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B09B06B0-81E1-4B36-9BD7-61BA31FFC0C0}" v="3" dt="2022-10-04T16:54:03.8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 krystallinsk silica (RCS) kan føre til alvorlige helbredsproblemer for arbejdere på lang sigt Af den grund er det vigtigt, at alle arbejdere er opmærksomme på, hvordan de kan begrænse eller eliminere eksponering til silicastøv.</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Dette træningsmateriale indeholder vejledning mht. skæring og slibning af materialer, der indeholder krystallinsk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Tømning af poser og forkert håndtering af de tomme poser kan føre til eksponering til betydelige mængder støv. Af denne grund er det vigtigt at følge god praksis i forbindelse med tømning af poser. Ved tømning af små poser anbefales det at bruge automatiske eller semi-automatiske posedumpestationer.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800" b="0" i="0" strike="noStrike" cap="none" spc="0" baseline="0" dirty="0">
                <a:solidFill>
                  <a:srgbClr val="000000"/>
                </a:solidFill>
                <a:effectLst/>
                <a:latin typeface="+mn-lt"/>
                <a:ea typeface="Calibri"/>
                <a:cs typeface="Calibri"/>
              </a:rPr>
              <a:t>Skæring og slibning er højenergiprocesser, der kan skabe sundhedsfarlige mængder støv.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800" b="0" i="0" strike="noStrike" cap="none" spc="0" baseline="0" dirty="0">
                <a:solidFill>
                  <a:srgbClr val="000000"/>
                </a:solidFill>
                <a:effectLst/>
                <a:latin typeface="+mn-lt"/>
                <a:ea typeface="Calibri"/>
                <a:cs typeface="Calibri"/>
              </a:rPr>
              <a:t>Der er adskillige sikkerhedsforanstaltninger, du skal tage, før du starter højenergiprocesser for at reducere støveksponering og unødvendig skade.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Våde processer hjælper med at reducere støveksponeringen ved at opfange luftbåret støv med vand. Hvis enheden er tilpasset til vandindsprøjtning, anbefales våde processer. Tør fremstilling genererer meget store mængder silica støv - brug ikke tørt værktøj!</a:t>
            </a:r>
          </a:p>
          <a:p>
            <a:endParaRPr lang="en-US" sz="1200" dirty="0">
              <a:latin typeface="+mn-lt"/>
            </a:endParaRPr>
          </a:p>
          <a:p>
            <a:r>
              <a:rPr lang="da" sz="1200" b="0" i="0" strike="noStrike" cap="none" spc="0" baseline="0" dirty="0">
                <a:solidFill>
                  <a:srgbClr val="000000"/>
                </a:solidFill>
                <a:effectLst/>
                <a:latin typeface="+mn-lt"/>
                <a:ea typeface="Calibri"/>
                <a:cs typeface="Calibri"/>
              </a:rPr>
              <a:t>Brug personligt beskyttelsesudstyr som anbefalet på skiltene og billederne. Brug altid mundbind og andre former for beskyttelse til støvintensive aktiviteter.</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1" i="0" strike="noStrike" cap="none" spc="0" baseline="0" dirty="0">
                <a:solidFill>
                  <a:srgbClr val="000000"/>
                </a:solidFill>
                <a:effectLst/>
                <a:latin typeface="+mn-lt"/>
                <a:ea typeface="Calibri"/>
                <a:cs typeface="Calibri"/>
              </a:rPr>
              <a:t>*Besked til underviseren*</a:t>
            </a:r>
            <a:r>
              <a:rPr lang="da" sz="1200" b="0" i="0" strike="noStrike" cap="none" spc="0" baseline="0" dirty="0">
                <a:solidFill>
                  <a:srgbClr val="000000"/>
                </a:solidFill>
                <a:effectLst/>
                <a:latin typeface="+mn-lt"/>
                <a:ea typeface="Calibri"/>
                <a:cs typeface="Calibri"/>
              </a:rPr>
              <a:t> Overvej at tilføje yderligere information, der er relevant for din egen arbejdskontekst.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572500" y="429114"/>
            <a:ext cx="32448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da" sz="1400" b="1" i="0" strike="noStrike" cap="none" spc="0" baseline="0" dirty="0">
                <a:solidFill>
                  <a:srgbClr val="F6A317"/>
                </a:solidFill>
                <a:effectLst/>
                <a:latin typeface="Helvetica"/>
                <a:ea typeface="Helvetica"/>
                <a:cs typeface="Helvetica"/>
              </a:rPr>
              <a:t>GOD PRAKSIS-TRÆNING TIL SLIBNING OG SKÆRING</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29134" cy="850900"/>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SLIBNING OG SKÆRING</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105614" y="342900"/>
            <a:ext cx="3692686"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dirty="0"/>
              <a:t>INDLEDNING (TIL UNDERVISEREN)</a:t>
            </a:r>
            <a:endParaRPr lang="da-DK"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lærer du om:</a:t>
            </a:r>
          </a:p>
          <a:p>
            <a:pPr marL="285750" indent="-285750">
              <a:lnSpc>
                <a:spcPts val="2400"/>
              </a:lnSpc>
              <a:spcBef>
                <a:spcPts val="8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Sundhedsrisici relateret til højenergi industriprocesser, der kan føre til eksponering til skadeligt respirabelt krystallinsk silicastøv (RCS)</a:t>
            </a:r>
          </a:p>
          <a:p>
            <a:pPr marL="285750" indent="-285750">
              <a:lnSpc>
                <a:spcPts val="2400"/>
              </a:lnSpc>
              <a:spcBef>
                <a:spcPts val="8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God praksis til at beskytte dig selv mens du skærer eller sliber</a:t>
            </a:r>
          </a:p>
          <a:p>
            <a:pPr marL="285750" indent="-285750">
              <a:lnSpc>
                <a:spcPts val="2400"/>
              </a:lnSpc>
              <a:spcBef>
                <a:spcPts val="800"/>
              </a:spcBef>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et tilpasset slide, indsæt en kort oversigt over det kontekstuelle materiale</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06680" cy="1064204"/>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23101"/>
            <a:ext cx="4306201"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Skære- og slibeprocesser kan styres ved hjælp af de fem vigtigste teknikker til begrænsning af støv.</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 i vand</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337196"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Denne aktivitet kan være meget støvet</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adfærdskodekset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HØJENERGIPROCESSER GENERERER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da" sz="1800" b="0" i="0" strike="noStrike" cap="none" spc="0" baseline="0">
                <a:solidFill>
                  <a:srgbClr val="000000"/>
                </a:solidFill>
                <a:effectLst/>
                <a:latin typeface="Helvetica"/>
                <a:ea typeface="Helvetica"/>
                <a:cs typeface="Helvetica"/>
              </a:rPr>
              <a:t>Skæring og slibning er højenergiprocesser, som kan generere meget støv ved brug af visse materialer.</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Støv, der kommer fra industrielle materialer (f.eks. sandsten), er farligt; kontrolforanstaltninger er nødvendige for at reducere støveksponering.</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Det dannede støv kan indeholde respirabelt krystallinsk silica (RCS), som ved indånding over længere tid kan føre til silikose.</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VÆRKTØJ, DER GENERER STØV</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Vinkelslibere</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Vinkelskærere</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Afskæringsmaskiner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Elektriske wall-chasere</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Boremaskiner</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4988125"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FØR SKÆRING OG SLIBNING</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Sørg for, at området er godt ventileret</a:t>
            </a:r>
          </a:p>
          <a:p>
            <a:pPr marL="285750" indent="-285750">
              <a:lnSpc>
                <a:spcPct val="1000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Tjek udstyret for tegn på skade</a:t>
            </a:r>
          </a:p>
          <a:p>
            <a:pPr marL="285750" indent="-285750">
              <a:lnSpc>
                <a:spcPct val="1000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Hvis du bruger et udsugningsanlæg, skal du sørge for, at det fungerer korrekt</a:t>
            </a:r>
          </a:p>
          <a:p>
            <a:pPr marL="285750" indent="-285750">
              <a:lnSpc>
                <a:spcPct val="1000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Gør plader og maskiner rene med rindende vand</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UNDER SKÆRING OG SLIBNING</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da" sz="1400" b="0" i="0" strike="noStrike" cap="none" spc="0" baseline="0">
                <a:solidFill>
                  <a:srgbClr val="000000"/>
                </a:solidFill>
                <a:effectLst/>
                <a:latin typeface="Helvetica"/>
                <a:ea typeface="Helvetica"/>
                <a:cs typeface="Helvetica"/>
              </a:rPr>
              <a:t>Hvis du bruger våde processer, skal du kontrollere, at vandforsyningen er tilstrækkelig</a:t>
            </a:r>
          </a:p>
          <a:p>
            <a:pPr marL="285750" indent="-285750">
              <a:lnSpc>
                <a:spcPct val="100000"/>
              </a:lnSpc>
              <a:buFont typeface="Arial" panose="020B0604020202020204" pitchFamily="34" charset="0"/>
              <a:buChar char="•"/>
            </a:pPr>
            <a:r>
              <a:rPr lang="da" sz="1400" b="0" i="0" strike="noStrike" cap="none" spc="0" baseline="0">
                <a:solidFill>
                  <a:srgbClr val="000000"/>
                </a:solidFill>
                <a:effectLst/>
                <a:latin typeface="Helvetica"/>
                <a:ea typeface="Helvetica"/>
                <a:cs typeface="Helvetica"/>
              </a:rPr>
              <a:t>Brug altid mundbind til støvintensive aktiviteter</a:t>
            </a:r>
          </a:p>
          <a:p>
            <a:pPr marL="285750" indent="-285750">
              <a:lnSpc>
                <a:spcPct val="100000"/>
              </a:lnSpc>
              <a:buFont typeface="Arial" panose="020B0604020202020204" pitchFamily="34" charset="0"/>
              <a:buChar char="•"/>
            </a:pPr>
            <a:r>
              <a:rPr lang="da" sz="1400" b="0" i="0" strike="noStrike" cap="none" spc="0" baseline="0">
                <a:solidFill>
                  <a:srgbClr val="000000"/>
                </a:solidFill>
                <a:effectLst/>
                <a:latin typeface="Helvetica"/>
                <a:ea typeface="Helvetica"/>
                <a:cs typeface="Helvetica"/>
              </a:rPr>
              <a:t>Brug af vandintegrerede maskiner og værktøjer reducerer niveauet af silicastøv betydeligt.</a:t>
            </a:r>
          </a:p>
          <a:p>
            <a:pPr marL="285750" indent="-285750">
              <a:lnSpc>
                <a:spcPct val="100000"/>
              </a:lnSpc>
              <a:buFont typeface="Arial" panose="020B0604020202020204" pitchFamily="34" charset="0"/>
              <a:buChar char="•"/>
            </a:pPr>
            <a:r>
              <a:rPr lang="da" sz="1400" b="0" i="0" strike="noStrike" cap="none" spc="0" baseline="0">
                <a:solidFill>
                  <a:srgbClr val="000000"/>
                </a:solidFill>
                <a:effectLst/>
                <a:latin typeface="Helvetica"/>
                <a:ea typeface="Helvetica"/>
                <a:cs typeface="Helvetica"/>
              </a:rPr>
              <a:t>Hold maskinens sikkerhedsdøre lukket, når det er muligt</a:t>
            </a:r>
          </a:p>
          <a:p>
            <a:pPr marL="285750" indent="-285750">
              <a:lnSpc>
                <a:spcPct val="100000"/>
              </a:lnSpc>
              <a:buFont typeface="Arial" panose="020B0604020202020204" pitchFamily="34" charset="0"/>
              <a:buChar char="•"/>
            </a:pPr>
            <a:r>
              <a:rPr lang="da" sz="1400" b="0" i="0" strike="noStrike" cap="none" spc="0" baseline="0">
                <a:solidFill>
                  <a:srgbClr val="000000"/>
                </a:solidFill>
                <a:effectLst/>
                <a:latin typeface="Helvetica"/>
                <a:ea typeface="Helvetica"/>
                <a:cs typeface="Helvetica"/>
              </a:rPr>
              <a:t>Brug punktudsugning til at fange silicastøv ved kilden og transportere det væk fra medarbejderens vejrtrækningsområde</a:t>
            </a:r>
          </a:p>
          <a:p>
            <a:pPr marL="285750" indent="-285750">
              <a:lnSpc>
                <a:spcPct val="100000"/>
              </a:lnSpc>
              <a:buFont typeface="Arial" panose="020B0604020202020204" pitchFamily="34" charset="0"/>
              <a:buChar char="•"/>
            </a:pPr>
            <a:r>
              <a:rPr lang="da" sz="1400" b="0" i="0" strike="noStrike" cap="none" spc="0" baseline="0">
                <a:solidFill>
                  <a:srgbClr val="FF0000"/>
                </a:solidFill>
                <a:effectLst/>
                <a:latin typeface="Helvetica"/>
                <a:ea typeface="Helvetica"/>
                <a:cs typeface="Helvetica"/>
              </a:rPr>
              <a:t>Plads til, at underviseren kan tilføje mere — Tilføj yderligere information om foranstaltninger relateret til skæring og slibning, der er relevante for din arbejdsplads</a:t>
            </a:r>
          </a:p>
          <a:p>
            <a:pPr>
              <a:lnSpc>
                <a:spcPct val="100000"/>
              </a:lnSpc>
            </a:pPr>
            <a:endParaRPr lang="en-US" sz="140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da" sz="2800" b="1" i="0" strike="noStrike" cap="none" spc="0" baseline="0">
                <a:solidFill>
                  <a:srgbClr val="F6A317"/>
                </a:solidFill>
                <a:effectLst/>
                <a:latin typeface="Helvetica"/>
                <a:ea typeface="Helvetica"/>
                <a:cs typeface="Helvetica"/>
              </a:rPr>
              <a:t>ANBEFALINGER TIL SKÆRING OG SLIBNING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et støvudsugningsanlæg, når der står et til rådighed</a:t>
            </a:r>
          </a:p>
          <a:p>
            <a:pPr marL="285750" indent="-285750">
              <a:lnSpc>
                <a:spcPct val="100000"/>
              </a:lnSpc>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Gør brug af ventilationssystemerne, når du arbejder i lukkede rum</a:t>
            </a:r>
          </a:p>
          <a:p>
            <a:pPr marL="285750" indent="-285750">
              <a:lnSpc>
                <a:spcPct val="100000"/>
              </a:lnSpc>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vandintegreret værktøj til at begrænse støvet</a:t>
            </a:r>
          </a:p>
          <a:p>
            <a:pPr marL="285750" indent="-285750">
              <a:lnSpc>
                <a:spcPct val="100000"/>
              </a:lnSpc>
              <a:spcBef>
                <a:spcPts val="800"/>
              </a:spcBef>
              <a:spcAft>
                <a:spcPts val="10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personligt beskyttelsesudstyr i de afmærkede områder</a:t>
            </a:r>
          </a:p>
          <a:p>
            <a:pPr>
              <a:lnSpc>
                <a:spcPct val="100000"/>
              </a:lnSpc>
              <a:spcBef>
                <a:spcPts val="800"/>
              </a:spcBef>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udstyr, der er defekt eller beskadiget</a:t>
            </a:r>
          </a:p>
          <a:p>
            <a:pPr marL="285750" indent="-285750">
              <a:lnSpc>
                <a:spcPct val="100000"/>
              </a:lnSpc>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Overfylder støvudsugningsbeholderne</a:t>
            </a:r>
          </a:p>
          <a:p>
            <a:pPr marL="285750" indent="-285750">
              <a:lnSpc>
                <a:spcPct val="100000"/>
              </a:lnSpc>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enheder i kombination med uhensigtsmæssige processer og udstyr (f.eks. våde processer med en enhed, der ikke understøtter vandinfiltration)</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096615" cy="3682369"/>
          </a:xfrm>
        </p:spPr>
        <p:txBody>
          <a:bodyPr/>
          <a:lstStyle/>
          <a:p>
            <a:pPr>
              <a:lnSpc>
                <a:spcPct val="1000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ct val="1000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ct val="1000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592560" cy="3682369"/>
          </a:xfrm>
        </p:spPr>
        <p:txBody>
          <a:bodyPr anchor="t"/>
          <a:lstStyle/>
          <a:p>
            <a:pPr>
              <a:lnSpc>
                <a:spcPts val="2400"/>
              </a:lnSpc>
            </a:pPr>
            <a:r>
              <a:rPr lang="da" sz="1800" b="0" i="0" strike="noStrike" cap="none" spc="0" baseline="0" dirty="0">
                <a:solidFill>
                  <a:srgbClr val="000000"/>
                </a:solidFill>
                <a:effectLst/>
                <a:latin typeface="Helvetica"/>
                <a:ea typeface="Helvetica"/>
                <a:cs typeface="Helvetica"/>
              </a:rPr>
              <a:t>Skæring og slibning er højenergiprocesser, som genererer meget støv.</a:t>
            </a:r>
          </a:p>
          <a:p>
            <a:pPr>
              <a:lnSpc>
                <a:spcPts val="2400"/>
              </a:lnSpc>
            </a:pPr>
            <a:r>
              <a:rPr lang="da" sz="1800" b="0" i="0" strike="noStrike" cap="none" spc="0" baseline="0" dirty="0">
                <a:solidFill>
                  <a:srgbClr val="000000"/>
                </a:solidFill>
                <a:effectLst/>
                <a:latin typeface="Helvetica"/>
                <a:ea typeface="Helvetica"/>
                <a:cs typeface="Helvetica"/>
              </a:rPr>
              <a:t>Husk:</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Sørg for, at det lukkede området er godt ventileret</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Brug vandintegrerede værktøjer, hvor det er muligt</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Kontroller udstyret for eventuelle skader</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FF0000"/>
                </a:solidFill>
                <a:effectLst/>
                <a:latin typeface="Helvetica"/>
                <a:ea typeface="Helvetica"/>
                <a:cs typeface="Helvetica"/>
              </a:rPr>
              <a:t>Underviseren kan tilføje yderligere information, relevant til egen kontekst her</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327651"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3" history="0"/>
              </a:rPr>
              <a:t>God praksis for tørskæringsprocesser ved brug af håndholdte vinkelskærere eller elektriske wall-chasers (Opgaveark 2.1.14a)</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3" history="0"/>
              </a:rPr>
              <a:t>God praksis for skæring og polering af keramiske materialer og stenmaterialer (Opgaveark 2.2.7)</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E4E4E62A-5497-4667-9901-A4F12782FD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www.w3.org/XML/1998/namespace"/>
    <ds:schemaRef ds:uri="http://purl.org/dc/elements/1.1/"/>
    <ds:schemaRef ds:uri="http://schemas.microsoft.com/office/2006/metadata/properties"/>
    <ds:schemaRef ds:uri="http://purl.org/dc/terms/"/>
    <ds:schemaRef ds:uri="6d9d7403-2d8c-4818-ae25-2c5629bc7330"/>
    <ds:schemaRef ds:uri="http://schemas.microsoft.com/office/2006/documentManagement/types"/>
    <ds:schemaRef ds:uri="d8ecf516-e360-4672-81b9-68723bedb71f"/>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67</TotalTime>
  <Words>1119</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2020-06-26T09:56:53Z</dcterms:created>
  <dcterms:modified xsi:type="dcterms:W3CDTF">2024-11-13T12:28:53Z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