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DFEF2E-6062-D243-B386-10672D1C40B7}" v="2" dt="2020-12-09T20:29:03.758"/>
    <p1510:client id="{CA16E413-ED99-45DF-9C5B-5C6B531BA701}" v="6" dt="2022-10-04T16:57:44.6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90204"/>
  </p:normalViewPr>
  <p:slideViewPr>
    <p:cSldViewPr snapToGrid="0" snapToObjects="1">
      <p:cViewPr varScale="1">
        <p:scale>
          <a:sx n="110" d="100"/>
          <a:sy n="110" d="100"/>
        </p:scale>
        <p:origin x="134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000000"/>
                </a:solidFill>
                <a:effectLst/>
                <a:latin typeface="+mn-lt"/>
                <a:ea typeface="Calibri"/>
                <a:cs typeface="Calibri"/>
              </a:rPr>
              <a:t>Langvarig eksponering for respirabel krystallinsk silica (RCS) kan føre til alvorlige helbredsproblemer for arbejdere på lang sigt Af den grund er det vigtigt, at alle arbejdere er opmærksomme på, hvordan de kan begrænse eller eliminere eksponering for silicastøv.</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000000"/>
                </a:solidFill>
                <a:effectLst/>
                <a:latin typeface="+mn-lt"/>
                <a:ea typeface="Calibri"/>
                <a:cs typeface="Calibri"/>
              </a:rPr>
              <a:t>Dette træningsmateriale indeholder vejledning om de forskellige mekaniske og pneumatiske håndterings- og transportsystemer til intern bevægelse af krystallinske silicaholdige produkter, og især dem, der er tørre.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000000"/>
                </a:solidFill>
                <a:effectLst/>
                <a:latin typeface="+mn-lt"/>
                <a:ea typeface="Calibri"/>
                <a:cs typeface="Calibri"/>
              </a:rPr>
              <a:t>Transport af materialer, der indeholder krystallinsk silica, kan føre til, at støvpartiklerne bliver luftbårne. Det mest effektive tekniske tiltag til at begrænse støv er at arbejde i lukkede systemer (indkapsling).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000000"/>
                </a:solidFill>
                <a:effectLst/>
                <a:latin typeface="+mn-lt"/>
                <a:ea typeface="Calibri"/>
                <a:cs typeface="Calibri"/>
              </a:rPr>
              <a:t>Transportsystemer er typisk pneumatiske (dvs. indeholdende eller drives af gas eller luft under tryk), da de er mere effektive.</a:t>
            </a:r>
          </a:p>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000000"/>
                </a:solidFill>
                <a:effectLst/>
                <a:latin typeface="+mn-lt"/>
                <a:ea typeface="Calibri"/>
                <a:cs typeface="Calibri"/>
              </a:rPr>
              <a:t>Hvis et lukket transportsystem ikke er tilgængeligt, kan du gøre tørre materialer våde som et alternativ til fuld indelukning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a" sz="1000" b="0" i="0" strike="noStrike" cap="none" spc="0" baseline="0">
                <a:solidFill>
                  <a:srgbClr val="000000"/>
                </a:solidFill>
                <a:effectLst/>
                <a:latin typeface="Helvetica"/>
                <a:ea typeface="Helvetica"/>
                <a:cs typeface="Helvetica"/>
              </a:rPr>
              <a:t>Denne træningspakke er udviklet som en del af NEPSIs Good Practice Guide – besøg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8294913" y="429114"/>
            <a:ext cx="352243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 sz="1400" b="1" i="0" strike="noStrike" cap="none" spc="0" baseline="0">
                <a:solidFill>
                  <a:srgbClr val="F6A317"/>
                </a:solidFill>
                <a:effectLst/>
                <a:latin typeface="Helvetica"/>
                <a:ea typeface="Helvetica"/>
                <a:cs typeface="Helvetica"/>
              </a:rPr>
              <a:t>GOD PRAKSIS-TRÆNING TIL LUKKEDE HÅNDTERINGSSYSTEMER</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8"/>
            <a:ext cx="6908485" cy="1483849"/>
          </a:xfrm>
        </p:spPr>
        <p:txBody>
          <a:bodyPr anchor="t"/>
          <a:lstStyle/>
          <a:p>
            <a:pPr>
              <a:lnSpc>
                <a:spcPct val="100000"/>
              </a:lnSpc>
            </a:pPr>
            <a:r>
              <a:rPr lang="da" sz="2800" b="1" i="0" strike="noStrike" cap="none" spc="0" baseline="0" dirty="0">
                <a:solidFill>
                  <a:srgbClr val="FFFFFF"/>
                </a:solidFill>
                <a:effectLst/>
                <a:latin typeface="Helvetica"/>
                <a:ea typeface="Helvetica"/>
                <a:cs typeface="Helvetica"/>
              </a:rPr>
              <a:t>GOD PRAKSIS-TRÆNING TIL LUKKEDE HÅNDTERINGSSYSTEMER</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8398412" y="358815"/>
            <a:ext cx="3373042" cy="60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n-US" sz="2800" dirty="0"/>
              <a:t>INDLEDNING (TIL UNDERVISEREN)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lIns="91440" tIns="45720" rIns="91440" bIns="45720" anchor="t"/>
          <a:lstStyle/>
          <a:p>
            <a:pPr>
              <a:lnSpc>
                <a:spcPts val="2400"/>
              </a:lnSpc>
            </a:pPr>
            <a:r>
              <a:rPr lang="da-DK" sz="1800" dirty="0">
                <a:latin typeface="Helvetica"/>
                <a:cs typeface="Helvetica"/>
              </a:rPr>
              <a:t>Som en del af implementeringen af NEPSIs ‘Good Practices’ har NEPSI udviklet nogle undervisningsmaterialer.</a:t>
            </a:r>
          </a:p>
          <a:p>
            <a:pPr>
              <a:lnSpc>
                <a:spcPts val="2400"/>
              </a:lnSpc>
            </a:pPr>
            <a:r>
              <a:rPr lang="da-DK" sz="1800" dirty="0">
                <a:latin typeface="Helvetica"/>
                <a:cs typeface="Helvetica"/>
              </a:rPr>
              <a:t>Hver PowerPoint-træningspakke dækker et emne, der er relevant for arbejdere på tværs af alle industrier, der bruger materialer, der indeholder krystallinsk silica. Pakkerne indeholder information om risici for støveksponering relateret til emnet, god praksis og tilgængelige foranstaltninger til at reducere eksponeringen. Formålet med undervisningsmaterialet er at informere medarbejderne og hjælpe dem med at bruge kontrolforanstaltningerne effektivt og reducere deres eksponering for respirabelt krystallinsk silica (RCS) på arbejdspladsen.</a:t>
            </a:r>
          </a:p>
          <a:p>
            <a:pPr>
              <a:lnSpc>
                <a:spcPts val="2400"/>
              </a:lnSpc>
            </a:pPr>
            <a:r>
              <a:rPr lang="da-DK" sz="1800" dirty="0">
                <a:latin typeface="Helvetica"/>
                <a:cs typeface="Helvetica"/>
              </a:rPr>
              <a:t>Brug den tomme skabelon og pladsholdere til at tilføje yderligere oplysninger i træningspakken efter behov.</a:t>
            </a:r>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BEMÆRK</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a" sz="1800" b="0" i="0" strike="noStrike" cap="none" spc="0" baseline="0">
                <a:solidFill>
                  <a:srgbClr val="000000"/>
                </a:solidFill>
                <a:effectLst/>
                <a:latin typeface="Helvetica"/>
                <a:ea typeface="Helvetica"/>
                <a:cs typeface="Helvetica"/>
              </a:rPr>
              <a:t>Oplysningerne i denne PowerPoint-træningsdokument er af rådgivende og informativ karakter. Det er hverken en standard eller en forskrift. Det skaber ikke nye juridiske forpligtelser og ændrer heller ikke eksisterende forpligtelser skabt af sundhedslovgivning og -politik.</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6" cy="3682369"/>
          </a:xfrm>
        </p:spPr>
        <p:txBody>
          <a:bodyPr/>
          <a:lstStyle/>
          <a:p>
            <a:pPr>
              <a:lnSpc>
                <a:spcPts val="2400"/>
              </a:lnSpc>
            </a:pPr>
            <a:r>
              <a:rPr lang="da" sz="1800" b="1" i="0" strike="noStrike" cap="none" spc="0" baseline="0" dirty="0">
                <a:solidFill>
                  <a:srgbClr val="000000"/>
                </a:solidFill>
                <a:effectLst/>
                <a:latin typeface="Helvetica"/>
                <a:ea typeface="Helvetica"/>
                <a:cs typeface="Helvetica"/>
              </a:rPr>
              <a:t>Det er meget vigtigt at lære, hvordan man beskytter sig selv mod arbejdsrelaterede sundhedsrisici.</a:t>
            </a:r>
          </a:p>
          <a:p>
            <a:pPr>
              <a:lnSpc>
                <a:spcPts val="2400"/>
              </a:lnSpc>
            </a:pPr>
            <a:r>
              <a:rPr lang="da" sz="1800" b="0" i="0" strike="noStrike" cap="none" spc="0" baseline="0" dirty="0">
                <a:solidFill>
                  <a:srgbClr val="000000"/>
                </a:solidFill>
                <a:effectLst/>
                <a:latin typeface="Helvetica"/>
                <a:ea typeface="Helvetica"/>
                <a:cs typeface="Helvetica"/>
              </a:rPr>
              <a:t>I følgende PowerPoint lærer du om:</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Hvordan håndterings- og transportsystemer er designet på en måde, så de er fuldt lukkede, for at forhindre frigivelse af respirabelt krystallinsk silicastøv (RCS) til luften på arbejdspladsen, når bulkmaterialer flyttes rundt</a:t>
            </a:r>
          </a:p>
          <a:p>
            <a:pPr marL="285750" indent="-285750">
              <a:lnSpc>
                <a:spcPts val="2400"/>
              </a:lnSpc>
              <a:buFont typeface="Arial" panose="020B0604020202020204" pitchFamily="34" charset="0"/>
              <a:buChar char="•"/>
            </a:pPr>
            <a:r>
              <a:rPr lang="da" sz="1800" b="0" i="0" strike="noStrike" cap="none" spc="0" baseline="0" dirty="0">
                <a:solidFill>
                  <a:srgbClr val="FF0000"/>
                </a:solidFill>
                <a:effectLst/>
                <a:latin typeface="Helvetica"/>
                <a:ea typeface="Helvetica"/>
                <a:cs typeface="Helvetica"/>
              </a:rPr>
              <a:t>Her er der plads til, at underviseren kan skrive noget - hvis du har tilføjet din egen slide, giv venligst en kort oversigt over indholdet.</a:t>
            </a:r>
          </a:p>
          <a:p>
            <a:pPr marL="285750" indent="-285750">
              <a:lnSpc>
                <a:spcPts val="2400"/>
              </a:lnSpc>
              <a:buFont typeface="Arial" panose="020B0604020202020204" pitchFamily="34" charset="0"/>
              <a:buChar char="•"/>
            </a:pPr>
            <a:endParaRPr lang="en-US" sz="1800" dirty="0">
              <a:solidFill>
                <a:srgbClr val="FF0000"/>
              </a:solidFill>
            </a:endParaRPr>
          </a:p>
          <a:p>
            <a:pPr marL="285750" indent="-28575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702137"/>
            <a:ext cx="4618343" cy="789663"/>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TEKNIKKER TIL BEGRÆNSNING AF STØV</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25221"/>
            <a:ext cx="4594857" cy="3682369"/>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Håndterings- og transportsystemer bruger lukkede systemer til at håndtere støv, som er en af de fem vigtigste teknikker, som man bruger, til at begrænse støv.</a:t>
            </a:r>
          </a:p>
          <a:p>
            <a:pPr marL="342900" indent="-342900">
              <a:lnSpc>
                <a:spcPts val="2400"/>
              </a:lnSpc>
              <a:buFontTx/>
              <a:buChar char="-"/>
            </a:pPr>
            <a:endParaRPr lang="en-US" sz="1800" dirty="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GOD HYGIEJNE PÅ ARBEJDSPLADSEN</a:t>
            </a:r>
          </a:p>
          <a:p>
            <a:r>
              <a:rPr lang="da" sz="1200" b="0" i="0" strike="noStrike" cap="none" spc="0" baseline="0">
                <a:solidFill>
                  <a:srgbClr val="000000"/>
                </a:solidFill>
                <a:effectLst/>
                <a:latin typeface="Calibri"/>
                <a:ea typeface="Calibri"/>
                <a:cs typeface="Calibri"/>
              </a:rPr>
              <a:t>Du kan forhindre støv i at samle sig over tid ved at vaske dit arbejdstøj og støvsuge støv produceret af processerne– et rent arbejdsområde er sikkert arbejdsområde</a:t>
            </a:r>
          </a:p>
          <a:p>
            <a:endParaRPr lang="en-US"/>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da" sz="1050" b="1" i="0" strike="noStrike" cap="none" spc="50" baseline="0" dirty="0">
                <a:solidFill>
                  <a:srgbClr val="EF9A2E"/>
                </a:solidFill>
                <a:effectLst/>
                <a:latin typeface="Futura Medium"/>
                <a:ea typeface="Futura Medium"/>
                <a:cs typeface="Futura Medium"/>
              </a:rPr>
              <a:t>INDESLUTNING</a:t>
            </a:r>
          </a:p>
          <a:p>
            <a:pPr>
              <a:spcAft>
                <a:spcPts val="300"/>
              </a:spcAft>
            </a:pPr>
            <a:r>
              <a:rPr lang="da" sz="1200" b="0" i="0" strike="noStrike" cap="none" spc="0" baseline="0" dirty="0">
                <a:solidFill>
                  <a:srgbClr val="000000"/>
                </a:solidFill>
                <a:effectLst/>
                <a:latin typeface="Calibri"/>
                <a:ea typeface="Calibri"/>
                <a:cs typeface="Calibri"/>
              </a:rPr>
              <a:t>Udførelse af RCS-producerende processer i et lukket system forhindrer støveksponering ved kilden</a:t>
            </a:r>
          </a:p>
          <a:p>
            <a:pPr>
              <a:spcAft>
                <a:spcPts val="300"/>
              </a:spcAft>
            </a:pPr>
            <a:endParaRPr lang="en-US" dirty="0"/>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UDSUGNING / VENTILATION</a:t>
            </a:r>
          </a:p>
          <a:p>
            <a:pPr>
              <a:spcAft>
                <a:spcPts val="300"/>
              </a:spcAft>
            </a:pPr>
            <a:r>
              <a:rPr lang="da" sz="1200" b="0" i="0" strike="noStrike" cap="none" spc="0" baseline="0">
                <a:solidFill>
                  <a:srgbClr val="000000"/>
                </a:solidFill>
                <a:effectLst/>
                <a:latin typeface="Calibri"/>
                <a:ea typeface="Calibri"/>
                <a:cs typeface="Calibri"/>
              </a:rPr>
              <a:t>Opfanf RCS ved kilden, før vi udsættes for det, og udskift forurenet luft med ren luft.</a:t>
            </a:r>
          </a:p>
          <a:p>
            <a:endParaRPr lang="en-US"/>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BESKYTTELSESUDSTYR</a:t>
            </a:r>
          </a:p>
          <a:p>
            <a:r>
              <a:rPr lang="da" sz="1200" b="0" i="0" strike="noStrike" cap="none" spc="0" baseline="0">
                <a:solidFill>
                  <a:srgbClr val="000000"/>
                </a:solidFill>
                <a:effectLst/>
                <a:latin typeface="Calibri"/>
                <a:ea typeface="Calibri"/>
                <a:cs typeface="Calibri"/>
              </a:rPr>
              <a:t>Personligt beskyttelsesudstyr (f.eks. mundbind) beskytter arbejdere mod støv, når alle andre kontrolforanstaltninger er utilstrækkelige til at kontrollere eksponeringsrisici</a:t>
            </a:r>
          </a:p>
          <a:p>
            <a:endParaRPr lang="en-US"/>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VAND</a:t>
            </a:r>
          </a:p>
          <a:p>
            <a:pPr>
              <a:spcAft>
                <a:spcPts val="300"/>
              </a:spcAft>
            </a:pPr>
            <a:r>
              <a:rPr lang="da" sz="1200" b="0" i="0" strike="noStrike" cap="none" spc="0" baseline="0">
                <a:solidFill>
                  <a:srgbClr val="000000"/>
                </a:solidFill>
                <a:effectLst/>
                <a:latin typeface="Calibri"/>
                <a:ea typeface="Calibri"/>
                <a:cs typeface="Calibri"/>
              </a:rPr>
              <a:t>Hvis man holder processerne våde, forhindrer man støv i at blive luftbåret ved at binde partiklerne i vand</a:t>
            </a:r>
          </a:p>
          <a:p>
            <a:pPr>
              <a:spcAft>
                <a:spcPts val="300"/>
              </a:spcAft>
            </a:pPr>
            <a:endParaRPr lang="en-US"/>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863900" cy="850900"/>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RISICI VED DENNE AKTIVITET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Denne aktivitet kan være meget støvet</a:t>
            </a:r>
          </a:p>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Langvarig eksponering for høje niveauer af RCS kan forårsage invaliderende lungesygdomme.</a:t>
            </a:r>
          </a:p>
          <a:p>
            <a:pPr>
              <a:lnSpc>
                <a:spcPts val="2400"/>
              </a:lnSpc>
            </a:pPr>
            <a:r>
              <a:rPr lang="da" sz="1800" b="0" i="0" strike="noStrike" cap="none" spc="0" baseline="0" dirty="0">
                <a:solidFill>
                  <a:srgbClr val="000000"/>
                </a:solidFill>
                <a:effectLst/>
                <a:latin typeface="Helvetica"/>
                <a:ea typeface="Helvetica"/>
                <a:cs typeface="Helvetica"/>
              </a:rPr>
              <a:t>Det er vigtigt, at vi beskytter os selv mod udsættelse for dette luftbårne støv hver dag. </a:t>
            </a:r>
          </a:p>
          <a:p>
            <a:pPr>
              <a:lnSpc>
                <a:spcPts val="2400"/>
              </a:lnSpc>
            </a:pPr>
            <a:r>
              <a:rPr lang="da" sz="1800" b="0" i="0" strike="noStrike" cap="none" spc="0" baseline="0" dirty="0">
                <a:solidFill>
                  <a:srgbClr val="000000"/>
                </a:solidFill>
                <a:effectLst/>
                <a:latin typeface="Helvetica"/>
                <a:ea typeface="Helvetica"/>
                <a:cs typeface="Helvetica"/>
              </a:rPr>
              <a:t>Ved at følge god praksis i dag beskytter vi vores fremtidige sundhed.</a:t>
            </a:r>
          </a:p>
          <a:p>
            <a:pPr>
              <a:lnSpc>
                <a:spcPts val="2400"/>
              </a:lnSpc>
            </a:pPr>
            <a:r>
              <a:rPr lang="da" sz="1800" b="0" i="0" strike="noStrike" cap="none" spc="0" baseline="0" dirty="0">
                <a:solidFill>
                  <a:srgbClr val="000000"/>
                </a:solidFill>
                <a:effectLst/>
                <a:latin typeface="Helvetica"/>
                <a:ea typeface="Helvetica"/>
                <a:cs typeface="Helvetica"/>
              </a:rPr>
              <a:t>Hvad vil du gerne lave, når du går på pension?</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HVORDAN LUKKEDE SYSTEMER HJÆLPER MED AT BEGRÆNSE EKSPONERING FOR RCS</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506595"/>
            <a:ext cx="5595421" cy="2538605"/>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Lukkede systemer er de mest effektive tekniske tiltag, som man kan tage, til at begrænse støv. Fordelene er bl.a.:</a:t>
            </a:r>
          </a:p>
          <a:p>
            <a:pPr marL="342900" indent="-342900">
              <a:lnSpc>
                <a:spcPts val="2400"/>
              </a:lnSpc>
              <a:spcBef>
                <a:spcPts val="600"/>
              </a:spcBef>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Reduceret/elimineret støveksponering </a:t>
            </a:r>
          </a:p>
          <a:p>
            <a:pPr marL="342900" indent="-342900">
              <a:lnSpc>
                <a:spcPts val="2400"/>
              </a:lnSpc>
              <a:spcBef>
                <a:spcPts val="600"/>
              </a:spcBef>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Hurtig og omkostningsbesparende transport af materialer</a:t>
            </a:r>
          </a:p>
          <a:p>
            <a:pPr marL="342900" indent="-342900">
              <a:lnSpc>
                <a:spcPts val="2400"/>
              </a:lnSpc>
              <a:spcBef>
                <a:spcPts val="600"/>
              </a:spcBef>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Begrænset risiko for menneskelige fejl og skader</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7463" t="3" r="14071" b="-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TYPER AF LUKKEDE TRANSPORTSYSTEMER</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2841171"/>
            <a:ext cx="5453624" cy="3203874"/>
          </a:xfrm>
        </p:spPr>
        <p:txBody>
          <a:bodyPr/>
          <a:lstStyle/>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Snegletransportør</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Transportbånd</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Kopelelevatorer</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Vibrationstransportør</a:t>
            </a:r>
          </a:p>
          <a:p>
            <a:pPr marL="285750" indent="-285750">
              <a:lnSpc>
                <a:spcPts val="2400"/>
              </a:lnSpc>
              <a:buFont typeface="Arial" panose="020B0604020202020204" pitchFamily="34" charset="0"/>
              <a:buChar char="•"/>
            </a:pPr>
            <a:r>
              <a:rPr lang="da" sz="1800" b="0" i="0" strike="noStrike" cap="none" spc="0" baseline="0" dirty="0">
                <a:solidFill>
                  <a:srgbClr val="FF0000"/>
                </a:solidFill>
                <a:effectLst/>
                <a:latin typeface="Helvetica"/>
                <a:ea typeface="Helvetica"/>
                <a:cs typeface="Helvetica"/>
              </a:rPr>
              <a:t>Tekst til underviseren - Tilføj et billede og oplysninger om transportsystemer, der er specifikke for din arbejdskontekst (hvis relevant)</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387042" cy="850900"/>
          </a:xfrm>
        </p:spPr>
        <p:txBody>
          <a:bodyPr anchor="t"/>
          <a:lstStyle/>
          <a:p>
            <a:pPr>
              <a:lnSpc>
                <a:spcPct val="100000"/>
              </a:lnSpc>
            </a:pPr>
            <a:r>
              <a:rPr lang="da" sz="2800" b="1" i="0" strike="noStrike" cap="none" spc="0" baseline="0">
                <a:solidFill>
                  <a:srgbClr val="F6A317"/>
                </a:solidFill>
                <a:effectLst/>
                <a:latin typeface="Helvetica"/>
                <a:ea typeface="Helvetica"/>
                <a:cs typeface="Helvetica"/>
              </a:rPr>
              <a:t>ANBEFALINGER MHT. LUKKEDE HÅNDTERINGSSYSTEMER</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3" y="2591234"/>
            <a:ext cx="11056382" cy="3230407"/>
          </a:xfrm>
        </p:spPr>
        <p:txBody>
          <a:bodyPr lIns="91440" tIns="45720" rIns="91440" bIns="45720" anchor="t"/>
          <a:lstStyle/>
          <a:p>
            <a:pPr>
              <a:spcBef>
                <a:spcPts val="800"/>
              </a:spcBef>
            </a:pPr>
            <a:r>
              <a:rPr lang="da" sz="1600" b="1" i="0" strike="noStrike" cap="none" spc="0" baseline="0" dirty="0">
                <a:solidFill>
                  <a:srgbClr val="000000"/>
                </a:solidFill>
                <a:effectLst/>
                <a:latin typeface="Helvetica"/>
                <a:ea typeface="Helvetica"/>
                <a:cs typeface="Helvetica"/>
              </a:rPr>
              <a:t>DET ANBEFALES, AT DU</a:t>
            </a:r>
          </a:p>
          <a:p>
            <a:pPr marL="285750" indent="-285750">
              <a:spcBef>
                <a:spcPts val="8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Tjekker for synlige tegn på skader, især ved slidpunkter (f.eks. bøjninger)</a:t>
            </a:r>
          </a:p>
          <a:p>
            <a:pPr marL="285750" indent="-285750">
              <a:spcBef>
                <a:spcPts val="8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Ryder spild op med det samme ved hjælp af en støvsuger eller en våd rensemetode.</a:t>
            </a:r>
          </a:p>
          <a:p>
            <a:pPr marL="285750" indent="-285750">
              <a:spcBef>
                <a:spcPts val="8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Tjekker tilstanden af </a:t>
            </a:r>
            <a:r>
              <a:rPr lang="da" sz="1600" b="0" i="0" strike="noStrike" cap="none" spc="0" baseline="0" dirty="0" err="1">
                <a:solidFill>
                  <a:srgbClr val="000000"/>
                </a:solidFill>
                <a:effectLst/>
                <a:latin typeface="Helvetica"/>
                <a:ea typeface="Helvetica"/>
                <a:cs typeface="Helvetica"/>
              </a:rPr>
              <a:t>rengøringsredskabene</a:t>
            </a:r>
            <a:r>
              <a:rPr lang="da" sz="1600" b="0" i="0" strike="noStrike" cap="none" spc="0" baseline="0" dirty="0">
                <a:solidFill>
                  <a:srgbClr val="000000"/>
                </a:solidFill>
                <a:effectLst/>
                <a:latin typeface="Helvetica"/>
                <a:ea typeface="Helvetica"/>
                <a:cs typeface="Helvetica"/>
              </a:rPr>
              <a:t> til transportbåndene og justerer dem efter behov</a:t>
            </a:r>
          </a:p>
          <a:p>
            <a:pPr marL="285750" indent="-285750">
              <a:spcBef>
                <a:spcPts val="800"/>
              </a:spcBef>
              <a:spcAft>
                <a:spcPts val="1000"/>
              </a:spcAft>
              <a:buSzPct val="85000"/>
              <a:buFont typeface=".Apple Color Emoji UI"/>
              <a:buChar char="✅"/>
            </a:pPr>
            <a:r>
              <a:rPr lang="da" sz="1600" b="0" i="0" strike="noStrike" cap="none" spc="0" baseline="0" dirty="0">
                <a:solidFill>
                  <a:srgbClr val="000000"/>
                </a:solidFill>
                <a:effectLst/>
                <a:latin typeface="Helvetica"/>
                <a:ea typeface="Helvetica"/>
                <a:cs typeface="Helvetica"/>
              </a:rPr>
              <a:t>Informerer ledelsen på arbejdspladsen om potentielle lækager/problemer</a:t>
            </a:r>
          </a:p>
          <a:p>
            <a:pPr marL="285750" indent="-285750">
              <a:spcBef>
                <a:spcPts val="800"/>
              </a:spcBef>
              <a:spcAft>
                <a:spcPts val="1000"/>
              </a:spcAft>
              <a:buSzPct val="85000"/>
              <a:buFont typeface=".Apple Color Emoji UI"/>
              <a:buChar char="✅"/>
            </a:pPr>
            <a:r>
              <a:rPr lang="da" sz="1600" b="0" i="0" strike="noStrike" cap="none" spc="0" baseline="0" dirty="0">
                <a:solidFill>
                  <a:srgbClr val="000000"/>
                </a:solidFill>
                <a:effectLst/>
                <a:latin typeface="Helvetica"/>
                <a:ea typeface="Helvetica"/>
                <a:cs typeface="Helvetica"/>
              </a:rPr>
              <a:t>Planlægger forud for problemer. For eksempel kan man finde en sikker måde at fjerne blokeringer på</a:t>
            </a:r>
          </a:p>
          <a:p>
            <a:pPr>
              <a:spcBef>
                <a:spcPts val="800"/>
              </a:spcBef>
              <a:buSzPct val="85000"/>
            </a:pPr>
            <a:r>
              <a:rPr lang="da" sz="1600" b="1" i="0" strike="noStrike" cap="none" spc="0" baseline="0" dirty="0">
                <a:solidFill>
                  <a:srgbClr val="000000"/>
                </a:solidFill>
                <a:effectLst/>
                <a:latin typeface="Helvetica"/>
                <a:ea typeface="Helvetica"/>
                <a:cs typeface="Helvetica"/>
              </a:rPr>
              <a:t>DET ANBEFALES, AT DU IKKE</a:t>
            </a:r>
          </a:p>
          <a:p>
            <a:pPr marL="285750" indent="-285750">
              <a:spcBef>
                <a:spcPts val="8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Overbelaster håndteringssystemerne med materialer</a:t>
            </a:r>
          </a:p>
          <a:p>
            <a:pPr marL="285750" indent="-285750">
              <a:spcBef>
                <a:spcPts val="8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Transporterer genstande, der ikke er beregnet til det lukkede system</a:t>
            </a:r>
          </a:p>
          <a:p>
            <a:pPr marL="285750" indent="-285750">
              <a:spcBef>
                <a:spcPts val="8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Foretager uautoriserede ændringer i systemet. Engager </a:t>
            </a:r>
            <a:r>
              <a:rPr lang="da" dirty="0">
                <a:solidFill>
                  <a:srgbClr val="000000"/>
                </a:solidFill>
                <a:latin typeface="Helvetica"/>
                <a:ea typeface="Helvetica"/>
                <a:cs typeface="Helvetica"/>
              </a:rPr>
              <a:t>i stedet</a:t>
            </a:r>
            <a:r>
              <a:rPr lang="da" sz="1600" b="0" i="0" strike="noStrike" cap="none" spc="0" baseline="0" dirty="0">
                <a:solidFill>
                  <a:srgbClr val="000000"/>
                </a:solidFill>
                <a:effectLst/>
                <a:latin typeface="Helvetica"/>
                <a:ea typeface="Helvetica"/>
                <a:cs typeface="Helvetica"/>
              </a:rPr>
              <a:t> en kompetent specialist.</a:t>
            </a:r>
          </a:p>
          <a:p>
            <a:pPr>
              <a:spcBef>
                <a:spcPts val="800"/>
              </a:spcBef>
              <a:buSzPct val="85000"/>
            </a:pPr>
            <a:endParaRPr lang="en-US"/>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TOM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173391" cy="3682369"/>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Brug dette slide til at lave undervisningsmateriale til et bestemt arbejdsmiljø/-kontekst.</a:t>
            </a:r>
          </a:p>
          <a:p>
            <a:pPr>
              <a:lnSpc>
                <a:spcPts val="2400"/>
              </a:lnSpc>
            </a:pPr>
            <a:r>
              <a:rPr lang="da" sz="1800" b="0" i="0" strike="noStrike" cap="none" spc="0" baseline="0" dirty="0">
                <a:solidFill>
                  <a:srgbClr val="000000"/>
                </a:solidFill>
                <a:effectLst/>
                <a:latin typeface="Helvetica"/>
                <a:ea typeface="Helvetica"/>
                <a:cs typeface="Helvetica"/>
              </a:rPr>
              <a:t>For at ændre billedet, højreklik &gt; skift billede &gt; fra fil.</a:t>
            </a:r>
          </a:p>
          <a:p>
            <a:pPr>
              <a:lnSpc>
                <a:spcPts val="2400"/>
              </a:lnSpc>
            </a:pPr>
            <a:r>
              <a:rPr lang="da" sz="1800" b="0" i="0" strike="noStrike" cap="none" spc="0" baseline="0" dirty="0">
                <a:solidFill>
                  <a:srgbClr val="000000"/>
                </a:solidFill>
                <a:effectLst/>
                <a:latin typeface="Helvetica"/>
                <a:ea typeface="Helvetica"/>
                <a:cs typeface="Helvetica"/>
              </a:rPr>
              <a:t>For at oprette flere slides skal du klikke på fanen 'Ny slide' ovenfor.</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KONKLUSION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989317" cy="3682369"/>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Lukkede transportsystemer er den bedste måde at kontrollere støv på, når man skal transportere bulkmaterialer</a:t>
            </a:r>
          </a:p>
          <a:p>
            <a:pPr>
              <a:lnSpc>
                <a:spcPts val="2400"/>
              </a:lnSpc>
            </a:pPr>
            <a:r>
              <a:rPr lang="da" sz="1800" b="0" i="0" strike="noStrike" cap="none" spc="0" baseline="0" dirty="0">
                <a:solidFill>
                  <a:srgbClr val="000000"/>
                </a:solidFill>
                <a:effectLst/>
                <a:latin typeface="Helvetica"/>
                <a:ea typeface="Helvetica"/>
                <a:cs typeface="Helvetica"/>
              </a:rPr>
              <a:t>Husk:</a:t>
            </a:r>
          </a:p>
          <a:p>
            <a:pPr marL="285750" indent="-285750">
              <a:lnSpc>
                <a:spcPts val="2400"/>
              </a:lnSpc>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Brug altid lukkede systemer, hvor det er muligt</a:t>
            </a:r>
          </a:p>
          <a:p>
            <a:pPr marL="285750" indent="-285750">
              <a:lnSpc>
                <a:spcPts val="2400"/>
              </a:lnSpc>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Kontroller systemet for synlige tegn på skader</a:t>
            </a:r>
          </a:p>
          <a:p>
            <a:pPr marL="285750" indent="-285750">
              <a:lnSpc>
                <a:spcPts val="2400"/>
              </a:lnSpc>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Rapporter fejl/problemer til din vejleder</a:t>
            </a:r>
          </a:p>
          <a:p>
            <a:pPr marL="285750" indent="-285750">
              <a:lnSpc>
                <a:spcPts val="2400"/>
              </a:lnSpc>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Undervisere kan tilføje konkluderende bemærkninger, som er relevante for deres arbejdsplads her. </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015064" cy="850900"/>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YDERLIGERE LÆRINGSRESSOURCER</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3" history="0"/>
              </a:rPr>
              <a:t>God Praksis for Håndterings- og Transportsystemer (Opgaveark 2.1.11)</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4" history="0"/>
              </a:rPr>
              <a:t>NEPSI God Praksis-Guide</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5" history="0"/>
              </a:rPr>
              <a:t>NEPSI Guide for SMV'er</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296779"/>
            <a:ext cx="10022946" cy="369332"/>
          </a:xfrm>
          <a:prstGeom prst="rect">
            <a:avLst/>
          </a:prstGeom>
          <a:noFill/>
          <a:ln>
            <a:noFill/>
          </a:ln>
        </p:spPr>
        <p:txBody>
          <a:bodyPr wrap="square" anchor="ctr">
            <a:spAutoFit/>
          </a:bodyPr>
          <a:lstStyle/>
          <a:p>
            <a:pPr>
              <a:spcBef>
                <a:spcPts val="1200"/>
              </a:spcBef>
              <a:spcAft>
                <a:spcPts val="1200"/>
              </a:spcAft>
              <a:buSzPct val="130000"/>
            </a:pPr>
            <a:r>
              <a:rPr lang="da" b="0" i="0" strike="noStrike" cap="none" spc="0" baseline="0" dirty="0">
                <a:solidFill>
                  <a:srgbClr val="000000"/>
                </a:solidFill>
                <a:effectLst/>
                <a:latin typeface="Calibri"/>
                <a:ea typeface="Calibri"/>
                <a:cs typeface="Calibri"/>
              </a:rPr>
              <a:t>Besøg NEPSI E-Learning Platform på </a:t>
            </a:r>
            <a:r>
              <a:rPr lang="da" b="0" i="0" strike="noStrike" cap="none" spc="0" baseline="0" dirty="0">
                <a:solidFill>
                  <a:srgbClr val="000000"/>
                </a:solidFill>
                <a:effectLst/>
                <a:latin typeface="Calibri"/>
                <a:ea typeface="Calibri"/>
                <a:cs typeface="Calibri"/>
                <a:hlinkClick r:id="rId6" history="0"/>
              </a:rPr>
              <a:t>training.nepsi.eu</a:t>
            </a:r>
            <a:r>
              <a:rPr lang="da" b="0" i="0" strike="noStrike" cap="none" spc="0" baseline="0" dirty="0">
                <a:solidFill>
                  <a:srgbClr val="000000"/>
                </a:solidFill>
                <a:effectLst/>
                <a:latin typeface="Calibri"/>
                <a:ea typeface="Calibri"/>
                <a:cs typeface="Calibri"/>
              </a:rPr>
              <a:t> for flere læringsressourcer om RCS</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C8F1FC45-9C7E-41ED-BC79-CB316AF2E7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schemas.microsoft.com/office/2006/metadata/properties"/>
    <ds:schemaRef ds:uri="http://purl.org/dc/elements/1.1/"/>
    <ds:schemaRef ds:uri="6d9d7403-2d8c-4818-ae25-2c5629bc7330"/>
    <ds:schemaRef ds:uri="d8ecf516-e360-4672-81b9-68723bedb71f"/>
    <ds:schemaRef ds:uri="http://purl.org/dc/terms/"/>
    <ds:schemaRef ds:uri="http://www.w3.org/XML/1998/namespace"/>
    <ds:schemaRef ds:uri="http://schemas.microsoft.com/office/infopath/2007/PartnerControls"/>
    <ds:schemaRef ds:uri="http://schemas.microsoft.com/office/2006/documentManagement/type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58</TotalTime>
  <Words>949</Words>
  <Application>Microsoft Macintosh PowerPoint</Application>
  <PresentationFormat>Widescreen</PresentationFormat>
  <Paragraphs>84</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37</cp:revision>
  <dcterms:created xsi:type="dcterms:W3CDTF">2020-06-26T10:44:54Z</dcterms:created>
  <dcterms:modified xsi:type="dcterms:W3CDTF">2024-11-13T12:29:01Z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