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54E4FC-91E7-41EF-9176-6630C4287F2E}" v="12" dt="2022-10-04T17:02:16.816"/>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51" autoAdjust="0"/>
    <p:restoredTop sz="76259"/>
  </p:normalViewPr>
  <p:slideViewPr>
    <p:cSldViewPr snapToGrid="0" snapToObjects="1">
      <p:cViewPr varScale="1">
        <p:scale>
          <a:sx n="91" d="100"/>
          <a:sy n="91" d="100"/>
        </p:scale>
        <p:origin x="2032"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Langvarig eksponering til respirabelt krystallinsk silica (RCS) har alvorlige konsekvenser på lang sigt. Af den grund er det vigtigt, at alle arbejdere er opmærksomme på, hvordan de kan begrænse eller eliminere eksponering til silicastøv</a:t>
            </a:r>
          </a:p>
          <a:p>
            <a:endParaRPr lang="en-US" sz="1200" dirty="0">
              <a:latin typeface="+mn-lt"/>
            </a:endParaRPr>
          </a:p>
          <a:p>
            <a:r>
              <a:rPr lang="da" sz="1200" b="0" i="0" strike="noStrike" cap="none" spc="0" baseline="0" dirty="0">
                <a:solidFill>
                  <a:srgbClr val="000000"/>
                </a:solidFill>
                <a:effectLst/>
                <a:latin typeface="+mn-lt"/>
                <a:ea typeface="Calibri"/>
                <a:cs typeface="Calibri"/>
              </a:rPr>
              <a:t>Dette træningsmateriale indeholder vejledning om udluftning af miljøer, hvor der er krystallinsk silica.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Udluftning er en vigtig del af opretholdelsen af luftkvaliteten indenfor i et arbejdsmiljø. Et korrekt designet lokalt udsugnings- og udluftningssystem er en af de mest effektive måder at reducere eksponeringen til silicastøv, når støvdannelse ikke kan forhindres med isolering eller våde metoder.</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800" b="0" i="0" strike="noStrike" cap="none" spc="0" baseline="0" dirty="0">
                <a:solidFill>
                  <a:srgbClr val="000000"/>
                </a:solidFill>
                <a:effectLst/>
                <a:latin typeface="+mn-lt"/>
                <a:ea typeface="Calibri"/>
                <a:cs typeface="Calibri"/>
              </a:rPr>
              <a:t>Der er tre hovedtyper af ventilation. Punktudsugning anses generelt for at være den mest effektive form for ventilation og bør altid anvendes, når den er tilgængelig.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a" sz="1000" b="0" i="0" strike="noStrike" cap="none" spc="0" baseline="0">
                <a:solidFill>
                  <a:srgbClr val="000000"/>
                </a:solidFill>
                <a:effectLst/>
                <a:latin typeface="Helvetica"/>
                <a:ea typeface="Helvetica"/>
                <a:cs typeface="Helvetica"/>
              </a:rPr>
              <a:t>Denne træningspakke er udviklet som en del af NEPSIs Good Practice Guide – besøg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785101" y="429114"/>
            <a:ext cx="40322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 sz="1400" b="1" i="0" strike="noStrike" cap="none" spc="0" baseline="0" dirty="0">
                <a:solidFill>
                  <a:srgbClr val="F6A317"/>
                </a:solidFill>
                <a:effectLst/>
                <a:latin typeface="Helvetica"/>
                <a:ea typeface="Helvetica"/>
                <a:cs typeface="Helvetica"/>
              </a:rPr>
              <a:t>GOD PRAKSIS-TRÆNING FOR UDLUFTNING OG UDLUFTNINGSSYSTEMER</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7810901" cy="1409377"/>
          </a:xfrm>
        </p:spPr>
        <p:txBody>
          <a:bodyPr anchor="t"/>
          <a:lstStyle/>
          <a:p>
            <a:pPr>
              <a:lnSpc>
                <a:spcPct val="100000"/>
              </a:lnSpc>
            </a:pPr>
            <a:endParaRPr lang="da" sz="2800" b="1" i="0" strike="noStrike" cap="none" spc="0" baseline="0" dirty="0">
              <a:solidFill>
                <a:srgbClr val="FFFFFF"/>
              </a:solidFill>
              <a:effectLst/>
              <a:latin typeface="Helvetica"/>
              <a:ea typeface="Helvetica"/>
              <a:cs typeface="Helvetica"/>
            </a:endParaRPr>
          </a:p>
          <a:p>
            <a:pPr>
              <a:lnSpc>
                <a:spcPct val="100000"/>
              </a:lnSpc>
            </a:pPr>
            <a:r>
              <a:rPr lang="da" sz="2800" b="1" i="0" strike="noStrike" cap="none" spc="0" baseline="0" dirty="0">
                <a:solidFill>
                  <a:srgbClr val="FFFFFF"/>
                </a:solidFill>
                <a:effectLst/>
                <a:latin typeface="Helvetica"/>
                <a:ea typeface="Helvetica"/>
                <a:cs typeface="Helvetica"/>
              </a:rPr>
              <a:t>GOD PRAKSIS-TRÆNING FOR UDLUFTNING OG UDLUFTNINGSSYSTEMER</a:t>
            </a:r>
          </a:p>
        </p:txBody>
      </p:sp>
      <p:sp>
        <p:nvSpPr>
          <p:cNvPr id="2" name="Rectangle 1">
            <a:extLst>
              <a:ext uri="{FF2B5EF4-FFF2-40B4-BE49-F238E27FC236}">
                <a16:creationId xmlns:a16="http://schemas.microsoft.com/office/drawing/2014/main" id="{0B4C9CAB-7986-7246-85DA-293E0C28CCC7}"/>
              </a:ext>
            </a:extLst>
          </p:cNvPr>
          <p:cNvSpPr/>
          <p:nvPr/>
        </p:nvSpPr>
        <p:spPr>
          <a:xfrm>
            <a:off x="7569200" y="244764"/>
            <a:ext cx="4304145" cy="623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da-DK" sz="2800" dirty="0"/>
              <a:t>INDLEDNING (TIL UNDERVISEREN)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lIns="91440" tIns="45720" rIns="91440" bIns="45720" anchor="t"/>
          <a:lstStyle/>
          <a:p>
            <a:pPr>
              <a:lnSpc>
                <a:spcPts val="2400"/>
              </a:lnSpc>
            </a:pPr>
            <a:r>
              <a:rPr lang="da-DK" sz="1800" dirty="0">
                <a:latin typeface="Helvetica"/>
                <a:cs typeface="Helvetica"/>
              </a:rPr>
              <a:t>Som en del af implementeringen af NEPSIs ‘Good Practices’ har NEPSI udviklet nogle undervisningsmaterialer.</a:t>
            </a:r>
          </a:p>
          <a:p>
            <a:pPr>
              <a:lnSpc>
                <a:spcPts val="2400"/>
              </a:lnSpc>
            </a:pPr>
            <a:r>
              <a:rPr lang="da-DK" sz="1800" dirty="0">
                <a:latin typeface="Helvetica"/>
                <a:cs typeface="Helvetica"/>
              </a:rPr>
              <a:t>Hver PowerPoint-træningspakke dækker et emne, der er relevant for arbejdere på tværs af alle industrier, der bruger materialer, der indeholder krystallinsk silica. Pakkerne indeholder information om risici for støveksponering relateret til emnet, god praksis og tilgængelige foranstaltninger til at reducere eksponeringen. Formålet med undervisningsmaterialet er at informere medarbejderne og hjælpe dem med at bruge kontrolforanstaltningerne effektivt og reducere deres eksponering for respirabelt krystallinsk silica (RCS) på arbejdspladsen.</a:t>
            </a:r>
          </a:p>
          <a:p>
            <a:pPr>
              <a:lnSpc>
                <a:spcPts val="2400"/>
              </a:lnSpc>
            </a:pPr>
            <a:r>
              <a:rPr lang="da-DK" sz="1800" dirty="0">
                <a:latin typeface="Helvetica"/>
                <a:cs typeface="Helvetica"/>
              </a:rPr>
              <a:t>Brug den tomme skabelon og pladsholdere til at tilføje yderligere oplysninger i træningspakken efter behov.</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da" sz="2800" b="1" i="0" strike="noStrike" cap="none" spc="0" baseline="0">
                <a:solidFill>
                  <a:srgbClr val="F6A317"/>
                </a:solidFill>
                <a:effectLst/>
                <a:latin typeface="Helvetica"/>
                <a:ea typeface="Helvetica"/>
                <a:cs typeface="Helvetica"/>
              </a:rPr>
              <a:t>BEMÆRK</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a" sz="1800" b="0" i="0" strike="noStrike" cap="none" spc="0" baseline="0">
                <a:solidFill>
                  <a:srgbClr val="000000"/>
                </a:solidFill>
                <a:effectLst/>
                <a:latin typeface="Helvetica"/>
                <a:ea typeface="Helvetica"/>
                <a:cs typeface="Helvetica"/>
              </a:rPr>
              <a:t>Oplysningerne i denne PowerPoint-træningsdokument er af rådgivende og informativ karakter. Det er hverken en standard eller en forskrift. Det skaber ikke nye juridiske forpligtelser og ændrer heller ikke eksisterende forpligtelser skabt af sundhedslovgivning og -politik.</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da"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843690" cy="3682369"/>
          </a:xfrm>
        </p:spPr>
        <p:txBody>
          <a:bodyPr/>
          <a:lstStyle/>
          <a:p>
            <a:pPr>
              <a:lnSpc>
                <a:spcPts val="2400"/>
              </a:lnSpc>
            </a:pPr>
            <a:r>
              <a:rPr lang="da" sz="1800" b="1" i="0" strike="noStrike" cap="none" spc="0" baseline="0" dirty="0">
                <a:solidFill>
                  <a:srgbClr val="000000"/>
                </a:solidFill>
                <a:effectLst/>
                <a:latin typeface="Helvetica"/>
                <a:ea typeface="Helvetica"/>
                <a:cs typeface="Helvetica"/>
              </a:rPr>
              <a:t>Det er meget vigtigt at lære, hvordan man beskytter sig selv mod arbejdsrelaterede sundhedsrisici.</a:t>
            </a:r>
          </a:p>
          <a:p>
            <a:pPr>
              <a:lnSpc>
                <a:spcPts val="2400"/>
              </a:lnSpc>
            </a:pPr>
            <a:r>
              <a:rPr lang="da" sz="1800" b="0" i="0" strike="noStrike" cap="none" spc="0" baseline="0" dirty="0">
                <a:solidFill>
                  <a:srgbClr val="000000"/>
                </a:solidFill>
                <a:effectLst/>
                <a:latin typeface="Helvetica"/>
                <a:ea typeface="Helvetica"/>
                <a:cs typeface="Helvetica"/>
              </a:rPr>
              <a:t>I følgende PowerPoint lærer du om:</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De tre typer ventilationssystemer, der bruges til at reducere arbejdernes eksponering til respirabelt krystallinsk silicastøv (RCS)</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God praksis for ventilation</a:t>
            </a:r>
          </a:p>
          <a:p>
            <a:pPr marL="285750" indent="-285750">
              <a:lnSpc>
                <a:spcPts val="2400"/>
              </a:lnSpc>
              <a:buFont typeface="Arial" panose="020B0604020202020204" pitchFamily="34" charset="0"/>
              <a:buChar char="•"/>
            </a:pPr>
            <a:r>
              <a:rPr lang="da" sz="1800" b="0" i="0" strike="noStrike" cap="none" spc="0" baseline="0" dirty="0">
                <a:solidFill>
                  <a:srgbClr val="FF0000"/>
                </a:solidFill>
                <a:effectLst/>
                <a:latin typeface="Helvetica"/>
                <a:ea typeface="Helvetica"/>
                <a:cs typeface="Helvetica"/>
              </a:rPr>
              <a:t>Her er der plads til, at underviseren kan skrive noget – hvis du har tilføjet et tilpasset slide, skriv en kort oversigt over konteksten</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618343" cy="850900"/>
          </a:xfrm>
        </p:spPr>
        <p:txBody>
          <a:bodyPr/>
          <a:lstStyle/>
          <a:p>
            <a:r>
              <a:rPr lang="da" sz="2800" b="1" i="0" strike="noStrike" cap="none" spc="0" baseline="0" dirty="0">
                <a:solidFill>
                  <a:srgbClr val="F6A317"/>
                </a:solidFill>
                <a:effectLst/>
                <a:latin typeface="Helvetica"/>
                <a:ea typeface="Helvetica"/>
                <a:cs typeface="Helvetica"/>
              </a:rPr>
              <a:t>TEKNIKKER TIL BEGRÆNSNING AF STØV</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da" sz="1800" b="0" i="0" strike="noStrike" cap="none" spc="0" baseline="0">
                <a:solidFill>
                  <a:srgbClr val="000000"/>
                </a:solidFill>
                <a:effectLst/>
                <a:latin typeface="Helvetica"/>
                <a:ea typeface="Helvetica"/>
                <a:cs typeface="Helvetica"/>
              </a:rPr>
              <a:t>Udluftning (og udsugning) er en af de fem vigtigste teknikker til begrænsning af støv.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GOD HYGIEJNE PÅ ARBEJDSPLADSEN</a:t>
            </a:r>
          </a:p>
          <a:p>
            <a:r>
              <a:rPr lang="da" sz="1200" b="0" i="0" strike="noStrike" cap="none" spc="0" baseline="0">
                <a:solidFill>
                  <a:srgbClr val="000000"/>
                </a:solidFill>
                <a:effectLst/>
                <a:latin typeface="Calibri"/>
                <a:ea typeface="Calibri"/>
                <a:cs typeface="Calibri"/>
              </a:rPr>
              <a:t>Du kan forhindre støv i at samle sig over tid ved at vaske dit arbejdstøj og støvsuge støv produceret af processerne– et rent arbejdsområde er sikkert arbejdsområde</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INDESLUTNING</a:t>
            </a:r>
          </a:p>
          <a:p>
            <a:pPr>
              <a:spcAft>
                <a:spcPts val="300"/>
              </a:spcAft>
            </a:pPr>
            <a:r>
              <a:rPr lang="da" sz="1200" b="0" i="0" strike="noStrike" cap="none" spc="0" baseline="0">
                <a:solidFill>
                  <a:srgbClr val="000000"/>
                </a:solidFill>
                <a:effectLst/>
                <a:latin typeface="Calibri"/>
                <a:ea typeface="Calibri"/>
                <a:cs typeface="Calibri"/>
              </a:rPr>
              <a:t>Udførelse af RCS-producerende processer i et lukket system forhindrer støveksponering ved kilden</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UDSUGNING / VENTILATION</a:t>
            </a:r>
          </a:p>
          <a:p>
            <a:pPr>
              <a:spcAft>
                <a:spcPts val="300"/>
              </a:spcAft>
            </a:pPr>
            <a:r>
              <a:rPr lang="da" sz="1200" b="0" i="0" strike="noStrike" cap="none" spc="0" baseline="0">
                <a:solidFill>
                  <a:srgbClr val="000000"/>
                </a:solidFill>
                <a:effectLst/>
                <a:latin typeface="Calibri"/>
                <a:ea typeface="Calibri"/>
                <a:cs typeface="Calibri"/>
              </a:rPr>
              <a:t>Opfang RCS ved kilden, før vi udsættes for det, og erstat forurenet luft med ren luft.</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BESKYTTELSESUDSTYR</a:t>
            </a:r>
          </a:p>
          <a:p>
            <a:r>
              <a:rPr lang="da" sz="1200" b="0" i="0" strike="noStrike" cap="none" spc="0" baseline="0">
                <a:solidFill>
                  <a:srgbClr val="000000"/>
                </a:solidFill>
                <a:effectLst/>
                <a:latin typeface="Calibri"/>
                <a:ea typeface="Calibri"/>
                <a:cs typeface="Calibri"/>
              </a:rPr>
              <a:t>Personligt beskyttelsesudstyr (f.eks. mundbind) beskytter arbejdere mod støv, når alle andre kontrolforanstaltninger er utilstrækkelige til at kontrollere eksponeringsrisici</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VAND</a:t>
            </a:r>
          </a:p>
          <a:p>
            <a:pPr>
              <a:spcAft>
                <a:spcPts val="300"/>
              </a:spcAft>
            </a:pPr>
            <a:r>
              <a:rPr lang="da" sz="1200" b="0" i="0" strike="noStrike" cap="none" spc="0" baseline="0">
                <a:solidFill>
                  <a:srgbClr val="000000"/>
                </a:solidFill>
                <a:effectLst/>
                <a:latin typeface="Calibri"/>
                <a:ea typeface="Calibri"/>
                <a:cs typeface="Calibri"/>
              </a:rPr>
              <a:t>Hvis man holder processerne våde, forhindrer man støv i at blive luftbåret ved at binde partiklerne i vand</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743022" cy="850900"/>
          </a:xfrm>
        </p:spPr>
        <p:txBody>
          <a:bodyPr/>
          <a:lstStyle/>
          <a:p>
            <a:r>
              <a:rPr lang="da" sz="2800" b="1" i="0" strike="noStrike" cap="none" spc="0" baseline="0" dirty="0">
                <a:solidFill>
                  <a:srgbClr val="F6A317"/>
                </a:solidFill>
                <a:effectLst/>
                <a:latin typeface="Helvetica"/>
                <a:ea typeface="Helvetica"/>
                <a:cs typeface="Helvetica"/>
              </a:rPr>
              <a:t>RISICI VED DENNE AKTIVITET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Det er vigtigt ift. beskyttelse mod RCS, at udstyret fungere korrekt</a:t>
            </a:r>
            <a:r>
              <a:rPr lang="da" sz="1800" dirty="0">
                <a:solidFill>
                  <a:srgbClr val="000000"/>
                </a:solidFill>
                <a:latin typeface="Helvetica"/>
                <a:ea typeface="Helvetica"/>
                <a:cs typeface="Helvetica"/>
              </a:rPr>
              <a:t> </a:t>
            </a:r>
            <a:endParaRPr lang="da" sz="1800" b="0" i="0" strike="noStrike" cap="none" spc="0" baseline="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Langvarig eksponering til høje niveauer af RCS kan forårsage invaliderende lungesygdomme.</a:t>
            </a:r>
          </a:p>
          <a:p>
            <a:pPr>
              <a:lnSpc>
                <a:spcPts val="2400"/>
              </a:lnSpc>
            </a:pPr>
            <a:r>
              <a:rPr lang="da" sz="1800" b="0" i="0" strike="noStrike" cap="none" spc="0" baseline="0" dirty="0">
                <a:solidFill>
                  <a:srgbClr val="000000"/>
                </a:solidFill>
                <a:effectLst/>
                <a:latin typeface="Helvetica"/>
                <a:ea typeface="Helvetica"/>
                <a:cs typeface="Helvetica"/>
              </a:rPr>
              <a:t>Det er vigtigt, at vi beskytter os selv mod udsættelse for dette luftbårne støv hver dag.</a:t>
            </a:r>
            <a:r>
              <a:rPr lang="da" sz="1800" dirty="0">
                <a:solidFill>
                  <a:srgbClr val="000000"/>
                </a:solidFill>
                <a:latin typeface="Helvetica"/>
                <a:ea typeface="Helvetica"/>
                <a:cs typeface="Helvetica"/>
              </a:rPr>
              <a:t> </a:t>
            </a:r>
            <a:endParaRPr lang="da" sz="1800" b="0" i="0" strike="noStrike" cap="none" spc="0" baseline="0" dirty="0">
              <a:solidFill>
                <a:srgbClr val="000000"/>
              </a:solidFill>
              <a:effectLst/>
              <a:latin typeface="Helvetica"/>
              <a:ea typeface="Helvetica"/>
              <a:cs typeface="Helvetica"/>
            </a:endParaRPr>
          </a:p>
          <a:p>
            <a:pPr>
              <a:lnSpc>
                <a:spcPts val="2400"/>
              </a:lnSpc>
            </a:pPr>
            <a:r>
              <a:rPr lang="da" sz="1800" b="0" i="0" strike="noStrike" cap="none" spc="0" baseline="0" dirty="0">
                <a:solidFill>
                  <a:srgbClr val="000000"/>
                </a:solidFill>
                <a:effectLst/>
                <a:latin typeface="Helvetica"/>
                <a:ea typeface="Helvetica"/>
                <a:cs typeface="Helvetica"/>
              </a:rPr>
              <a:t>Ved at følge </a:t>
            </a:r>
            <a:r>
              <a:rPr lang="da" sz="1800" dirty="0">
                <a:solidFill>
                  <a:srgbClr val="000000"/>
                </a:solidFill>
                <a:latin typeface="Helvetica"/>
                <a:ea typeface="Helvetica"/>
                <a:cs typeface="Helvetica"/>
              </a:rPr>
              <a:t>god praksis</a:t>
            </a:r>
            <a:r>
              <a:rPr lang="da" sz="1800" b="0" i="0" strike="noStrike" cap="none" spc="0" baseline="0" dirty="0">
                <a:solidFill>
                  <a:srgbClr val="000000"/>
                </a:solidFill>
                <a:effectLst/>
                <a:latin typeface="Helvetica"/>
                <a:ea typeface="Helvetica"/>
                <a:cs typeface="Helvetica"/>
              </a:rPr>
              <a:t> i dag beskytter vi vores fremtidige sundhed.</a:t>
            </a:r>
          </a:p>
          <a:p>
            <a:pPr>
              <a:lnSpc>
                <a:spcPts val="2400"/>
              </a:lnSpc>
            </a:pPr>
            <a:r>
              <a:rPr lang="da" sz="1800" b="0" i="0" strike="noStrike" cap="none" spc="0" baseline="0" dirty="0">
                <a:solidFill>
                  <a:srgbClr val="000000"/>
                </a:solidFill>
                <a:effectLst/>
                <a:latin typeface="Helvetica"/>
                <a:ea typeface="Helvetica"/>
                <a:cs typeface="Helvetica"/>
              </a:rPr>
              <a:t>Hvad vil du gerne lave, når du går på pension?</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4920171" cy="850900"/>
          </a:xfrm>
        </p:spPr>
        <p:txBody>
          <a:bodyPr/>
          <a:lstStyle/>
          <a:p>
            <a:r>
              <a:rPr lang="da" sz="2800" b="1" i="0" strike="noStrike" cap="none" spc="0" baseline="0">
                <a:solidFill>
                  <a:srgbClr val="F6A317"/>
                </a:solidFill>
                <a:effectLst/>
                <a:latin typeface="Helvetica"/>
                <a:ea typeface="Helvetica"/>
                <a:cs typeface="Helvetica"/>
              </a:rPr>
              <a:t>HVORDAN VENTILATION REDUCERER RCS</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318757" cy="3237451"/>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Udluftning bruges til at reducere arbejdernes eksponering til luftbåret støv, herunder respirabelt krystallinsk silica.</a:t>
            </a:r>
          </a:p>
          <a:p>
            <a:pPr>
              <a:lnSpc>
                <a:spcPts val="2400"/>
              </a:lnSpc>
            </a:pPr>
            <a:r>
              <a:rPr lang="da" sz="1800" b="0" i="0" strike="noStrike" cap="none" spc="0" baseline="0" dirty="0">
                <a:solidFill>
                  <a:srgbClr val="000000"/>
                </a:solidFill>
                <a:effectLst/>
                <a:latin typeface="Helvetica"/>
                <a:ea typeface="Helvetica"/>
                <a:cs typeface="Helvetica"/>
              </a:rPr>
              <a:t>Formålet med udluftningsanlæg er at beskytte arbejdere ved at:</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Opfange luftbåren støv genereret af arbejdsprocesser, før vi udsættes for det</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Sikre god luftkvalitet ved at erstatte forurenet luft med ren luft</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163732" y="5603249"/>
            <a:ext cx="5671458" cy="261610"/>
          </a:xfrm>
          <a:prstGeom prst="rect">
            <a:avLst/>
          </a:prstGeom>
          <a:noFill/>
        </p:spPr>
        <p:txBody>
          <a:bodyPr wrap="square" rtlCol="0">
            <a:spAutoFit/>
          </a:bodyPr>
          <a:lstStyle/>
          <a:p>
            <a:pPr algn="ctr"/>
            <a:r>
              <a:rPr lang="da" sz="1100" b="0" i="0" strike="noStrike" cap="none" spc="0" baseline="0" dirty="0">
                <a:solidFill>
                  <a:srgbClr val="000000"/>
                </a:solidFill>
                <a:effectLst/>
                <a:latin typeface="Helvetica"/>
                <a:ea typeface="Helvetica"/>
                <a:cs typeface="Helvetica"/>
              </a:rPr>
              <a:t>Et udsugnings- og udluftningssystem placeret henover dit værktøj fanger støv ved kilden</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22652" y="1949295"/>
            <a:ext cx="5419725" cy="4095749"/>
          </a:xfrm>
          <a:prstGeom prst="rect">
            <a:avLst/>
          </a:prstGeom>
        </p:spPr>
      </p:pic>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da" sz="2800" b="1" i="0" strike="noStrike" cap="none" spc="0" baseline="0">
                <a:solidFill>
                  <a:srgbClr val="F6A317"/>
                </a:solidFill>
                <a:effectLst/>
                <a:latin typeface="Helvetica"/>
                <a:ea typeface="Helvetica"/>
                <a:cs typeface="Helvetica"/>
              </a:rPr>
              <a:t>TYPER AF VENTILATION</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6057488" cy="3682369"/>
          </a:xfrm>
        </p:spPr>
        <p:txBody>
          <a:bodyPr anchor="t"/>
          <a:lstStyle/>
          <a:p>
            <a:pPr>
              <a:lnSpc>
                <a:spcPts val="2400"/>
              </a:lnSpc>
              <a:spcAft>
                <a:spcPts val="1000"/>
              </a:spcAft>
            </a:pPr>
            <a:r>
              <a:rPr lang="da" sz="1800" b="0" i="0" strike="noStrike" cap="none" spc="0" baseline="0" dirty="0">
                <a:solidFill>
                  <a:srgbClr val="000000"/>
                </a:solidFill>
                <a:effectLst/>
                <a:latin typeface="Helvetica"/>
                <a:ea typeface="Helvetica"/>
                <a:cs typeface="Helvetica"/>
              </a:rPr>
              <a:t>Der er tre typer ventilationsanlæg, der har forskellige funktioner:</a:t>
            </a:r>
          </a:p>
          <a:p>
            <a:pPr marL="285750" indent="-285750">
              <a:lnSpc>
                <a:spcPts val="2400"/>
              </a:lnSpc>
              <a:spcBef>
                <a:spcPts val="600"/>
              </a:spcBef>
              <a:buFont typeface="Arial" panose="020B0604020202020204" pitchFamily="34" charset="0"/>
              <a:buChar char="•"/>
            </a:pPr>
            <a:r>
              <a:rPr lang="da" sz="1800" b="1" i="0" strike="noStrike" cap="none" spc="0" baseline="0" dirty="0">
                <a:solidFill>
                  <a:srgbClr val="000000"/>
                </a:solidFill>
                <a:effectLst/>
                <a:latin typeface="Helvetica"/>
                <a:ea typeface="Helvetica"/>
                <a:cs typeface="Helvetica"/>
              </a:rPr>
              <a:t>Naturlig ventilation</a:t>
            </a:r>
            <a:r>
              <a:rPr lang="da" sz="1800" b="0" i="0" strike="noStrike" cap="none" spc="0" baseline="0" dirty="0">
                <a:solidFill>
                  <a:srgbClr val="000000"/>
                </a:solidFill>
                <a:effectLst/>
                <a:latin typeface="Helvetica"/>
                <a:ea typeface="Helvetica"/>
                <a:cs typeface="Helvetica"/>
              </a:rPr>
              <a:t> - (fx frisk luft fra vinduer, døre osv.) tillader luft at strømme, hvilket naturligt reducerer koncentrationen af luftbårne forurenende stoffer</a:t>
            </a:r>
          </a:p>
          <a:p>
            <a:pPr marL="285750" indent="-285750">
              <a:lnSpc>
                <a:spcPts val="2400"/>
              </a:lnSpc>
              <a:spcBef>
                <a:spcPts val="600"/>
              </a:spcBef>
              <a:buFont typeface="Arial" panose="020B0604020202020204" pitchFamily="34" charset="0"/>
              <a:buChar char="•"/>
            </a:pPr>
            <a:r>
              <a:rPr lang="da" sz="1800" b="1" i="0" strike="noStrike" cap="none" spc="0" baseline="0" dirty="0">
                <a:solidFill>
                  <a:srgbClr val="000000"/>
                </a:solidFill>
                <a:effectLst/>
                <a:latin typeface="Helvetica"/>
                <a:ea typeface="Helvetica"/>
                <a:cs typeface="Helvetica"/>
              </a:rPr>
              <a:t>Vægmonterede ventilatorer</a:t>
            </a:r>
            <a:r>
              <a:rPr lang="da" sz="1800" b="0" i="0" strike="noStrike" cap="none" spc="0" baseline="0" dirty="0">
                <a:solidFill>
                  <a:srgbClr val="000000"/>
                </a:solidFill>
                <a:effectLst/>
                <a:latin typeface="Helvetica"/>
                <a:ea typeface="Helvetica"/>
                <a:cs typeface="Helvetica"/>
              </a:rPr>
              <a:t> - bruges til at skabe en gennemstrømning af luft, der erstatter forurenet luft med ren luft</a:t>
            </a:r>
          </a:p>
          <a:p>
            <a:pPr marL="285750" indent="-285750">
              <a:lnSpc>
                <a:spcPts val="2400"/>
              </a:lnSpc>
              <a:spcBef>
                <a:spcPts val="600"/>
              </a:spcBef>
              <a:buFont typeface="Arial" panose="020B0604020202020204" pitchFamily="34" charset="0"/>
              <a:buChar char="•"/>
            </a:pPr>
            <a:r>
              <a:rPr lang="da" sz="1800" b="1" i="0" strike="noStrike" cap="none" spc="0" baseline="0" dirty="0">
                <a:solidFill>
                  <a:srgbClr val="000000"/>
                </a:solidFill>
                <a:effectLst/>
                <a:latin typeface="Helvetica"/>
                <a:ea typeface="Helvetica"/>
                <a:cs typeface="Helvetica"/>
              </a:rPr>
              <a:t>Udsugningsventilation</a:t>
            </a:r>
            <a:r>
              <a:rPr lang="da" sz="1800" b="0" i="0" strike="noStrike" cap="none" spc="0" baseline="0" dirty="0">
                <a:solidFill>
                  <a:srgbClr val="000000"/>
                </a:solidFill>
                <a:effectLst/>
                <a:latin typeface="Helvetica"/>
                <a:ea typeface="Helvetica"/>
                <a:cs typeface="Helvetica"/>
              </a:rPr>
              <a:t> - bruges til at opfange luftbåren støv, før det når arbejdernes åndedrætszone, og derefter udsuge det på en sikker måde</a:t>
            </a:r>
          </a:p>
          <a:p>
            <a:pPr marL="285750" indent="-285750">
              <a:lnSpc>
                <a:spcPts val="2400"/>
              </a:lnSpc>
              <a:buFont typeface="Arial" panose="020B0604020202020204" pitchFamily="34" charset="0"/>
              <a:buChar char="•"/>
            </a:pPr>
            <a:endParaRPr lang="en-US" sz="1800" dirty="0"/>
          </a:p>
        </p:txBody>
      </p:sp>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r>
              <a:rPr lang="da" sz="2800" b="1" i="0" strike="noStrike" cap="none" spc="0" baseline="0" dirty="0">
                <a:solidFill>
                  <a:srgbClr val="F6A317"/>
                </a:solidFill>
                <a:effectLst/>
                <a:latin typeface="Helvetica"/>
                <a:ea typeface="Helvetica"/>
                <a:cs typeface="Helvetica"/>
              </a:rPr>
              <a:t>ANBEFALINGER TIL UDLUFTNING</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62238"/>
            <a:ext cx="11039620" cy="3230407"/>
          </a:xfrm>
        </p:spPr>
        <p:txBody>
          <a:bodyPr lIns="91440" tIns="45720" rIns="91440" bIns="45720" anchor="t"/>
          <a:lstStyle/>
          <a:p>
            <a:pPr>
              <a:lnSpc>
                <a:spcPct val="100000"/>
              </a:lnSpc>
            </a:pPr>
            <a:r>
              <a:rPr lang="da" sz="1600" b="1" i="0" strike="noStrike" cap="none" spc="0" baseline="0" dirty="0">
                <a:solidFill>
                  <a:srgbClr val="000000"/>
                </a:solidFill>
                <a:effectLst/>
                <a:latin typeface="Helvetica"/>
                <a:ea typeface="Helvetica"/>
                <a:cs typeface="Helvetica"/>
              </a:rPr>
              <a:t>DET ANBEFALES, AT DU</a:t>
            </a:r>
          </a:p>
          <a:p>
            <a:pPr marL="285750" indent="-285750">
              <a:lnSpc>
                <a:spcPct val="100000"/>
              </a:lnSpc>
              <a:buSzPct val="85000"/>
              <a:buFont typeface=".Apple Color Emoji UI"/>
              <a:buChar char="✅"/>
            </a:pPr>
            <a:r>
              <a:rPr lang="da" sz="1600" b="0" i="0" strike="noStrike" cap="none" spc="0" baseline="0" dirty="0">
                <a:solidFill>
                  <a:srgbClr val="000000"/>
                </a:solidFill>
                <a:effectLst/>
                <a:latin typeface="Helvetica"/>
                <a:ea typeface="Helvetica"/>
                <a:cs typeface="Helvetica"/>
              </a:rPr>
              <a:t>Bruger udluftningssystemer, når de er tilgængelige</a:t>
            </a:r>
          </a:p>
          <a:p>
            <a:pPr marL="285750" indent="-285750">
              <a:lnSpc>
                <a:spcPct val="100000"/>
              </a:lnSpc>
              <a:buSzPct val="85000"/>
              <a:buFont typeface=".Apple Color Emoji UI"/>
              <a:buChar char="✅"/>
            </a:pPr>
            <a:r>
              <a:rPr lang="da" sz="1600" b="0" i="0" strike="noStrike" cap="none" spc="0" baseline="0" dirty="0">
                <a:solidFill>
                  <a:srgbClr val="000000"/>
                </a:solidFill>
                <a:effectLst/>
                <a:latin typeface="Helvetica"/>
                <a:ea typeface="Helvetica"/>
                <a:cs typeface="Helvetica"/>
              </a:rPr>
              <a:t>Rapporterer problemer og fejl relateret til udluftningsanlæg</a:t>
            </a:r>
          </a:p>
          <a:p>
            <a:pPr marL="285750" indent="-285750">
              <a:lnSpc>
                <a:spcPct val="100000"/>
              </a:lnSpc>
              <a:spcAft>
                <a:spcPts val="1000"/>
              </a:spcAft>
              <a:buSzPct val="85000"/>
              <a:buFont typeface=".Apple Color Emoji UI"/>
              <a:buChar char="✅"/>
            </a:pPr>
            <a:r>
              <a:rPr lang="da" sz="1600" b="0" i="0" strike="noStrike" cap="none" spc="0" baseline="0" dirty="0">
                <a:solidFill>
                  <a:srgbClr val="FF0000"/>
                </a:solidFill>
                <a:effectLst/>
                <a:latin typeface="Helvetica"/>
                <a:ea typeface="Helvetica"/>
                <a:cs typeface="Helvetica"/>
              </a:rPr>
              <a:t>Tekst til underviser — Tilføj yderligere tekst om udluftning generelt, der er relevant for din egen kontekst</a:t>
            </a:r>
          </a:p>
          <a:p>
            <a:pPr>
              <a:lnSpc>
                <a:spcPct val="100000"/>
              </a:lnSpc>
            </a:pPr>
            <a:r>
              <a:rPr lang="da" sz="1600" b="1" i="0" strike="noStrike" cap="none" spc="0" baseline="0" dirty="0">
                <a:solidFill>
                  <a:srgbClr val="000000"/>
                </a:solidFill>
                <a:effectLst/>
                <a:latin typeface="Helvetica"/>
                <a:ea typeface="Helvetica"/>
                <a:cs typeface="Helvetica"/>
              </a:rPr>
              <a:t>DET ANBEFALES, AT DU IKKE</a:t>
            </a:r>
          </a:p>
          <a:p>
            <a:pPr marL="285750" indent="-285750">
              <a:lnSpc>
                <a:spcPct val="100000"/>
              </a:lnSpc>
              <a:buSzPct val="85000"/>
              <a:buFont typeface=".Apple Color Emoji UI"/>
              <a:buChar char="❌"/>
            </a:pPr>
            <a:r>
              <a:rPr lang="da" sz="1600" b="0" i="0" strike="noStrike" cap="none" spc="0" baseline="0" dirty="0">
                <a:solidFill>
                  <a:srgbClr val="000000"/>
                </a:solidFill>
                <a:effectLst/>
                <a:latin typeface="Helvetica"/>
                <a:ea typeface="Helvetica"/>
                <a:cs typeface="Helvetica"/>
              </a:rPr>
              <a:t>Rører ved udluftningssystemerne</a:t>
            </a:r>
          </a:p>
          <a:p>
            <a:pPr marL="285750" indent="-285750">
              <a:lnSpc>
                <a:spcPct val="100000"/>
              </a:lnSpc>
              <a:buSzPct val="85000"/>
              <a:buFont typeface=".Apple Color Emoji UI"/>
              <a:buChar char="❌"/>
            </a:pPr>
            <a:r>
              <a:rPr lang="da" dirty="0">
                <a:solidFill>
                  <a:srgbClr val="000000"/>
                </a:solidFill>
                <a:latin typeface="Helvetica"/>
                <a:ea typeface="Helvetica"/>
                <a:cs typeface="Helvetica"/>
              </a:rPr>
              <a:t>Bruger</a:t>
            </a:r>
            <a:r>
              <a:rPr lang="da" sz="1600" b="0" i="0" strike="noStrike" cap="none" spc="0" baseline="0" dirty="0">
                <a:solidFill>
                  <a:srgbClr val="000000"/>
                </a:solidFill>
                <a:effectLst/>
                <a:latin typeface="Helvetica"/>
                <a:ea typeface="Helvetica"/>
                <a:cs typeface="Helvetica"/>
              </a:rPr>
              <a:t> bærbare blæsere, der kan forstyrre luftstrømmen omkring udsugnings- og udluftningssystemerne, eller som kan forstyrre støv, der har lagt sig, og få det til at blive luftbåret igen</a:t>
            </a:r>
          </a:p>
          <a:p>
            <a:pPr marL="285750" indent="-285750">
              <a:lnSpc>
                <a:spcPct val="100000"/>
              </a:lnSpc>
              <a:buSzPct val="85000"/>
              <a:buFont typeface=".Apple Color Emoji UI"/>
              <a:buChar char="❌"/>
            </a:pPr>
            <a:r>
              <a:rPr lang="da" sz="1600" b="0" i="0" strike="noStrike" cap="none" spc="0" baseline="0" dirty="0">
                <a:solidFill>
                  <a:srgbClr val="FF0000"/>
                </a:solidFill>
                <a:effectLst/>
                <a:latin typeface="Helvetica"/>
                <a:ea typeface="Helvetica"/>
                <a:cs typeface="Helvetica"/>
              </a:rPr>
              <a:t>Tekst til underviseren - Tilføj yderligere information om udluftning generelt, der er relevant for din egen arbejdsplads</a:t>
            </a:r>
          </a:p>
          <a:p>
            <a:pPr marL="285750" indent="-285750">
              <a:lnSpc>
                <a:spcPct val="100000"/>
              </a:lnSpc>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da" sz="2800" b="1" i="0" strike="noStrike" cap="none" spc="0" baseline="0">
                <a:solidFill>
                  <a:srgbClr val="F6A317"/>
                </a:solidFill>
                <a:effectLst/>
                <a:latin typeface="Helvetica"/>
                <a:ea typeface="Helvetica"/>
                <a:cs typeface="Helvetica"/>
              </a:rPr>
              <a:t>TOM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115557"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Brug dette slide til at lave tilpasset undervisningsmateriale til et bestemt arbejdsmiljø/-kontekst.</a:t>
            </a:r>
          </a:p>
          <a:p>
            <a:pPr>
              <a:lnSpc>
                <a:spcPts val="2400"/>
              </a:lnSpc>
            </a:pPr>
            <a:r>
              <a:rPr lang="da" sz="1800" b="0" i="0" strike="noStrike" cap="none" spc="0" baseline="0" dirty="0">
                <a:solidFill>
                  <a:srgbClr val="000000"/>
                </a:solidFill>
                <a:effectLst/>
                <a:latin typeface="Helvetica"/>
                <a:ea typeface="Helvetica"/>
                <a:cs typeface="Helvetica"/>
              </a:rPr>
              <a:t>For at ændre billedet, højreklik &gt; skift billede &gt; fra fil.</a:t>
            </a:r>
          </a:p>
          <a:p>
            <a:pPr>
              <a:lnSpc>
                <a:spcPts val="2400"/>
              </a:lnSpc>
            </a:pPr>
            <a:r>
              <a:rPr lang="da" sz="1800" b="0" i="0" strike="noStrike" cap="none" spc="0" baseline="0" dirty="0">
                <a:solidFill>
                  <a:srgbClr val="000000"/>
                </a:solidFill>
                <a:effectLst/>
                <a:latin typeface="Helvetica"/>
                <a:ea typeface="Helvetica"/>
                <a:cs typeface="Helvetica"/>
              </a:rPr>
              <a:t>For at oprette flere slides skal du klikke på fanen 'Ny slide' ovenfor.</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da" sz="2800" b="1" i="0" strike="noStrike" cap="none" spc="0" baseline="0">
                <a:solidFill>
                  <a:srgbClr val="F6A317"/>
                </a:solidFill>
                <a:effectLst/>
                <a:latin typeface="Helvetica"/>
                <a:ea typeface="Helvetica"/>
                <a:cs typeface="Helvetica"/>
              </a:rPr>
              <a:t>KONKLUSION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pPr>
            <a:r>
              <a:rPr lang="da" sz="1800" b="0" i="0" strike="noStrike" cap="none" spc="0" baseline="0" dirty="0">
                <a:solidFill>
                  <a:srgbClr val="000000"/>
                </a:solidFill>
                <a:effectLst/>
                <a:latin typeface="Helvetica"/>
                <a:ea typeface="Helvetica"/>
                <a:cs typeface="Helvetica"/>
              </a:rPr>
              <a:t>Udluftning er en vigtig måde at begrænse og opretholde god luftkvalitet.</a:t>
            </a:r>
          </a:p>
          <a:p>
            <a:pPr>
              <a:lnSpc>
                <a:spcPts val="2400"/>
              </a:lnSpc>
            </a:pPr>
            <a:r>
              <a:rPr lang="da" sz="1800" b="0" i="0" strike="noStrike" cap="none" spc="0" baseline="0" dirty="0">
                <a:solidFill>
                  <a:srgbClr val="000000"/>
                </a:solidFill>
                <a:effectLst/>
                <a:latin typeface="Helvetica"/>
                <a:ea typeface="Helvetica"/>
                <a:cs typeface="Helvetica"/>
              </a:rPr>
              <a:t>Husk:</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Brug altid udluftningssystemer, når det er muligt</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Rør ikke ved udluftningssystemerne</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Hvis du har mistanke om, at et ventilationssystem ikke fungerer korrekt, skal du kontakte din leder på arbejdspladsen. </a:t>
            </a:r>
          </a:p>
          <a:p>
            <a:pPr marL="285750" indent="-285750">
              <a:lnSpc>
                <a:spcPts val="2400"/>
              </a:lnSpc>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435423" cy="850900"/>
          </a:xfrm>
        </p:spPr>
        <p:txBody>
          <a:bodyPr/>
          <a:lstStyle/>
          <a:p>
            <a:r>
              <a:rPr lang="da" sz="2800" b="1" i="0" strike="noStrike" cap="none" spc="0" baseline="0" dirty="0">
                <a:solidFill>
                  <a:srgbClr val="F6A317"/>
                </a:solidFill>
                <a:effectLst/>
                <a:latin typeface="Helvetica"/>
                <a:ea typeface="Helvetica"/>
                <a:cs typeface="Helvetica"/>
              </a:rPr>
              <a:t>YDERLIGERE LÆRINGSRESSOURCER</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hlinkClick r:id="rId3" history="0"/>
              </a:rPr>
              <a:t>God praksis for generel udluftning (Opgaveark 2.1.9)</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hlinkClick r:id="rId4" history="0"/>
              </a:rPr>
              <a:t>NEPSI God Praksis-Guide</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hlinkClick r:id="rId5" history="0"/>
              </a:rPr>
              <a:t>NEPSI Guide for SMV'er</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a" b="0" i="0" strike="noStrike" cap="none" spc="0" baseline="0" dirty="0">
                <a:solidFill>
                  <a:srgbClr val="000000"/>
                </a:solidFill>
                <a:effectLst/>
                <a:latin typeface="Calibri"/>
                <a:ea typeface="Calibri"/>
                <a:cs typeface="Calibri"/>
              </a:rPr>
              <a:t>Besøg NEPSI E-Learning Platform på </a:t>
            </a:r>
            <a:r>
              <a:rPr lang="da" b="0" i="0" strike="noStrike" cap="none" spc="0" baseline="0" dirty="0">
                <a:solidFill>
                  <a:srgbClr val="000000"/>
                </a:solidFill>
                <a:effectLst/>
                <a:latin typeface="Calibri"/>
                <a:ea typeface="Calibri"/>
                <a:cs typeface="Calibri"/>
                <a:hlinkClick r:id="rId6" history="0"/>
              </a:rPr>
              <a:t>training.nepsi.eu</a:t>
            </a:r>
            <a:r>
              <a:rPr lang="da" b="0" i="0" strike="noStrike" cap="none" spc="0" baseline="0" dirty="0">
                <a:solidFill>
                  <a:srgbClr val="000000"/>
                </a:solidFill>
                <a:effectLst/>
                <a:latin typeface="Calibri"/>
                <a:ea typeface="Calibri"/>
                <a:cs typeface="Calibri"/>
              </a:rPr>
              <a:t> for flere læringsressourcer om RCS</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C5282EB-931E-478A-B028-E38DCC780A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62</TotalTime>
  <Words>950</Words>
  <Application>Microsoft Macintosh PowerPoint</Application>
  <PresentationFormat>Widescreen</PresentationFormat>
  <Paragraphs>83</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26</cp:revision>
  <dcterms:created xsi:type="dcterms:W3CDTF">2020-06-24T14:34:32Z</dcterms:created>
  <dcterms:modified xsi:type="dcterms:W3CDTF">2024-11-13T12:29:15Z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