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2FDB718C-80DB-4395-890C-3CCA3DCD43A0}" v="13" dt="2022-10-04T17:04:11.8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48" autoAdjust="0"/>
    <p:restoredTop sz="78639" autoAdjust="0"/>
  </p:normalViewPr>
  <p:slideViewPr>
    <p:cSldViewPr snapToGrid="0">
      <p:cViewPr varScale="1">
        <p:scale>
          <a:sx n="95" d="100"/>
          <a:sy n="95" d="100"/>
        </p:scale>
        <p:origin x="1800"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808080"/>
                </a:solidFill>
                <a:effectLst/>
                <a:latin typeface="+mn-lt"/>
                <a:ea typeface="Calibri"/>
                <a:cs typeface="Calibri"/>
              </a:rPr>
              <a:t>BEMÆRKNING VEDRØRENDE RIMELIG BRUG: Dette dokument kan indeholde ophavsretligt beskyttet materiale, hvis brug ikke altid er blevet specifikt godkendt af ejeren af ophavsretten. Vi stiller sådanne materialer til rådighed i vores bestræbelser på at fremme forståelsen af de farer, som Respirable Crystalline Silica (RCS) udgør.</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Overeksponering til respirabelt krystallinsk silica (RCS) kan føre til alvorlige helbredsproblemer for arbejdere på lang sigt. Af den grund er det vigtigt, at alle arbejdere er opmærksomme på de bedste måder, hvorpå man kan begrænse eller eliminere eksponering til silicastøv </a:t>
            </a:r>
          </a:p>
          <a:p>
            <a:endParaRPr lang="en-US"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Dette træningsmateriale indeholder grundlæggende information om respirabel krystallinsk silica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da" sz="1400" b="1" i="0" strike="noStrike" cap="none" spc="0" baseline="0">
                <a:solidFill>
                  <a:srgbClr val="F6A317"/>
                </a:solidFill>
                <a:effectLst/>
                <a:latin typeface="Helvetica"/>
                <a:ea typeface="Helvetica"/>
                <a:cs typeface="Helvetica"/>
              </a:rPr>
              <a:t>GENEREL INTRODUKTION TIL RESPIRABEL KRYSTALLINSK SILICA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da" sz="2800" b="1" i="0" strike="noStrike" cap="none" spc="0" baseline="0">
                <a:solidFill>
                  <a:srgbClr val="FFFFFF"/>
                </a:solidFill>
                <a:effectLst/>
                <a:latin typeface="Helvetica"/>
                <a:ea typeface="Helvetica"/>
                <a:cs typeface="Helvetica"/>
              </a:rPr>
              <a:t>GENEREL INTRODUKTION TIL RESPIRABEL KRYSTALLINSK SILICA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609114" y="310243"/>
            <a:ext cx="4180115"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t>Som en del af implementeringen af NEPSIs ‘Good Practices’ har NEPSI udviklet nogle undervisningsmaterialer.</a:t>
            </a:r>
          </a:p>
          <a:p>
            <a:pPr>
              <a:lnSpc>
                <a:spcPts val="2400"/>
              </a:lnSpc>
            </a:pPr>
            <a:r>
              <a:rPr lang="da-DK" sz="1800" dirty="0">
                <a:latin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t>Brug den tomme skabelon og pladsholdere til at tilføje yderligere oplysninger i træningspakken efter behov.</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lærer du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 krystallinsk silica forekommer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Aktiviteter, der genererer respirabelt krystallinsk silica (RCS)</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Farerne ved RCS</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Sådan håndterer du RCS på arbejdspladsen</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 KRYSTALLINK SILICA FOREKOMMER</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da" sz="1800" b="0" i="0" strike="noStrike" cap="none" spc="0" baseline="0">
                <a:solidFill>
                  <a:srgbClr val="000000"/>
                </a:solidFill>
                <a:effectLst/>
                <a:latin typeface="Helvetica"/>
                <a:ea typeface="Helvetica"/>
                <a:cs typeface="Helvetica"/>
              </a:rPr>
              <a:t>Krystallinsk silica, i form af mineralet kvarts, findes i flere materialer, såsom:</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Kvartsit: Mere end 95 %</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Sand: Mere end 90 %</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Sandsten: Mere end 90 %,</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Flint: Mere end 90 %</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Gritstone: Mere end 80 %</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Skifer: mellem 40-60 %</a:t>
            </a:r>
          </a:p>
          <a:p>
            <a:pPr marL="285750" indent="-285750">
              <a:lnSpc>
                <a:spcPts val="2400"/>
              </a:lnSpc>
              <a:spcBef>
                <a:spcPts val="600"/>
              </a:spcBef>
              <a:buFont typeface="Arial" panose="020B0604020202020204" pitchFamily="34" charset="0"/>
              <a:buChar char="•"/>
              <a:defRPr/>
            </a:pPr>
            <a:r>
              <a:rPr lang="da" sz="1800" b="0" i="0" strike="noStrike" cap="none" spc="0" baseline="0">
                <a:solidFill>
                  <a:srgbClr val="000000"/>
                </a:solidFill>
                <a:effectLst/>
                <a:latin typeface="Helvetica"/>
                <a:ea typeface="Helvetica"/>
                <a:cs typeface="Helvetica"/>
              </a:rPr>
              <a:t>Skifer: op til 40 %</a:t>
            </a:r>
          </a:p>
          <a:p>
            <a:pPr>
              <a:lnSpc>
                <a:spcPts val="2400"/>
              </a:lnSpc>
              <a:spcBef>
                <a:spcPts val="600"/>
              </a:spcBef>
              <a:spcAft>
                <a:spcPts val="600"/>
              </a:spcAft>
              <a:defRPr/>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PROCESSER, DER GENERER STØV</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anchor="t"/>
          <a:lstStyle/>
          <a:p>
            <a:pPr>
              <a:lnSpc>
                <a:spcPts val="2300"/>
              </a:lnSpc>
              <a:spcBef>
                <a:spcPts val="600"/>
              </a:spcBef>
              <a:spcAft>
                <a:spcPts val="1200"/>
              </a:spcAft>
            </a:pPr>
            <a:r>
              <a:rPr lang="da" sz="1600" b="0" i="0" strike="noStrike" cap="none" spc="0" baseline="0">
                <a:solidFill>
                  <a:srgbClr val="000000"/>
                </a:solidFill>
                <a:effectLst/>
                <a:latin typeface="Helvetica"/>
                <a:ea typeface="Helvetica"/>
                <a:cs typeface="Helvetica"/>
              </a:rPr>
              <a:t>Når materialer, der indeholder krystallinsk silica, udsættes for forskellige højenergi industriprocesser, dannes der fint luftbåret støv, som kaldes Respirabel Krystallinsk Silica (RCS). Disse processer omfatter:</a:t>
            </a:r>
          </a:p>
          <a:p>
            <a:pPr marL="285750" indent="-285750">
              <a:lnSpc>
                <a:spcPts val="2300"/>
              </a:lnSpc>
              <a:spcBef>
                <a:spcPct val="0"/>
              </a:spcBef>
              <a:spcAft>
                <a:spcPts val="300"/>
              </a:spcAft>
              <a:buFont typeface="Arial" panose="020B0604020202020204" pitchFamily="34" charset="0"/>
              <a:buChar char="•"/>
            </a:pPr>
            <a:r>
              <a:rPr lang="da" sz="1600" b="0" i="0" strike="noStrike" cap="none" spc="0" baseline="0">
                <a:solidFill>
                  <a:srgbClr val="000000"/>
                </a:solidFill>
                <a:effectLst/>
                <a:latin typeface="Helvetica"/>
                <a:ea typeface="Helvetica"/>
                <a:cs typeface="Helvetica"/>
              </a:rPr>
              <a:t>Rengøring</a:t>
            </a:r>
          </a:p>
          <a:p>
            <a:pPr marL="285750" indent="-285750">
              <a:lnSpc>
                <a:spcPts val="2300"/>
              </a:lnSpc>
              <a:spcBef>
                <a:spcPct val="0"/>
              </a:spcBef>
              <a:spcAft>
                <a:spcPts val="300"/>
              </a:spcAft>
              <a:buFont typeface="Arial" panose="020B0604020202020204" pitchFamily="34" charset="0"/>
              <a:buChar char="•"/>
            </a:pPr>
            <a:r>
              <a:rPr lang="da" sz="1600" b="0" i="0" strike="noStrike" cap="none" spc="0" baseline="0">
                <a:solidFill>
                  <a:srgbClr val="000000"/>
                </a:solidFill>
                <a:effectLst/>
                <a:latin typeface="Helvetica"/>
                <a:ea typeface="Helvetica"/>
                <a:cs typeface="Helvetica"/>
              </a:rPr>
              <a:t>Transport</a:t>
            </a:r>
          </a:p>
          <a:p>
            <a:pPr marL="285750" indent="-285750">
              <a:lnSpc>
                <a:spcPts val="2300"/>
              </a:lnSpc>
              <a:spcBef>
                <a:spcPct val="0"/>
              </a:spcBef>
              <a:spcAft>
                <a:spcPts val="300"/>
              </a:spcAft>
              <a:buFont typeface="Arial" panose="020B0604020202020204" pitchFamily="34" charset="0"/>
              <a:buChar char="•"/>
            </a:pPr>
            <a:r>
              <a:rPr lang="da" sz="1600" b="0" i="0" strike="noStrike" cap="none" spc="0" baseline="0">
                <a:solidFill>
                  <a:srgbClr val="000000"/>
                </a:solidFill>
                <a:effectLst/>
                <a:latin typeface="Helvetica"/>
                <a:ea typeface="Helvetica"/>
                <a:cs typeface="Helvetica"/>
              </a:rPr>
              <a:t>Pakning i sække</a:t>
            </a:r>
          </a:p>
          <a:p>
            <a:pPr marL="285750" indent="-285750">
              <a:lnSpc>
                <a:spcPts val="2300"/>
              </a:lnSpc>
              <a:spcBef>
                <a:spcPct val="0"/>
              </a:spcBef>
              <a:spcAft>
                <a:spcPts val="300"/>
              </a:spcAft>
              <a:buFont typeface="Arial" panose="020B0604020202020204" pitchFamily="34" charset="0"/>
              <a:buChar char="•"/>
            </a:pPr>
            <a:r>
              <a:rPr lang="da" sz="1600" b="0" i="0" strike="noStrike" cap="none" spc="0" baseline="0">
                <a:solidFill>
                  <a:srgbClr val="000000"/>
                </a:solidFill>
                <a:effectLst/>
                <a:latin typeface="Helvetica"/>
                <a:ea typeface="Helvetica"/>
                <a:cs typeface="Helvetica"/>
              </a:rPr>
              <a:t>Pakning</a:t>
            </a:r>
          </a:p>
          <a:p>
            <a:pPr marL="285750" indent="-285750">
              <a:lnSpc>
                <a:spcPts val="2300"/>
              </a:lnSpc>
              <a:spcBef>
                <a:spcPct val="0"/>
              </a:spcBef>
              <a:spcAft>
                <a:spcPts val="300"/>
              </a:spcAft>
              <a:buFont typeface="Arial" panose="020B0604020202020204" pitchFamily="34" charset="0"/>
              <a:buChar char="•"/>
            </a:pPr>
            <a:r>
              <a:rPr lang="da" sz="1600" b="0" i="0" strike="noStrike" cap="none" spc="0" baseline="0">
                <a:solidFill>
                  <a:srgbClr val="000000"/>
                </a:solidFill>
                <a:effectLst/>
                <a:latin typeface="Helvetica"/>
                <a:ea typeface="Helvetica"/>
                <a:cs typeface="Helvetica"/>
              </a:rPr>
              <a:t>Knusning</a:t>
            </a:r>
          </a:p>
          <a:p>
            <a:pPr marL="285750" indent="-285750">
              <a:lnSpc>
                <a:spcPts val="2300"/>
              </a:lnSpc>
              <a:spcBef>
                <a:spcPct val="0"/>
              </a:spcBef>
              <a:spcAft>
                <a:spcPts val="300"/>
              </a:spcAft>
              <a:buFont typeface="Arial" panose="020B0604020202020204" pitchFamily="34" charset="0"/>
              <a:buChar char="•"/>
            </a:pPr>
            <a:r>
              <a:rPr lang="da" sz="1600" b="0" i="0" strike="noStrike" cap="none" spc="0" baseline="0">
                <a:solidFill>
                  <a:srgbClr val="000000"/>
                </a:solidFill>
                <a:effectLst/>
                <a:latin typeface="Helvetica"/>
                <a:ea typeface="Helvetica"/>
                <a:cs typeface="Helvetica"/>
              </a:rPr>
              <a:t>Slibning</a:t>
            </a:r>
          </a:p>
          <a:p>
            <a:endParaRPr lang="en-US"/>
          </a:p>
        </p:txBody>
      </p:sp>
      <p:sp>
        <p:nvSpPr>
          <p:cNvPr id="6" name="Rectangle 5">
            <a:extLst>
              <a:ext uri="{FF2B5EF4-FFF2-40B4-BE49-F238E27FC236}">
                <a16:creationId xmlns:a16="http://schemas.microsoft.com/office/drawing/2014/main" id="{1656AEB0-9217-A74E-89FD-222AD4A75629}"/>
              </a:ext>
            </a:extLst>
          </p:cNvPr>
          <p:cNvSpPr/>
          <p:nvPr/>
        </p:nvSpPr>
        <p:spPr>
          <a:xfrm>
            <a:off x="3048000" y="4040479"/>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Tørring</a:t>
            </a:r>
          </a:p>
          <a:p>
            <a:pPr marL="285750" indent="-285750" algn="l">
              <a:lnSpc>
                <a:spcPts val="2300"/>
              </a:lnSpc>
              <a:spcBef>
                <a:spcPct val="0"/>
              </a:spcBef>
              <a:spcAft>
                <a:spcPts val="300"/>
              </a:spcAft>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Formning</a:t>
            </a:r>
          </a:p>
          <a:p>
            <a:pPr marL="285750" indent="-285750" algn="l">
              <a:lnSpc>
                <a:spcPts val="2300"/>
              </a:lnSpc>
              <a:spcBef>
                <a:spcPct val="0"/>
              </a:spcBef>
              <a:spcAft>
                <a:spcPts val="300"/>
              </a:spcAft>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Blanding</a:t>
            </a:r>
          </a:p>
          <a:p>
            <a:pPr marL="285750" indent="-285750" algn="l">
              <a:lnSpc>
                <a:spcPts val="2300"/>
              </a:lnSpc>
              <a:spcBef>
                <a:spcPct val="0"/>
              </a:spcBef>
              <a:spcAft>
                <a:spcPts val="300"/>
              </a:spcAft>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Skæring</a:t>
            </a:r>
          </a:p>
          <a:p>
            <a:pPr marL="285750" indent="-285750" algn="l">
              <a:lnSpc>
                <a:spcPts val="2300"/>
              </a:lnSpc>
              <a:spcBef>
                <a:spcPct val="0"/>
              </a:spcBef>
              <a:spcAft>
                <a:spcPts val="300"/>
              </a:spcAft>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Savning</a:t>
            </a:r>
          </a:p>
          <a:p>
            <a:pPr marL="285750" indent="-285750" algn="l">
              <a:lnSpc>
                <a:spcPts val="2300"/>
              </a:lnSpc>
              <a:spcBef>
                <a:spcPct val="0"/>
              </a:spcBef>
              <a:spcAft>
                <a:spcPts val="300"/>
              </a:spcAft>
              <a:buFont typeface="Arial" panose="020B0604020202020204" pitchFamily="34" charset="0"/>
              <a:buChar char="•"/>
            </a:pPr>
            <a:r>
              <a:rPr lang="da" sz="1600" b="0" i="0" strike="noStrike" cap="none" spc="0" baseline="0" dirty="0">
                <a:solidFill>
                  <a:srgbClr val="000000"/>
                </a:solidFill>
                <a:effectLst/>
                <a:latin typeface="Helvetica"/>
                <a:ea typeface="Helvetica"/>
                <a:cs typeface="Helvetica"/>
              </a:rPr>
              <a:t>Boring </a:t>
            </a:r>
            <a:r>
              <a:rPr lang="da" sz="1600" b="0" i="0" strike="noStrike" cap="none" spc="0" baseline="0" dirty="0">
                <a:solidFill>
                  <a:srgbClr val="A6A6A6"/>
                </a:solidFill>
                <a:effectLst/>
                <a:latin typeface="Helvetica"/>
                <a:ea typeface="Helvetica"/>
                <a:cs typeface="Helvetica"/>
              </a:rPr>
              <a:t>(listen er ikke udtømmende)</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SILICA —</a:t>
            </a:r>
          </a:p>
          <a:p>
            <a:pPr>
              <a:lnSpc>
                <a:spcPct val="100000"/>
              </a:lnSpc>
              <a:spcBef>
                <a:spcPct val="0"/>
              </a:spcBef>
            </a:pPr>
            <a:r>
              <a:rPr lang="da" sz="2800" b="1" i="0" strike="noStrike" cap="none" spc="0" baseline="0">
                <a:solidFill>
                  <a:srgbClr val="F6A317"/>
                </a:solidFill>
                <a:effectLst/>
                <a:latin typeface="Helvetica"/>
                <a:ea typeface="Helvetica"/>
                <a:cs typeface="Helvetica"/>
              </a:rPr>
              <a:t>EN SUNDHEDSFARE</a:t>
            </a:r>
          </a:p>
          <a:p>
            <a:endParaRPr lang="en-US"/>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da" sz="1800" b="0" i="0" strike="noStrike" cap="none" spc="0" baseline="0">
                <a:solidFill>
                  <a:srgbClr val="000000"/>
                </a:solidFill>
                <a:effectLst/>
                <a:latin typeface="Helvetica"/>
                <a:ea typeface="Helvetica"/>
                <a:cs typeface="Helvetica"/>
              </a:rPr>
              <a:t>Når materialer, som indeholder krystallinsk silica, anvendes i højenergiprocesser (såsom savning eller boring), frigives partikler i form af meget fint respirabelt støv (RCS), som er usynligt for det blotte øje selv ved høje koncentrationer.</a:t>
            </a:r>
          </a:p>
          <a:p>
            <a:pPr marL="0" indent="0">
              <a:lnSpc>
                <a:spcPts val="2400"/>
              </a:lnSpc>
              <a:buNone/>
            </a:pPr>
            <a:r>
              <a:rPr lang="da" sz="1800" b="0" i="0" strike="noStrike" cap="none" spc="0" baseline="0">
                <a:solidFill>
                  <a:srgbClr val="000000"/>
                </a:solidFill>
                <a:effectLst/>
                <a:latin typeface="Helvetica"/>
                <a:ea typeface="Helvetica"/>
                <a:cs typeface="Helvetica"/>
              </a:rPr>
              <a:t>RCS er en alvorlig fare for arbejdernes sundhed.</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RCS OG SILIKOSE</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2" y="2362676"/>
            <a:ext cx="6815543" cy="4495324"/>
          </a:xfrm>
        </p:spPr>
        <p:txBody>
          <a:bodyPr anchor="t"/>
          <a:lstStyle/>
          <a:p>
            <a:pPr>
              <a:lnSpc>
                <a:spcPts val="2400"/>
              </a:lnSpc>
              <a:spcBef>
                <a:spcPts val="600"/>
              </a:spcBef>
              <a:spcAft>
                <a:spcPts val="600"/>
              </a:spcAft>
            </a:pPr>
            <a:r>
              <a:rPr lang="da" sz="1800" b="0" i="0" strike="noStrike" cap="none" spc="0" baseline="0" dirty="0">
                <a:solidFill>
                  <a:srgbClr val="000000"/>
                </a:solidFill>
                <a:effectLst/>
                <a:latin typeface="Helvetica"/>
                <a:ea typeface="Helvetica"/>
                <a:cs typeface="Helvetica"/>
              </a:rPr>
              <a:t>Hyppig og langvarig eksponering til RCS (normalt over mange år) har vist sig at forårsage silikose og lungekræft:</a:t>
            </a:r>
          </a:p>
          <a:p>
            <a:pPr marL="285750" indent="-285750">
              <a:lnSpc>
                <a:spcPts val="2400"/>
              </a:lnSpc>
              <a:spcBef>
                <a:spcPts val="600"/>
              </a:spcBef>
              <a:spcAft>
                <a:spcPts val="6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Silikose udvikles ved indånding af fine støvpartikler i lungerne, hvilket fører til kronisk vejrtrækningsbesvær senere i livet og </a:t>
            </a:r>
            <a:br>
              <a:rPr lang="da" sz="1800" b="0" i="0" strike="noStrike" cap="none" spc="0" baseline="0" dirty="0">
                <a:solidFill>
                  <a:srgbClr val="000000"/>
                </a:solidFill>
                <a:effectLst/>
                <a:latin typeface="Helvetica"/>
                <a:ea typeface="Helvetica"/>
                <a:cs typeface="Helvetica"/>
              </a:rPr>
            </a:br>
            <a:r>
              <a:rPr lang="da" sz="1800" b="0" i="0" strike="noStrike" cap="none" spc="0" baseline="0" dirty="0">
                <a:solidFill>
                  <a:srgbClr val="000000"/>
                </a:solidFill>
                <a:effectLst/>
                <a:latin typeface="Helvetica"/>
                <a:ea typeface="Helvetica"/>
                <a:cs typeface="Helvetica"/>
              </a:rPr>
              <a:t>i nogle tilfælde død. </a:t>
            </a:r>
          </a:p>
          <a:p>
            <a:pPr marL="285750" indent="-285750">
              <a:lnSpc>
                <a:spcPts val="2400"/>
              </a:lnSpc>
              <a:spcBef>
                <a:spcPts val="600"/>
              </a:spcBef>
              <a:spcAft>
                <a:spcPts val="6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Der er forskellige stadier af silikose, fra "simpel silikose" til "progressiv massiv fibrose" (PMF).</a:t>
            </a:r>
          </a:p>
          <a:p>
            <a:pPr marL="285750" indent="-285750">
              <a:lnSpc>
                <a:spcPts val="2400"/>
              </a:lnSpc>
              <a:spcBef>
                <a:spcPts val="600"/>
              </a:spcBef>
              <a:spcAft>
                <a:spcPts val="600"/>
              </a:spcAft>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Epidemiologiske undersøgelser viser, at forekomsten af lungekræft er steget især hos arbejdere med silikose. </a:t>
            </a:r>
          </a:p>
          <a:p>
            <a:pPr>
              <a:lnSpc>
                <a:spcPts val="2400"/>
              </a:lnSpc>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da" sz="1200" b="0" i="0" strike="noStrike" cap="none" spc="0" baseline="0">
                <a:solidFill>
                  <a:srgbClr val="000000"/>
                </a:solidFill>
                <a:effectLst/>
                <a:latin typeface="Helvetica"/>
                <a:ea typeface="Helvetica"/>
                <a:cs typeface="Helvetica"/>
              </a:rPr>
              <a:t>Sunde lunger</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254000"/>
            <a:ext cx="2268160" cy="457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da" sz="1200" b="0" i="0" strike="noStrike" cap="none" spc="0" baseline="0">
                <a:solidFill>
                  <a:srgbClr val="000000"/>
                </a:solidFill>
                <a:effectLst/>
                <a:latin typeface="Helvetica"/>
                <a:ea typeface="Helvetica"/>
                <a:cs typeface="Helvetica"/>
              </a:rPr>
              <a:t> Lungerne påvirkede af kompliceret pneumokoniose</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MINIMERE EKSPONERING TIL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spcAft>
                <a:spcPts val="600"/>
              </a:spcAft>
              <a:buNone/>
            </a:pPr>
            <a:r>
              <a:rPr lang="da" sz="1800" b="0" i="0" strike="noStrike" cap="none" spc="0" baseline="0" dirty="0">
                <a:solidFill>
                  <a:srgbClr val="000000"/>
                </a:solidFill>
                <a:effectLst/>
                <a:latin typeface="Helvetica"/>
                <a:ea typeface="Helvetica"/>
                <a:cs typeface="Helvetica"/>
              </a:rPr>
              <a:t>Risikoen for at udvikle en lungesygdom kan forebygges helt, når kontrolforanstaltninger og god praksis anvendes. </a:t>
            </a:r>
          </a:p>
          <a:p>
            <a:pPr marL="0" indent="0">
              <a:lnSpc>
                <a:spcPts val="2400"/>
              </a:lnSpc>
              <a:spcBef>
                <a:spcPts val="600"/>
              </a:spcBef>
              <a:spcAft>
                <a:spcPts val="600"/>
              </a:spcAft>
              <a:buNone/>
            </a:pPr>
            <a:r>
              <a:rPr lang="da" sz="1800" b="0" i="0" strike="noStrike" cap="none" spc="0" baseline="0" dirty="0">
                <a:solidFill>
                  <a:srgbClr val="000000"/>
                </a:solidFill>
                <a:effectLst/>
                <a:latin typeface="Helvetica"/>
                <a:ea typeface="Helvetica"/>
                <a:cs typeface="Helvetica"/>
              </a:rPr>
              <a:t>Vi følger NEPSIs Good Practices, som har fire hovedtrin:</a:t>
            </a:r>
          </a:p>
          <a:p>
            <a:pPr marL="285750" indent="-285750">
              <a:lnSpc>
                <a:spcPts val="2400"/>
              </a:lnSpc>
              <a:spcBef>
                <a:spcPct val="0"/>
              </a:spcBef>
            </a:pPr>
            <a:r>
              <a:rPr lang="da" sz="1800" b="1" i="0" strike="noStrike" cap="none" spc="0" baseline="0" dirty="0">
                <a:solidFill>
                  <a:srgbClr val="000000"/>
                </a:solidFill>
                <a:effectLst/>
                <a:latin typeface="Helvetica"/>
                <a:ea typeface="Helvetica"/>
                <a:cs typeface="Helvetica"/>
              </a:rPr>
              <a:t>Risikovurdering:</a:t>
            </a:r>
            <a:r>
              <a:rPr lang="da" sz="1800" b="0" i="0" strike="noStrike" cap="none" spc="0" baseline="0" dirty="0">
                <a:solidFill>
                  <a:srgbClr val="000000"/>
                </a:solidFill>
                <a:effectLst/>
                <a:latin typeface="Helvetica"/>
                <a:ea typeface="Helvetica"/>
                <a:cs typeface="Helvetica"/>
              </a:rPr>
              <a:t> Vurdering af risikoen for eksponering</a:t>
            </a:r>
          </a:p>
          <a:p>
            <a:pPr marL="285750" indent="-285750">
              <a:lnSpc>
                <a:spcPts val="2400"/>
              </a:lnSpc>
              <a:spcBef>
                <a:spcPct val="0"/>
              </a:spcBef>
            </a:pPr>
            <a:r>
              <a:rPr lang="da" sz="1800" b="1" i="0" strike="noStrike" cap="none" spc="0" baseline="0" dirty="0">
                <a:solidFill>
                  <a:srgbClr val="000000"/>
                </a:solidFill>
                <a:effectLst/>
                <a:latin typeface="Helvetica"/>
                <a:ea typeface="Helvetica"/>
                <a:cs typeface="Helvetica"/>
              </a:rPr>
              <a:t>Kontrol:</a:t>
            </a:r>
            <a:r>
              <a:rPr lang="da" sz="1800" b="0" i="0" strike="noStrike" cap="none" spc="0" baseline="0" dirty="0">
                <a:solidFill>
                  <a:srgbClr val="000000"/>
                </a:solidFill>
                <a:effectLst/>
                <a:latin typeface="Helvetica"/>
                <a:ea typeface="Helvetica"/>
                <a:cs typeface="Helvetica"/>
              </a:rPr>
              <a:t> Beslutter, hvordan eksponeringen kontrolleres og forhindres</a:t>
            </a:r>
          </a:p>
          <a:p>
            <a:pPr marL="285750" indent="-285750">
              <a:lnSpc>
                <a:spcPts val="2400"/>
              </a:lnSpc>
              <a:spcBef>
                <a:spcPct val="0"/>
              </a:spcBef>
            </a:pPr>
            <a:r>
              <a:rPr lang="da" sz="1800" b="1" i="0" strike="noStrike" cap="none" spc="0" baseline="0" dirty="0">
                <a:solidFill>
                  <a:srgbClr val="000000"/>
                </a:solidFill>
                <a:effectLst/>
                <a:latin typeface="Helvetica"/>
                <a:ea typeface="Helvetica"/>
                <a:cs typeface="Helvetica"/>
              </a:rPr>
              <a:t>Overvågning:</a:t>
            </a:r>
            <a:r>
              <a:rPr lang="da" sz="1800" b="0" i="0" strike="noStrike" cap="none" spc="0" baseline="0" dirty="0">
                <a:solidFill>
                  <a:srgbClr val="000000"/>
                </a:solidFill>
                <a:effectLst/>
                <a:latin typeface="Helvetica"/>
                <a:ea typeface="Helvetica"/>
                <a:cs typeface="Helvetica"/>
              </a:rPr>
              <a:t> Overvågning af kontrolforanstaltningernes effektivitet</a:t>
            </a:r>
          </a:p>
          <a:p>
            <a:pPr marL="285750" indent="-285750">
              <a:lnSpc>
                <a:spcPts val="2400"/>
              </a:lnSpc>
              <a:spcBef>
                <a:spcPct val="0"/>
              </a:spcBef>
            </a:pPr>
            <a:r>
              <a:rPr lang="da" sz="1800" b="1" i="0" strike="noStrike" cap="none" spc="0" baseline="0" dirty="0">
                <a:solidFill>
                  <a:srgbClr val="000000"/>
                </a:solidFill>
                <a:effectLst/>
                <a:latin typeface="Helvetica"/>
                <a:ea typeface="Helvetica"/>
                <a:cs typeface="Helvetica"/>
              </a:rPr>
              <a:t>Oplysning:</a:t>
            </a:r>
            <a:r>
              <a:rPr lang="da" sz="1800" b="0" i="0" strike="noStrike" cap="none" spc="0" baseline="0" dirty="0">
                <a:solidFill>
                  <a:srgbClr val="000000"/>
                </a:solidFill>
                <a:effectLst/>
                <a:latin typeface="Helvetica"/>
                <a:ea typeface="Helvetica"/>
                <a:cs typeface="Helvetica"/>
              </a:rPr>
              <a:t> Stiller information, instruktion og træning til rådighed</a:t>
            </a:r>
          </a:p>
          <a:p>
            <a:pPr marL="0" indent="0">
              <a:lnSpc>
                <a:spcPts val="2400"/>
              </a:lnSpc>
              <a:buNone/>
            </a:pPr>
            <a:r>
              <a:rPr lang="da" sz="1800" b="1" i="0" strike="noStrike" cap="none" spc="0" baseline="0" dirty="0">
                <a:solidFill>
                  <a:srgbClr val="000000"/>
                </a:solidFill>
                <a:effectLst/>
                <a:latin typeface="Helvetica"/>
                <a:ea typeface="Helvetica"/>
                <a:cs typeface="Helvetica"/>
              </a:rPr>
              <a:t>NEPSI</a:t>
            </a:r>
            <a:r>
              <a:rPr lang="da" sz="1800" b="0" i="0" strike="noStrike" cap="none" spc="0" baseline="0" dirty="0">
                <a:solidFill>
                  <a:srgbClr val="000000"/>
                </a:solidFill>
                <a:effectLst/>
                <a:latin typeface="Helvetica"/>
                <a:ea typeface="Helvetica"/>
                <a:cs typeface="Helvetica"/>
              </a:rPr>
              <a:t> er en forkortelse af "European Network for Silica", der er dannet af </a:t>
            </a:r>
            <a:br>
              <a:rPr lang="da" sz="1800" b="0" i="0" strike="noStrike" cap="none" spc="0" baseline="0" dirty="0">
                <a:solidFill>
                  <a:srgbClr val="000000"/>
                </a:solidFill>
                <a:effectLst/>
                <a:latin typeface="Helvetica"/>
                <a:ea typeface="Helvetica"/>
                <a:cs typeface="Helvetica"/>
              </a:rPr>
            </a:br>
            <a:r>
              <a:rPr lang="da" sz="1800" b="0" i="0" strike="noStrike" cap="none" spc="0" baseline="0" dirty="0">
                <a:solidFill>
                  <a:srgbClr val="000000"/>
                </a:solidFill>
                <a:effectLst/>
                <a:latin typeface="Helvetica"/>
                <a:ea typeface="Helvetica"/>
                <a:cs typeface="Helvetica"/>
              </a:rPr>
              <a:t>de europæiske sektorsammenslutninger for arbejdstagere og arbejdsgivere, </a:t>
            </a:r>
            <a:br>
              <a:rPr lang="da" sz="1800" b="0" i="0" strike="noStrike" cap="none" spc="0" baseline="0" dirty="0">
                <a:solidFill>
                  <a:srgbClr val="000000"/>
                </a:solidFill>
                <a:effectLst/>
                <a:latin typeface="Helvetica"/>
                <a:ea typeface="Helvetica"/>
                <a:cs typeface="Helvetica"/>
              </a:rPr>
            </a:br>
            <a:r>
              <a:rPr lang="da" sz="1800" b="0" i="0" strike="noStrike" cap="none" spc="0" baseline="0" dirty="0">
                <a:solidFill>
                  <a:srgbClr val="000000"/>
                </a:solidFill>
                <a:effectLst/>
                <a:latin typeface="Helvetica"/>
                <a:ea typeface="Helvetica"/>
                <a:cs typeface="Helvetica"/>
              </a:rPr>
              <a:t>der har underskrevet den sociale dialog "Aftale om arbejdstagernes sundhedsbeskyttelse gennem god håndtering og brug af krystallinsk silica"</a:t>
            </a:r>
          </a:p>
          <a:p>
            <a:pPr>
              <a:lnSpc>
                <a:spcPts val="2400"/>
              </a:lnSpc>
            </a:pPr>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857037" cy="850900"/>
          </a:xfrm>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a" sz="1800" b="0" i="0" strike="noStrike" cap="none" spc="0" baseline="0">
                <a:solidFill>
                  <a:srgbClr val="000000"/>
                </a:solidFill>
                <a:effectLst/>
                <a:latin typeface="Helvetica"/>
                <a:ea typeface="Helvetica"/>
                <a:cs typeface="Helvetica"/>
              </a:rPr>
              <a:t>Der er fem vigtige støvkontrolsteknikker, der bruges til at begrænse RCS, som er en del af NEPSI Good Practices.</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 i vand</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ANVENDTE RCS-BESKYTTELSESFORANSTALTNINGER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09685"/>
            <a:ext cx="5453624" cy="3229274"/>
          </a:xfrm>
        </p:spPr>
        <p:txBody>
          <a:bodyPr anchor="t"/>
          <a:lstStyle/>
          <a:p>
            <a:pPr>
              <a:lnSpc>
                <a:spcPts val="2400"/>
              </a:lnSpc>
            </a:pPr>
            <a:r>
              <a:rPr lang="da" sz="1800" b="0" i="0" strike="noStrike" cap="none" spc="0" baseline="0" dirty="0">
                <a:solidFill>
                  <a:srgbClr val="FF0000"/>
                </a:solidFill>
                <a:effectLst/>
                <a:latin typeface="Helvetica"/>
                <a:ea typeface="Helvetica"/>
                <a:cs typeface="Helvetica"/>
              </a:rPr>
              <a:t>Plads til at underviseren kan tilføje information om den beskyttelse, som arbejdere skal bruge på dette specifikke sted (f.eks. tænd for ventilationssystemer, brug personligt beskyttelsesudstyr osv.)</a:t>
            </a:r>
          </a:p>
          <a:p>
            <a:pPr>
              <a:lnSpc>
                <a:spcPts val="2400"/>
              </a:lnSpc>
            </a:pPr>
            <a:endParaRPr lang="en-US" sz="1800" dirty="0">
              <a:solidFill>
                <a:srgbClr val="FF0000"/>
              </a:solidFill>
              <a:cs typeface="Helvetica"/>
            </a:endParaRPr>
          </a:p>
          <a:p>
            <a:pPr>
              <a:lnSpc>
                <a:spcPts val="2400"/>
              </a:lnSpc>
            </a:pPr>
            <a:r>
              <a:rPr lang="da" sz="1800" b="0" i="0" strike="noStrike" cap="none" spc="0" baseline="0" dirty="0">
                <a:solidFill>
                  <a:srgbClr val="FF0000"/>
                </a:solidFill>
                <a:effectLst/>
                <a:latin typeface="Helvetica"/>
                <a:ea typeface="Helvetica"/>
                <a:cs typeface="Helvetica"/>
              </a:rPr>
              <a:t>*Overvej at inkludere billeder*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737857" cy="3682369"/>
          </a:xfrm>
        </p:spPr>
        <p:txBody>
          <a:bodyPr anchor="t"/>
          <a:lstStyle/>
          <a:p>
            <a:pPr>
              <a:lnSpc>
                <a:spcPts val="2400"/>
              </a:lnSpc>
            </a:pPr>
            <a:r>
              <a:rPr lang="da" sz="1800" b="0" i="0" strike="noStrike" cap="none" spc="0" baseline="0" dirty="0">
                <a:solidFill>
                  <a:srgbClr val="000000"/>
                </a:solidFill>
                <a:effectLst/>
                <a:latin typeface="Helvetica"/>
                <a:ea typeface="Helvetica"/>
                <a:cs typeface="Helvetica"/>
              </a:rPr>
              <a:t>RCS er en erhvervsrisiko, der kan føre til skelsættende helbredsproblemer, såsom silikose og kræft. </a:t>
            </a:r>
          </a:p>
          <a:p>
            <a:pPr>
              <a:lnSpc>
                <a:spcPts val="2400"/>
              </a:lnSpc>
            </a:pPr>
            <a:r>
              <a:rPr lang="da" sz="1800" b="0" i="0" strike="noStrike" cap="none" spc="0" baseline="0" dirty="0">
                <a:solidFill>
                  <a:srgbClr val="000000"/>
                </a:solidFill>
                <a:effectLst/>
                <a:latin typeface="Helvetica"/>
                <a:ea typeface="Helvetica"/>
                <a:cs typeface="Helvetica"/>
              </a:rPr>
              <a:t>Husk:</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RCS er en alvorlig risiko for arbejdernes sundhed</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Eksponeringsrisici kan fuldstændigt forebygges ved at anvende passende kontrolforanstaltninger</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000000"/>
                </a:solidFill>
                <a:effectLst/>
                <a:latin typeface="Helvetica"/>
                <a:ea typeface="Helvetica"/>
                <a:cs typeface="Helvetica"/>
              </a:rPr>
              <a:t>Kontrolforanstaltninger skal være til stede, vedligeholdes og anvendes på arbejdspladsen</a:t>
            </a:r>
          </a:p>
          <a:p>
            <a:pPr marL="285750" indent="-285750">
              <a:lnSpc>
                <a:spcPts val="2400"/>
              </a:lnSpc>
              <a:buClr>
                <a:srgbClr val="F1B600"/>
              </a:buClr>
              <a:buSzPct val="120000"/>
              <a:buFont typeface="Wingdings" pitchFamily="2" charset="2"/>
              <a:buChar char="q"/>
            </a:pPr>
            <a:r>
              <a:rPr lang="da" sz="1800" b="0" i="0" strike="noStrike" cap="none" spc="0" baseline="0" dirty="0">
                <a:solidFill>
                  <a:srgbClr val="FF0000"/>
                </a:solidFill>
                <a:effectLst/>
                <a:latin typeface="Helvetica"/>
                <a:ea typeface="Helvetica"/>
                <a:cs typeface="Helvetica"/>
              </a:rPr>
              <a:t>Her kan underviseren tilføje konklusioner, der er relevante for deres egen arbejdsplads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50028"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HUSK PÅ</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lIns="91440" tIns="45720" rIns="91440" bIns="45720"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til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a:t>
            </a:r>
            <a:r>
              <a:rPr lang="da" sz="1800" dirty="0">
                <a:solidFill>
                  <a:srgbClr val="000000"/>
                </a:solidFill>
                <a:latin typeface="Helvetica"/>
                <a:ea typeface="Helvetica"/>
                <a:cs typeface="Helvetica"/>
              </a:rPr>
              <a:t>god praksis i</a:t>
            </a:r>
            <a:r>
              <a:rPr lang="da" sz="1800" b="0" i="0" strike="noStrike" cap="none" spc="0" baseline="0" dirty="0">
                <a:solidFill>
                  <a:srgbClr val="000000"/>
                </a:solidFill>
                <a:effectLst/>
                <a:latin typeface="Helvetica"/>
                <a:ea typeface="Helvetica"/>
                <a:cs typeface="Helvetica"/>
              </a:rPr>
              <a:t>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spcBef>
                <a:spcPct val="0"/>
              </a:spcBef>
            </a:pPr>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NEPSI Opgaveark</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96778"/>
            <a:ext cx="10022946" cy="369332"/>
          </a:xfrm>
          <a:prstGeom prst="rect">
            <a:avLst/>
          </a:prstGeom>
          <a:noFill/>
          <a:ln>
            <a:noFill/>
          </a:ln>
        </p:spPr>
        <p:txBody>
          <a:bodyPr wrap="square" anchor="ctr">
            <a:spAutoFit/>
          </a:bodyPr>
          <a:lstStyle/>
          <a:p>
            <a:pPr>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4690AA20-D781-4547-A58C-4BF8505722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90</TotalTime>
  <Words>1071</Words>
  <Application>Microsoft Macintosh PowerPoint</Application>
  <PresentationFormat>Widescreen</PresentationFormat>
  <Paragraphs>108</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26</cp:revision>
  <dcterms:created xsi:type="dcterms:W3CDTF">2020-07-21T15:14:21Z</dcterms:created>
  <dcterms:modified xsi:type="dcterms:W3CDTF">2024-11-13T12:29:24Z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