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DBE75E-D19D-4159-BCFD-3AAFF9A4DC18}" v="18" dt="2022-10-04T17:05:31.506"/>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3197"/>
  </p:normalViewPr>
  <p:slideViewPr>
    <p:cSldViewPr snapToGrid="0" snapToObjects="1">
      <p:cViewPr varScale="1">
        <p:scale>
          <a:sx n="87" d="100"/>
          <a:sy n="87" d="100"/>
        </p:scale>
        <p:origin x="1984"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Langvarig eksponering til respirabel krystallinsk silica (RCS) kan på lang sigt føre til alvorlige helbredsproblemer. Af den grund er det vigtigt, at alle arbejdere er opmærksomme på, hvordan de kan begrænse eller eliminere eksponering for silicastøv.</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Dette træningsmateriale indeholder vejledning om vedligeholdelse, service og reparationsaktiviteter i miljøer, der bruger materialer, der indeholder krystallinsk silica.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Visse medarbejdere og entreprenører — f.eks. montører, elektrikere, patruljefolk og arbejdere - er forpligtet til at udføre vedligeholdelses-, service- og reparationsaktiviteter. Medarbejdere kan iværksætte adskillige foranstaltninger for at sikre, at disse aktiviteter udføres uden forstyrrelser.</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Der er tit meget travlt på arbejdspladser. Vær opmærksom på miljøfaktorerne på skærmen for at hjælpe med vedligeholdelse-, service- og reparationsaktiviteter. </a:t>
            </a:r>
          </a:p>
          <a:p>
            <a:endParaRPr lang="en-US" sz="1200" dirty="0">
              <a:latin typeface="+mn-lt"/>
            </a:endParaRPr>
          </a:p>
          <a:p>
            <a:r>
              <a:rPr lang="da" sz="1200" b="0" i="0" strike="noStrike" cap="none" spc="0" baseline="0" dirty="0">
                <a:solidFill>
                  <a:srgbClr val="000000"/>
                </a:solidFill>
                <a:effectLst/>
                <a:latin typeface="+mn-lt"/>
                <a:ea typeface="Calibri"/>
                <a:cs typeface="Calibri"/>
              </a:rPr>
              <a:t>Sørg for, at der ikke er nogen spild på arbejdspladsen og, at udsugningssystemerne er tændte og fungerer. Dette reducerer risikoen for skader - et rent miljø er et sikkert miljø.</a:t>
            </a:r>
          </a:p>
          <a:p>
            <a:endParaRPr lang="en-US" sz="1200" dirty="0">
              <a:latin typeface="+mn-lt"/>
            </a:endParaRPr>
          </a:p>
          <a:p>
            <a:r>
              <a:rPr lang="da" sz="1200" b="0" i="0" strike="noStrike" cap="none" spc="0" baseline="0" dirty="0">
                <a:solidFill>
                  <a:srgbClr val="000000"/>
                </a:solidFill>
                <a:effectLst/>
                <a:latin typeface="+mn-lt"/>
                <a:ea typeface="Calibri"/>
                <a:cs typeface="Calibri"/>
              </a:rPr>
              <a:t>Man kan begrænse spild ved at bruge båndskrabere på transportbåndene. </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Selvom støveksponering er en stor bekymring for alle arbejdere på stedet, kan yderligere farer udgøre en risiko for personer, der udfører vedligeholdelses-, service- og reparationsaktiviteter. Inden du påbegynder sådanne aktiviteter, skal du være opmærksom på farerne på skærmen ud over RCS-eksponering.</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Denne video dækker god praksis for vedligeholdelse, service og reparationsaktiviteter.</a:t>
            </a:r>
          </a:p>
          <a:p>
            <a:endParaRPr lang="en-US" sz="1200" dirty="0">
              <a:latin typeface="+mn-lt"/>
            </a:endParaRPr>
          </a:p>
          <a:p>
            <a:r>
              <a:rPr lang="da" sz="1200" b="0" i="0" strike="noStrike" cap="none" spc="0" baseline="0" dirty="0">
                <a:solidFill>
                  <a:srgbClr val="000000"/>
                </a:solidFill>
                <a:effectLst/>
                <a:latin typeface="+mn-lt"/>
                <a:ea typeface="Calibri"/>
                <a:cs typeface="Calibri"/>
              </a:rPr>
              <a:t>Ved siden af videobilledet ser du en graf og en rød søjle, der illustrerer støvkoncentrationen i mg/m3.</a:t>
            </a:r>
          </a:p>
          <a:p>
            <a:endParaRPr lang="en-GB" sz="1200" b="0" i="0" u="none" strike="noStrike" kern="1200" dirty="0">
              <a:solidFill>
                <a:schemeClr val="tx1"/>
              </a:solidFill>
              <a:effectLst/>
              <a:latin typeface="+mn-lt"/>
              <a:ea typeface="+mn-ea"/>
              <a:cs typeface="+mn-cs"/>
            </a:endParaRPr>
          </a:p>
          <a:p>
            <a:r>
              <a:rPr lang="da" sz="1200" b="0" i="0" strike="noStrike" cap="none" spc="0" baseline="0" dirty="0">
                <a:solidFill>
                  <a:srgbClr val="000000"/>
                </a:solidFill>
                <a:effectLst/>
                <a:latin typeface="+mn-lt"/>
                <a:ea typeface="Calibri"/>
                <a:cs typeface="Calibri"/>
              </a:rPr>
              <a:t>Målingen af støvkoncentrationen viser ikke niveauerne af respirabel krystallinsk silica. Den er baseret på en semi-kvantitativ måling. Det væsentlige er ikke støvkoncentrationen, men den relative forskel mellem eksponeringsniveauer, når man følger anbefalingerne, og når man ikke gør.</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da" sz="1200" b="0" i="0" strike="noStrike" cap="none" spc="0" baseline="0" dirty="0">
                <a:solidFill>
                  <a:srgbClr val="000000"/>
                </a:solidFill>
                <a:effectLst/>
                <a:latin typeface="+mn-lt"/>
                <a:ea typeface="Calibri"/>
                <a:cs typeface="+mj-cs"/>
              </a:rPr>
              <a:t>Vedligeholdelses-, service- og reparationsaktiviteter er nødvendige, rutinemæssige procedurer for alle brancher. Kontroller og implementer foranstaltninger til at støtte medarbejderne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a" sz="1000" b="0" i="0" strike="noStrike" cap="none" spc="0" baseline="0">
                <a:solidFill>
                  <a:srgbClr val="000000"/>
                </a:solidFill>
                <a:effectLst/>
                <a:latin typeface="Helvetica"/>
                <a:ea typeface="Helvetica"/>
                <a:cs typeface="Helvetica"/>
              </a:rPr>
              <a:t>Denne træningspakke er udviklet som en del af NEPSIs Good Practice Guide – se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8216899" y="429114"/>
            <a:ext cx="36004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 sz="1400" b="1" i="0" strike="noStrike" cap="none" spc="0" baseline="0">
                <a:solidFill>
                  <a:srgbClr val="F6A317"/>
                </a:solidFill>
                <a:effectLst/>
                <a:latin typeface="Helvetica"/>
                <a:ea typeface="Helvetica"/>
                <a:cs typeface="Helvetica"/>
              </a:rPr>
              <a:t>GOD PRAKSIS-TRÆNING TIL VEDLIGEHOLDELSE, SERVICE OG REPARATIONSAKTIVITETER</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6456911" cy="1691348"/>
          </a:xfrm>
        </p:spPr>
        <p:txBody>
          <a:bodyPr anchor="t"/>
          <a:lstStyle/>
          <a:p>
            <a:pPr>
              <a:lnSpc>
                <a:spcPct val="100000"/>
              </a:lnSpc>
            </a:pPr>
            <a:r>
              <a:rPr lang="da" sz="2800" b="1" i="0" strike="noStrike" cap="none" spc="0" baseline="0" dirty="0">
                <a:solidFill>
                  <a:srgbClr val="FFFFFF"/>
                </a:solidFill>
                <a:effectLst/>
                <a:latin typeface="Helvetica"/>
                <a:ea typeface="Helvetica"/>
                <a:cs typeface="Helvetica"/>
              </a:rPr>
              <a:t>GOD PRAKSIS-TRÆNING TIL VEDLIGEHOLDELSE, SERVICE OG REPARATIONSAKTIVITETER</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6682154" y="327813"/>
            <a:ext cx="5119321"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a-DK" sz="2800" dirty="0"/>
              <a:t>INDLEDNING (TIL UNDERVISEREN)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lIns="91440" tIns="45720" rIns="91440" bIns="45720" anchor="t"/>
          <a:lstStyle/>
          <a:p>
            <a:pPr>
              <a:lnSpc>
                <a:spcPts val="2400"/>
              </a:lnSpc>
            </a:pPr>
            <a:r>
              <a:rPr lang="da-DK" sz="1800" dirty="0">
                <a:latin typeface="Helvetica"/>
                <a:cs typeface="Helvetica"/>
              </a:rPr>
              <a:t>Som en del af implementeringen af NEPSIs ‘Good Practices’ har NEPSI udviklet nogle undervisningsmaterialer.</a:t>
            </a:r>
          </a:p>
          <a:p>
            <a:pPr>
              <a:lnSpc>
                <a:spcPts val="2400"/>
              </a:lnSpc>
            </a:pPr>
            <a:r>
              <a:rPr lang="da-DK" sz="1800" dirty="0">
                <a:latin typeface="Helvetica"/>
                <a:cs typeface="Helvetica"/>
              </a:rPr>
              <a:t>Hver PowerPoint-træningspakke dækker et emne, der er relevant for arbejdere på tværs af alle industrier, der bruger materialer, der indeholder krystallinsk silica. Pakkerne indeholder information om risici for støveksponering relateret til emnet, god praksis og tilgængelige foranstaltninger til at reducere eksponeringen. Formålet med undervisningsmaterialet er at informere medarbejderne og hjælpe dem med at bruge kontrolforanstaltningerne effektivt og reducere deres eksponering for respirabelt krystallinsk silica (RCS) på arbejdspladsen.</a:t>
            </a:r>
          </a:p>
          <a:p>
            <a:pPr>
              <a:lnSpc>
                <a:spcPts val="2400"/>
              </a:lnSpc>
            </a:pPr>
            <a:r>
              <a:rPr lang="da-DK" sz="1800" dirty="0">
                <a:latin typeface="Helvetica"/>
                <a:cs typeface="Helvetica"/>
              </a:rPr>
              <a:t>Brug den tomme skabelon og pladsholdere til at tilføje yderligere oplysninger i træningspakken efter behov.</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BEMÆRK</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a" sz="1800" b="0" i="0" strike="noStrike" cap="none" spc="0" baseline="0">
                <a:solidFill>
                  <a:srgbClr val="000000"/>
                </a:solidFill>
                <a:effectLst/>
                <a:latin typeface="Helvetica"/>
                <a:ea typeface="Helvetica"/>
                <a:cs typeface="Helvetica"/>
              </a:rPr>
              <a:t>Oplysningerne i dette PowerPoint-træningsdokument er af rådgivende og af informativ karakter. Det er hverken en standard eller en forskrift. Det skaber ikke nye juridiske forpligtelser og ændrer heller ikke eksisterende forpligtelser skabt af sundhedslovgivning og -politik.</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pPr>
              <a:lnSpc>
                <a:spcPts val="2400"/>
              </a:lnSpc>
            </a:pPr>
            <a:r>
              <a:rPr lang="da" sz="1800" b="1" i="0" strike="noStrike" cap="none" spc="0" baseline="0" dirty="0">
                <a:solidFill>
                  <a:srgbClr val="000000"/>
                </a:solidFill>
                <a:effectLst/>
                <a:latin typeface="Helvetica"/>
                <a:ea typeface="Helvetica"/>
                <a:cs typeface="Helvetica"/>
              </a:rPr>
              <a:t>Det er meget vigtigt at lære, hvordan man beskytter sig selv mod arbejdsrelaterede sundhedsrisici.</a:t>
            </a:r>
          </a:p>
          <a:p>
            <a:pPr>
              <a:lnSpc>
                <a:spcPts val="2400"/>
              </a:lnSpc>
            </a:pPr>
            <a:r>
              <a:rPr lang="da" sz="1800" b="0" i="0" strike="noStrike" cap="none" spc="0" baseline="0" dirty="0">
                <a:solidFill>
                  <a:srgbClr val="000000"/>
                </a:solidFill>
                <a:effectLst/>
                <a:latin typeface="Helvetica"/>
                <a:ea typeface="Helvetica"/>
                <a:cs typeface="Helvetica"/>
              </a:rPr>
              <a:t>I følgende PowerPoint vil du lære om:</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Hvordan man minimerer eksponering for skadeligt respirabelt krystallinsk silicastøv (RCS), når der udføres vedligeholdelses-, service- og reparationsaktiviteter</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Yderligere farer på arbejdspladsen</a:t>
            </a:r>
          </a:p>
          <a:p>
            <a:pPr marL="285750" indent="-285750">
              <a:lnSpc>
                <a:spcPts val="2400"/>
              </a:lnSpc>
              <a:buFont typeface="Arial" panose="020B0604020202020204" pitchFamily="34" charset="0"/>
              <a:buChar char="•"/>
            </a:pPr>
            <a:r>
              <a:rPr lang="da" sz="1800" b="0" i="0" strike="noStrike" cap="none" spc="0" baseline="0" dirty="0">
                <a:solidFill>
                  <a:srgbClr val="FF0000"/>
                </a:solidFill>
                <a:effectLst/>
                <a:latin typeface="Helvetica"/>
                <a:ea typeface="Helvetica"/>
                <a:cs typeface="Helvetica"/>
              </a:rPr>
              <a:t>Her er der plads til, at underviseren kan skrive noget – hvis du har tilføjet din egen slide, giv venligst en kort oversigt over indholdet.</a:t>
            </a:r>
          </a:p>
          <a:p>
            <a:pPr marL="285750" indent="-285750">
              <a:lnSpc>
                <a:spcPts val="2400"/>
              </a:lnSpc>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rotWithShape="1">
          <a:blip r:embed="rId4"/>
          <a:srcRect l="12927" r="10796"/>
          <a:stretch/>
        </p:blipFill>
        <p:spPr>
          <a:xfrm>
            <a:off x="6734908" y="1608138"/>
            <a:ext cx="5082442" cy="4437062"/>
          </a:xfrm>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618344" cy="104387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TEKNIKKER TIL BEGRÆNSNING AF STØV</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da" sz="1800" b="0" i="0" strike="noStrike" cap="none" spc="0" baseline="0">
                <a:solidFill>
                  <a:srgbClr val="000000"/>
                </a:solidFill>
                <a:effectLst/>
                <a:latin typeface="Helvetica"/>
                <a:ea typeface="Helvetica"/>
                <a:cs typeface="Helvetica"/>
              </a:rPr>
              <a:t>Vedligeholdelse, service og reparationsaktiviteter understøttes af god hygiejne og rengøring, som er én af de fem vigtigste teknikker til at begrænse støv.</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GOD HYGIEJNE PÅ ARBEJDSPLADSEN</a:t>
            </a:r>
          </a:p>
          <a:p>
            <a:r>
              <a:rPr lang="da" sz="1200" b="0" i="0" strike="noStrike" cap="none" spc="0" baseline="0">
                <a:solidFill>
                  <a:srgbClr val="000000"/>
                </a:solidFill>
                <a:effectLst/>
                <a:latin typeface="Calibri"/>
                <a:ea typeface="Calibri"/>
                <a:cs typeface="Calibri"/>
              </a:rPr>
              <a:t>Du kan forhindre støv i at samle sig over tid ved at vaske dit arbejdstøj og støvsuge støv produceret af processerne– et rent arbejdsområde er sikkert arbejdsområde</a:t>
            </a:r>
          </a:p>
          <a:p>
            <a:endParaRPr lang="en-US"/>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INDESLUTNING</a:t>
            </a:r>
          </a:p>
          <a:p>
            <a:pPr>
              <a:spcAft>
                <a:spcPts val="300"/>
              </a:spcAft>
            </a:pPr>
            <a:r>
              <a:rPr lang="da" sz="1200" b="0" i="0" strike="noStrike" cap="none" spc="0" baseline="0">
                <a:solidFill>
                  <a:srgbClr val="000000"/>
                </a:solidFill>
                <a:effectLst/>
                <a:latin typeface="Calibri"/>
                <a:ea typeface="Calibri"/>
                <a:cs typeface="Calibri"/>
              </a:rPr>
              <a:t>Udførelse af RCS-producerende processer i et lukket system forhindrer støveksponering ved kilden</a:t>
            </a:r>
          </a:p>
          <a:p>
            <a:pPr>
              <a:spcAft>
                <a:spcPts val="300"/>
              </a:spcAft>
            </a:pPr>
            <a:endParaRPr lang="en-US"/>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UDSUGNING / VENTILATION</a:t>
            </a:r>
          </a:p>
          <a:p>
            <a:pPr>
              <a:spcAft>
                <a:spcPts val="300"/>
              </a:spcAft>
            </a:pPr>
            <a:r>
              <a:rPr lang="da" sz="1200" b="0" i="0" strike="noStrike" cap="none" spc="0" baseline="0">
                <a:solidFill>
                  <a:srgbClr val="000000"/>
                </a:solidFill>
                <a:effectLst/>
                <a:latin typeface="Calibri"/>
                <a:ea typeface="Calibri"/>
                <a:cs typeface="Calibri"/>
              </a:rPr>
              <a:t>Opfang RCS ved kilden, før vi udsættes for det, og erstat forurenet luft med ren luft.</a:t>
            </a:r>
          </a:p>
          <a:p>
            <a:endParaRPr lang="en-US"/>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BESKYTTELSESUDSTYR</a:t>
            </a:r>
          </a:p>
          <a:p>
            <a:r>
              <a:rPr lang="da" sz="1200" b="0" i="0" strike="noStrike" cap="none" spc="0" baseline="0">
                <a:solidFill>
                  <a:srgbClr val="000000"/>
                </a:solidFill>
                <a:effectLst/>
                <a:latin typeface="Calibri"/>
                <a:ea typeface="Calibri"/>
                <a:cs typeface="Calibri"/>
              </a:rPr>
              <a:t>Personligt beskyttelsesudstyr (f.eks. mundbind) beskytter arbejdere mod støv, når alle andre kontrolforanstaltninger er utilstrækkelige til at kontrollere eksponeringsrisici</a:t>
            </a:r>
          </a:p>
          <a:p>
            <a:endParaRPr lang="en-US"/>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VAND</a:t>
            </a:r>
          </a:p>
          <a:p>
            <a:pPr>
              <a:spcAft>
                <a:spcPts val="300"/>
              </a:spcAft>
            </a:pPr>
            <a:r>
              <a:rPr lang="da" sz="1200" b="0" i="0" strike="noStrike" cap="none" spc="0" baseline="0">
                <a:solidFill>
                  <a:srgbClr val="000000"/>
                </a:solidFill>
                <a:effectLst/>
                <a:latin typeface="Calibri"/>
                <a:ea typeface="Calibri"/>
                <a:cs typeface="Calibri"/>
              </a:rPr>
              <a:t>Hvis man holder processerne våde, forhindrer man støv i at blive luftbåret ved at binde partiklerne i vand</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4779493"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RISICI VED DENNE AKTIVITET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Det er vigtigt ift. beskyttelse mod RCS, at udstyret fungere korrekt </a:t>
            </a:r>
          </a:p>
          <a:p>
            <a:pPr marL="342900" indent="-34290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Langvarig eksponering for høje niveauer af RCS kan forårsage invaliderende lungesygdomme.</a:t>
            </a:r>
          </a:p>
          <a:p>
            <a:pPr>
              <a:lnSpc>
                <a:spcPts val="2400"/>
              </a:lnSpc>
            </a:pPr>
            <a:r>
              <a:rPr lang="da" sz="1800" b="0" i="0" strike="noStrike" cap="none" spc="0" baseline="0">
                <a:solidFill>
                  <a:srgbClr val="000000"/>
                </a:solidFill>
                <a:effectLst/>
                <a:latin typeface="Helvetica"/>
                <a:ea typeface="Helvetica"/>
                <a:cs typeface="Helvetica"/>
              </a:rPr>
              <a:t>Det er vigtigt, at vi beskytter os selv mod udsættelse for dette luftbårne støv hver dag. </a:t>
            </a:r>
          </a:p>
          <a:p>
            <a:pPr>
              <a:lnSpc>
                <a:spcPts val="2400"/>
              </a:lnSpc>
            </a:pPr>
            <a:r>
              <a:rPr lang="da" sz="1800" b="0" i="0" strike="noStrike" cap="none" spc="0" baseline="0">
                <a:solidFill>
                  <a:srgbClr val="000000"/>
                </a:solidFill>
                <a:effectLst/>
                <a:latin typeface="Helvetica"/>
                <a:ea typeface="Helvetica"/>
                <a:cs typeface="Helvetica"/>
              </a:rPr>
              <a:t>Ved at følge god praksis i dag beskytter vi vores fremtidige sundhed.</a:t>
            </a:r>
          </a:p>
          <a:p>
            <a:pPr>
              <a:lnSpc>
                <a:spcPts val="2400"/>
              </a:lnSpc>
            </a:pPr>
            <a:r>
              <a:rPr lang="da" sz="1800" b="0" i="0" strike="noStrike" cap="none" spc="0" baseline="0">
                <a:solidFill>
                  <a:srgbClr val="000000"/>
                </a:solidFill>
                <a:effectLst/>
                <a:latin typeface="Helvetica"/>
                <a:ea typeface="Helvetica"/>
                <a:cs typeface="Helvetica"/>
              </a:rPr>
              <a:t>Hvad vil du gerne lave, når du går på pension?</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676310"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TYPER AF VEDLIGEHOLDELSE, SERVICE OG REPARATIONER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lIns="91440" tIns="45720" rIns="91440" bIns="45720" anchor="t"/>
          <a:lstStyle/>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Daglig planlagt forebyggende </a:t>
            </a:r>
            <a:r>
              <a:rPr lang="da" sz="1800" dirty="0">
                <a:solidFill>
                  <a:srgbClr val="000000"/>
                </a:solidFill>
                <a:latin typeface="Helvetica"/>
                <a:ea typeface="Helvetica"/>
                <a:cs typeface="Helvetica"/>
              </a:rPr>
              <a:t>vedligeholdelse</a:t>
            </a:r>
            <a:r>
              <a:rPr lang="da" sz="1800" b="0" i="0" strike="noStrike" cap="none" spc="0" baseline="0" dirty="0">
                <a:solidFill>
                  <a:srgbClr val="000000"/>
                </a:solidFill>
                <a:effectLst/>
                <a:latin typeface="Helvetica"/>
                <a:ea typeface="Helvetica"/>
                <a:cs typeface="Helvetica"/>
              </a:rPr>
              <a:t>/</a:t>
            </a:r>
            <a:r>
              <a:rPr lang="da" sz="1800" dirty="0">
                <a:solidFill>
                  <a:srgbClr val="000000"/>
                </a:solidFill>
                <a:latin typeface="Helvetica"/>
                <a:ea typeface="Helvetica"/>
                <a:cs typeface="Helvetica"/>
              </a:rPr>
              <a:t>service</a:t>
            </a:r>
            <a:r>
              <a:rPr lang="da" sz="1800" b="0" i="0" strike="noStrike" cap="none" spc="0" baseline="0" dirty="0">
                <a:solidFill>
                  <a:srgbClr val="000000"/>
                </a:solidFill>
                <a:effectLst/>
                <a:latin typeface="Helvetica"/>
                <a:ea typeface="Helvetica"/>
                <a:cs typeface="Helvetica"/>
              </a:rPr>
              <a:t>/</a:t>
            </a:r>
            <a:r>
              <a:rPr lang="da" sz="1800" dirty="0">
                <a:solidFill>
                  <a:srgbClr val="000000"/>
                </a:solidFill>
                <a:latin typeface="Helvetica"/>
                <a:ea typeface="Helvetica"/>
                <a:cs typeface="Helvetica"/>
              </a:rPr>
              <a:t>reparation</a:t>
            </a:r>
            <a:endParaRPr lang="da" sz="1800" b="0" i="0" strike="noStrike" cap="none" spc="0" baseline="0" dirty="0">
              <a:solidFill>
                <a:srgbClr val="000000"/>
              </a:solidFill>
              <a:effectLst/>
              <a:latin typeface="Helvetica"/>
              <a:ea typeface="Helvetica"/>
              <a:cs typeface="Helvetica"/>
            </a:endParaRP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Rutinemæssig forebyggende vedligeholdelse/service/reparation</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Sammenbrud og nødsituationer</a:t>
            </a:r>
          </a:p>
          <a:p>
            <a:pPr>
              <a:lnSpc>
                <a:spcPts val="2400"/>
              </a:lnSpc>
            </a:pPr>
            <a:endParaRPr lang="en-US" sz="1800" dirty="0">
              <a:solidFill>
                <a:schemeClr val="bg1">
                  <a:lumMod val="65000"/>
                </a:schemeClr>
              </a:solidFill>
            </a:endParaRPr>
          </a:p>
          <a:p>
            <a:pPr>
              <a:lnSpc>
                <a:spcPts val="2400"/>
              </a:lnSpc>
            </a:pPr>
            <a:r>
              <a:rPr lang="da" sz="1800" b="0" i="0" strike="noStrike" cap="none" spc="0" baseline="0" dirty="0">
                <a:solidFill>
                  <a:srgbClr val="A6A6A6"/>
                </a:solidFill>
                <a:effectLst/>
                <a:latin typeface="Helvetica"/>
                <a:ea typeface="Helvetica"/>
                <a:cs typeface="Helvetica"/>
              </a:rPr>
              <a:t> (Listen er ikke udtømmende)</a:t>
            </a:r>
          </a:p>
          <a:p>
            <a:pPr>
              <a:lnSpc>
                <a:spcPts val="2400"/>
              </a:lnSpc>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MILJØMÆSSIGE FAKTORER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5453624" cy="3301845"/>
          </a:xfrm>
        </p:spPr>
        <p:txBody>
          <a:bodyPr lIns="91440" tIns="45720" rIns="91440" bIns="45720" anchor="t"/>
          <a:lstStyle/>
          <a:p>
            <a:pPr>
              <a:lnSpc>
                <a:spcPct val="100000"/>
              </a:lnSpc>
              <a:spcBef>
                <a:spcPts val="600"/>
              </a:spcBef>
              <a:spcAft>
                <a:spcPts val="1000"/>
              </a:spcAft>
            </a:pPr>
            <a:r>
              <a:rPr lang="da" sz="1600" b="0" i="0" strike="noStrike" cap="none" spc="0" baseline="0" dirty="0">
                <a:solidFill>
                  <a:srgbClr val="000000"/>
                </a:solidFill>
                <a:effectLst/>
                <a:latin typeface="Helvetica"/>
                <a:ea typeface="Helvetica"/>
                <a:cs typeface="Helvetica"/>
              </a:rPr>
              <a:t>Du kan hjælpe til ved at:</a:t>
            </a:r>
          </a:p>
          <a:p>
            <a:pPr marL="285750" indent="-285750">
              <a:lnSpc>
                <a:spcPct val="100000"/>
              </a:lnSpc>
              <a:spcBef>
                <a:spcPts val="600"/>
              </a:spcBef>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rPr>
              <a:t>Have procedurer og udstyr (inklusive personlige værnemidler) på plads for at håndtere fejl, sammenbrud og spild på en sikker måde</a:t>
            </a:r>
          </a:p>
          <a:p>
            <a:pPr marL="285750" indent="-285750">
              <a:lnSpc>
                <a:spcPct val="100000"/>
              </a:lnSpc>
              <a:spcBef>
                <a:spcPts val="600"/>
              </a:spcBef>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rPr>
              <a:t>Sørge for, at arbejdspladsen er ren ved hjælp af de rigtige rengøringsmetoder</a:t>
            </a:r>
          </a:p>
          <a:p>
            <a:pPr marL="285750" indent="-285750">
              <a:lnSpc>
                <a:spcPct val="100000"/>
              </a:lnSpc>
              <a:spcBef>
                <a:spcPts val="600"/>
              </a:spcBef>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rPr>
              <a:t>Gøre gulve og udstyr rene med lavtryksspuling eller vådfejning - fej aldrig støv</a:t>
            </a:r>
            <a:r>
              <a:rPr lang="da" dirty="0">
                <a:solidFill>
                  <a:srgbClr val="000000"/>
                </a:solidFill>
                <a:latin typeface="Helvetica"/>
                <a:ea typeface="Helvetica"/>
                <a:cs typeface="Helvetica"/>
              </a:rPr>
              <a:t> op</a:t>
            </a:r>
            <a:r>
              <a:rPr lang="da" sz="1600" b="0" i="0" strike="noStrike" cap="none" spc="0" baseline="0" dirty="0">
                <a:solidFill>
                  <a:srgbClr val="000000"/>
                </a:solidFill>
                <a:effectLst/>
                <a:latin typeface="Helvetica"/>
                <a:ea typeface="Helvetica"/>
                <a:cs typeface="Helvetica"/>
              </a:rPr>
              <a:t> med en tør kost</a:t>
            </a:r>
            <a:r>
              <a:rPr lang="da" dirty="0">
                <a:solidFill>
                  <a:srgbClr val="000000"/>
                </a:solidFill>
                <a:latin typeface="Helvetica"/>
                <a:ea typeface="Helvetica"/>
                <a:cs typeface="Helvetica"/>
              </a:rPr>
              <a:t> </a:t>
            </a:r>
            <a:endParaRPr lang="da" sz="1600" b="0" i="0" strike="noStrike" cap="none" spc="0" baseline="0" dirty="0">
              <a:solidFill>
                <a:srgbClr val="000000"/>
              </a:solidFill>
              <a:effectLst/>
              <a:latin typeface="Helvetica"/>
              <a:ea typeface="Helvetica"/>
              <a:cs typeface="Helvetica"/>
            </a:endParaRPr>
          </a:p>
          <a:p>
            <a:pPr marL="285750" indent="-285750">
              <a:lnSpc>
                <a:spcPct val="100000"/>
              </a:lnSpc>
              <a:spcBef>
                <a:spcPts val="600"/>
              </a:spcBef>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rPr>
              <a:t>Ryde op efter tør spild med HEPA-støvsugesystemer — gør aldrig rent med trykluft</a:t>
            </a:r>
          </a:p>
          <a:p>
            <a:pPr marL="285750" indent="-285750">
              <a:lnSpc>
                <a:spcPct val="100000"/>
              </a:lnSpc>
              <a:spcBef>
                <a:spcPts val="600"/>
              </a:spcBef>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rPr>
              <a:t>Kontrollere, at udsugningen er tændt</a:t>
            </a:r>
          </a:p>
          <a:p>
            <a:pPr marL="285750" indent="-285750">
              <a:lnSpc>
                <a:spcPct val="100000"/>
              </a:lnSpc>
              <a:spcBef>
                <a:spcPts val="600"/>
              </a:spcBef>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rPr>
              <a:t>Sørge for, at der er </a:t>
            </a:r>
            <a:r>
              <a:rPr lang="da" sz="1600" b="0" i="0" strike="noStrike" cap="none" spc="0" baseline="0" dirty="0" err="1">
                <a:solidFill>
                  <a:srgbClr val="000000"/>
                </a:solidFill>
                <a:effectLst/>
                <a:latin typeface="Helvetica"/>
                <a:ea typeface="Helvetica"/>
                <a:cs typeface="Helvetica"/>
              </a:rPr>
              <a:t>båndskrabere</a:t>
            </a:r>
            <a:r>
              <a:rPr lang="da" sz="1600" b="0" i="0" strike="noStrike" cap="none" spc="0" baseline="0" dirty="0">
                <a:solidFill>
                  <a:srgbClr val="000000"/>
                </a:solidFill>
                <a:effectLst/>
                <a:latin typeface="Helvetica"/>
                <a:ea typeface="Helvetica"/>
                <a:cs typeface="Helvetica"/>
              </a:rPr>
              <a:t> til transportbåndene</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76" r="10876"/>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YDERLIGERE FARER</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lnSpc>
                <a:spcPts val="2400"/>
              </a:lnSpc>
              <a:buNone/>
            </a:pPr>
            <a:r>
              <a:rPr lang="da" sz="1800" b="0" i="0" strike="noStrike" cap="none" spc="0" baseline="0">
                <a:solidFill>
                  <a:srgbClr val="000000"/>
                </a:solidFill>
                <a:effectLst/>
                <a:latin typeface="Helvetica"/>
                <a:ea typeface="Helvetica"/>
                <a:cs typeface="Helvetica"/>
              </a:rPr>
              <a:t>Inden du starter vedligeholdelses-, service- og reparationsaktiviteter, skal du være opmærksom på følgende farer:</a:t>
            </a:r>
          </a:p>
          <a:p>
            <a:pPr>
              <a:lnSpc>
                <a:spcPts val="2400"/>
              </a:lnSpc>
            </a:pPr>
            <a:r>
              <a:rPr lang="da" sz="1800" b="0" i="0" strike="noStrike" cap="none" spc="0" baseline="0">
                <a:solidFill>
                  <a:srgbClr val="000000"/>
                </a:solidFill>
                <a:effectLst/>
                <a:latin typeface="Helvetica"/>
                <a:ea typeface="Helvetica"/>
                <a:cs typeface="Helvetica"/>
              </a:rPr>
              <a:t>Steder med meget støj</a:t>
            </a:r>
          </a:p>
          <a:p>
            <a:pPr>
              <a:lnSpc>
                <a:spcPts val="2400"/>
              </a:lnSpc>
            </a:pPr>
            <a:r>
              <a:rPr lang="da" sz="1800" b="0" i="0" strike="noStrike" cap="none" spc="0" baseline="0">
                <a:solidFill>
                  <a:srgbClr val="000000"/>
                </a:solidFill>
                <a:effectLst/>
                <a:latin typeface="Helvetica"/>
                <a:ea typeface="Helvetica"/>
                <a:cs typeface="Helvetica"/>
              </a:rPr>
              <a:t>Når man arbejder højt oppe</a:t>
            </a:r>
          </a:p>
          <a:p>
            <a:pPr>
              <a:lnSpc>
                <a:spcPts val="2400"/>
              </a:lnSpc>
            </a:pPr>
            <a:r>
              <a:rPr lang="da" sz="1800" b="0" i="0" strike="noStrike" cap="none" spc="0" baseline="0">
                <a:solidFill>
                  <a:srgbClr val="000000"/>
                </a:solidFill>
                <a:effectLst/>
                <a:latin typeface="Helvetica"/>
                <a:ea typeface="Helvetica"/>
                <a:cs typeface="Helvetica"/>
              </a:rPr>
              <a:t>Når man flytter maskiner</a:t>
            </a:r>
          </a:p>
          <a:p>
            <a:pPr>
              <a:lnSpc>
                <a:spcPts val="2400"/>
              </a:lnSpc>
            </a:pPr>
            <a:r>
              <a:rPr lang="da" sz="1800" b="0" i="0" strike="noStrike" cap="none" spc="0" baseline="0">
                <a:solidFill>
                  <a:srgbClr val="000000"/>
                </a:solidFill>
                <a:effectLst/>
                <a:latin typeface="Helvetica"/>
                <a:ea typeface="Helvetica"/>
                <a:cs typeface="Helvetica"/>
              </a:rPr>
              <a:t>Lukkede rum</a:t>
            </a:r>
          </a:p>
          <a:p>
            <a:pPr>
              <a:lnSpc>
                <a:spcPts val="2400"/>
              </a:lnSpc>
            </a:pPr>
            <a:r>
              <a:rPr lang="da" sz="1800" b="0" i="0" strike="noStrike" cap="none" spc="0" baseline="0">
                <a:solidFill>
                  <a:srgbClr val="000000"/>
                </a:solidFill>
                <a:effectLst/>
                <a:latin typeface="Helvetica"/>
                <a:ea typeface="Helvetica"/>
                <a:cs typeface="Helvetica"/>
              </a:rPr>
              <a:t>Svejse-, brænde-, skære- og slibeprocesser</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cstate="print">
            <a:extLst>
              <a:ext uri="{28A0092B-C50C-407E-A947-70E740481C1C}">
                <a14:useLocalDpi xmlns:a14="http://schemas.microsoft.com/office/drawing/2010/main"/>
              </a:ext>
            </a:extLst>
          </a:blip>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229687" cy="396636"/>
          </a:xfrm>
          <a:prstGeom prst="rect">
            <a:avLst/>
          </a:prstGeom>
        </p:spPr>
        <p:txBody>
          <a:bodyPr wrap="square">
            <a:spAutoFit/>
          </a:bodyPr>
          <a:lstStyle/>
          <a:p>
            <a:pPr lvl="0">
              <a:lnSpc>
                <a:spcPts val="2400"/>
              </a:lnSpc>
              <a:spcBef>
                <a:spcPts val="1000"/>
              </a:spcBef>
              <a:spcAft>
                <a:spcPts val="1000"/>
              </a:spcAft>
            </a:pPr>
            <a:r>
              <a:rPr lang="da" sz="1800" b="0" i="0" strike="noStrike" cap="none" spc="0" baseline="0">
                <a:solidFill>
                  <a:srgbClr val="000000"/>
                </a:solidFill>
                <a:effectLst/>
                <a:latin typeface="Helvetica"/>
                <a:ea typeface="Helvetica"/>
                <a:cs typeface="Helvetica"/>
              </a:rPr>
              <a:t>Giv kun adgang til autoriseret personale</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GOD HYGIEJNE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21169"/>
            <a:ext cx="5676311" cy="3301845"/>
          </a:xfrm>
        </p:spPr>
        <p:txBody>
          <a:bodyPr/>
          <a:lstStyle/>
          <a:p>
            <a:pPr marL="285750" indent="-285750">
              <a:lnSpc>
                <a:spcPts val="2400"/>
              </a:lnSpc>
              <a:spcAft>
                <a:spcPts val="1000"/>
              </a:spcAft>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Spis i et område, der er langt væk fra arbejdsprocesserne, der involverer mulig eksponering for RCS</a:t>
            </a:r>
          </a:p>
          <a:p>
            <a:pPr marL="285750" indent="-285750">
              <a:lnSpc>
                <a:spcPts val="2400"/>
              </a:lnSpc>
              <a:spcAft>
                <a:spcPts val="1000"/>
              </a:spcAft>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Medarbejderne bør vaske deres hænder og ansigt og skifte tøj før de spiser, drikker eller ryger</a:t>
            </a:r>
          </a:p>
          <a:p>
            <a:pPr marL="285750" indent="-285750">
              <a:lnSpc>
                <a:spcPts val="2400"/>
              </a:lnSpc>
              <a:spcAft>
                <a:spcPts val="1000"/>
              </a:spcAft>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Rygning er dårligt for dit helbred og kan øge sundhedsskaden forbundet med krystallinsk silicastøv.</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7802876"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ANBEFALINGER MHT. VEDLIGEHOLDE, SERVICE OG REPARATIONER</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9079989" cy="3230407"/>
          </a:xfrm>
        </p:spPr>
        <p:txBody>
          <a:bodyPr/>
          <a:lstStyle/>
          <a:p>
            <a:pPr>
              <a:lnSpc>
                <a:spcPct val="100000"/>
              </a:lnSpc>
              <a:spcBef>
                <a:spcPts val="600"/>
              </a:spcBef>
            </a:pPr>
            <a:r>
              <a:rPr lang="da" sz="1600" b="1" i="0" strike="noStrike" cap="none" spc="0" baseline="0">
                <a:solidFill>
                  <a:srgbClr val="000000"/>
                </a:solidFill>
                <a:effectLst/>
                <a:latin typeface="Helvetica"/>
                <a:ea typeface="Helvetica"/>
                <a:cs typeface="Helvetica"/>
              </a:rPr>
              <a:t>DET ANBEFALES, AT DU</a:t>
            </a:r>
          </a:p>
          <a:p>
            <a:pPr marL="285750" indent="-285750">
              <a:lnSpc>
                <a:spcPct val="100000"/>
              </a:lnSpc>
              <a:spcBef>
                <a:spcPts val="600"/>
              </a:spcBef>
              <a:buSzPct val="85000"/>
              <a:buFont typeface=".Apple Color Emoji UI"/>
              <a:buChar char="✅"/>
            </a:pPr>
            <a:r>
              <a:rPr lang="da" sz="1600" b="0" i="0" strike="noStrike" cap="none" spc="0" baseline="0">
                <a:solidFill>
                  <a:srgbClr val="000000"/>
                </a:solidFill>
                <a:effectLst/>
                <a:latin typeface="Helvetica"/>
                <a:ea typeface="Helvetica"/>
                <a:cs typeface="Helvetica"/>
              </a:rPr>
              <a:t>Tager højde for fejl, sammenbrud og spild</a:t>
            </a:r>
          </a:p>
          <a:p>
            <a:pPr marL="285750" indent="-285750">
              <a:lnSpc>
                <a:spcPct val="100000"/>
              </a:lnSpc>
              <a:spcBef>
                <a:spcPts val="600"/>
              </a:spcBef>
              <a:buSzPct val="85000"/>
              <a:buFont typeface=".Apple Color Emoji UI"/>
              <a:buChar char="✅"/>
            </a:pPr>
            <a:r>
              <a:rPr lang="da" sz="1600" b="0" i="0" strike="noStrike" cap="none" spc="0" baseline="0">
                <a:solidFill>
                  <a:srgbClr val="000000"/>
                </a:solidFill>
                <a:effectLst/>
                <a:latin typeface="Helvetica"/>
                <a:ea typeface="Helvetica"/>
                <a:cs typeface="Helvetica"/>
              </a:rPr>
              <a:t>Sørger for, at arbejdspladsen er ren</a:t>
            </a:r>
          </a:p>
          <a:p>
            <a:pPr marL="285750" indent="-285750">
              <a:lnSpc>
                <a:spcPct val="100000"/>
              </a:lnSpc>
              <a:spcBef>
                <a:spcPts val="600"/>
              </a:spcBef>
              <a:buSzPct val="85000"/>
              <a:buFont typeface=".Apple Color Emoji UI"/>
              <a:buChar char="✅"/>
            </a:pPr>
            <a:r>
              <a:rPr lang="da" sz="1600" b="0" i="0" strike="noStrike" cap="none" spc="0" baseline="0">
                <a:solidFill>
                  <a:srgbClr val="000000"/>
                </a:solidFill>
                <a:effectLst/>
                <a:latin typeface="Helvetica"/>
                <a:ea typeface="Helvetica"/>
                <a:cs typeface="Helvetica"/>
              </a:rPr>
              <a:t>Tørrer spild op omgående</a:t>
            </a:r>
          </a:p>
          <a:p>
            <a:pPr marL="285750" indent="-285750">
              <a:lnSpc>
                <a:spcPct val="100000"/>
              </a:lnSpc>
              <a:spcBef>
                <a:spcPts val="600"/>
              </a:spcBef>
              <a:spcAft>
                <a:spcPts val="1000"/>
              </a:spcAft>
              <a:buSzPct val="85000"/>
              <a:buFont typeface=".Apple Color Emoji UI"/>
              <a:buChar char="✅"/>
            </a:pPr>
            <a:r>
              <a:rPr lang="da" sz="1600" b="0" i="0" strike="noStrike" cap="none" spc="0" baseline="0">
                <a:solidFill>
                  <a:srgbClr val="000000"/>
                </a:solidFill>
                <a:effectLst/>
                <a:latin typeface="Helvetica"/>
                <a:ea typeface="Helvetica"/>
                <a:cs typeface="Helvetica"/>
              </a:rPr>
              <a:t>Rapporterer beskadigede udstyr og faciliteter</a:t>
            </a:r>
          </a:p>
          <a:p>
            <a:pPr>
              <a:lnSpc>
                <a:spcPct val="100000"/>
              </a:lnSpc>
              <a:spcBef>
                <a:spcPts val="600"/>
              </a:spcBef>
            </a:pPr>
            <a:r>
              <a:rPr lang="da" sz="1600" b="1" i="0" strike="noStrike" cap="none" spc="0" baseline="0">
                <a:solidFill>
                  <a:srgbClr val="000000"/>
                </a:solidFill>
                <a:effectLst/>
                <a:latin typeface="Helvetica"/>
                <a:ea typeface="Helvetica"/>
                <a:cs typeface="Helvetica"/>
              </a:rPr>
              <a:t>DET ANBEFALES, AT DU IKKE</a:t>
            </a:r>
          </a:p>
          <a:p>
            <a:pPr marL="285750" indent="-285750">
              <a:lnSpc>
                <a:spcPct val="100000"/>
              </a:lnSpc>
              <a:spcBef>
                <a:spcPts val="600"/>
              </a:spcBef>
              <a:buSzPct val="85000"/>
              <a:buFont typeface=".Apple Color Emoji UI"/>
              <a:buChar char="❌"/>
            </a:pPr>
            <a:r>
              <a:rPr lang="da" sz="1600" b="0" i="0" strike="noStrike" cap="none" spc="0" baseline="0">
                <a:solidFill>
                  <a:srgbClr val="000000"/>
                </a:solidFill>
                <a:effectLst/>
                <a:latin typeface="Helvetica"/>
                <a:ea typeface="Helvetica"/>
                <a:cs typeface="Helvetica"/>
              </a:rPr>
              <a:t>Bruger beskadiget eller slidt udstyr</a:t>
            </a:r>
          </a:p>
          <a:p>
            <a:pPr marL="285750" indent="-285750">
              <a:lnSpc>
                <a:spcPct val="100000"/>
              </a:lnSpc>
              <a:spcBef>
                <a:spcPts val="600"/>
              </a:spcBef>
              <a:buSzPct val="85000"/>
              <a:buFont typeface=".Apple Color Emoji UI"/>
              <a:buChar char="❌"/>
            </a:pPr>
            <a:r>
              <a:rPr lang="da" sz="1600" b="0" i="0" strike="noStrike" cap="none" spc="0" baseline="0">
                <a:solidFill>
                  <a:srgbClr val="000000"/>
                </a:solidFill>
                <a:effectLst/>
                <a:latin typeface="Helvetica"/>
                <a:ea typeface="Helvetica"/>
                <a:cs typeface="Helvetica"/>
              </a:rPr>
              <a:t>Gør rent med en tør kost eller trykluft</a:t>
            </a:r>
          </a:p>
          <a:p>
            <a:pPr marL="285750" indent="-285750">
              <a:lnSpc>
                <a:spcPct val="100000"/>
              </a:lnSpc>
              <a:spcBef>
                <a:spcPts val="600"/>
              </a:spcBef>
              <a:buSzPct val="85000"/>
              <a:buFont typeface=".Apple Color Emoji UI"/>
              <a:buChar char="❌"/>
            </a:pPr>
            <a:r>
              <a:rPr lang="da" sz="1600" b="0" i="0" strike="noStrike" cap="none" spc="0" baseline="0">
                <a:solidFill>
                  <a:srgbClr val="FF0000"/>
                </a:solidFill>
                <a:effectLst/>
                <a:latin typeface="Helvetica"/>
                <a:ea typeface="Helvetica"/>
                <a:cs typeface="Helvetica"/>
              </a:rPr>
              <a:t>Tekst til underviseren — Yderligere oplysninger påkrævet</a:t>
            </a:r>
          </a:p>
          <a:p>
            <a:pPr>
              <a:lnSpc>
                <a:spcPct val="100000"/>
              </a:lnSpc>
              <a:spcBef>
                <a:spcPts val="600"/>
              </a:spcBef>
              <a:buSzPct val="85000"/>
            </a:pPr>
            <a:endParaRPr lang="en-US"/>
          </a:p>
          <a:p>
            <a:pPr marL="285750" indent="-285750">
              <a:lnSpc>
                <a:spcPct val="100000"/>
              </a:lnSpc>
              <a:spcBef>
                <a:spcPts val="600"/>
              </a:spcBef>
              <a:buSzPct val="85000"/>
              <a:buFont typeface=".Apple Color Emoji UI"/>
              <a:buChar char="✅"/>
            </a:pPr>
            <a:endParaRPr lang="en-US"/>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TOM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a:xfrm>
            <a:off x="777243" y="2362676"/>
            <a:ext cx="5025680"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Brug dette slide til at lave tilpasset undervisningsmateriale til et bestemt arbejdsmiljø/-kontekst.</a:t>
            </a:r>
          </a:p>
          <a:p>
            <a:pPr>
              <a:lnSpc>
                <a:spcPts val="2400"/>
              </a:lnSpc>
            </a:pPr>
            <a:r>
              <a:rPr lang="da" sz="1800" b="0" i="0" strike="noStrike" cap="none" spc="0" baseline="0" dirty="0">
                <a:solidFill>
                  <a:srgbClr val="000000"/>
                </a:solidFill>
                <a:effectLst/>
                <a:latin typeface="Helvetica"/>
                <a:ea typeface="Helvetica"/>
                <a:cs typeface="Helvetica"/>
              </a:rPr>
              <a:t>For at ændre billedet, højreklik &gt; skift billede &gt; fra fil.</a:t>
            </a:r>
          </a:p>
          <a:p>
            <a:pPr>
              <a:lnSpc>
                <a:spcPts val="2400"/>
              </a:lnSpc>
            </a:pPr>
            <a:r>
              <a:rPr lang="da" sz="1800" b="0" i="0" strike="noStrike" cap="none" spc="0" baseline="0" dirty="0">
                <a:solidFill>
                  <a:srgbClr val="000000"/>
                </a:solidFill>
                <a:effectLst/>
                <a:latin typeface="Helvetica"/>
                <a:ea typeface="Helvetica"/>
                <a:cs typeface="Helvetica"/>
              </a:rPr>
              <a:t>For at oprette flere slides skal du klikke på fanen 'Ny slide' ovenfor.</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KONKLUSION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5957665" cy="3682369"/>
          </a:xfrm>
        </p:spPr>
        <p:txBody>
          <a:bodyPr anchor="t"/>
          <a:lstStyle/>
          <a:p>
            <a:pPr>
              <a:lnSpc>
                <a:spcPts val="2400"/>
              </a:lnSpc>
            </a:pPr>
            <a:r>
              <a:rPr lang="da" sz="1800" b="0" i="0" strike="noStrike" cap="none" spc="0" baseline="0" dirty="0">
                <a:solidFill>
                  <a:srgbClr val="000000"/>
                </a:solidFill>
                <a:effectLst/>
                <a:latin typeface="Helvetica"/>
                <a:ea typeface="Helvetica"/>
                <a:cs typeface="Helvetica"/>
              </a:rPr>
              <a:t>Vedligeholdelses-, service- og reparationsaktiviteter er nødvendige, rutinemæssige procedurer for alle brancher.</a:t>
            </a:r>
          </a:p>
          <a:p>
            <a:pPr>
              <a:lnSpc>
                <a:spcPts val="2400"/>
              </a:lnSpc>
            </a:pPr>
            <a:r>
              <a:rPr lang="da" sz="1800" b="0" i="0" strike="noStrike" cap="none" spc="0" baseline="0" dirty="0">
                <a:solidFill>
                  <a:srgbClr val="000000"/>
                </a:solidFill>
                <a:effectLst/>
                <a:latin typeface="Helvetica"/>
                <a:ea typeface="Helvetica"/>
                <a:cs typeface="Helvetica"/>
              </a:rPr>
              <a:t>Husk:</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Planlæg for fejl, sammenbrud og spild</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Hold arbejdspladsen ren og godt ventileret </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Vær opmærksom på yderligere farer på arbejdspladsen</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FF0000"/>
                </a:solidFill>
                <a:effectLst/>
                <a:latin typeface="Helvetica"/>
                <a:ea typeface="Helvetica"/>
                <a:cs typeface="Helvetica"/>
              </a:rPr>
              <a:t>Her er der plads til at tilføje konkluderende bemærkninger, der er relevante for din egen arbejdsplads</a:t>
            </a:r>
          </a:p>
          <a:p>
            <a:pPr marL="285750" indent="-285750">
              <a:lnSpc>
                <a:spcPts val="2400"/>
              </a:lnSpc>
              <a:buClr>
                <a:srgbClr val="F1B600"/>
              </a:buClr>
              <a:buSzPct val="120000"/>
              <a:buFont typeface="Wingdings" pitchFamily="2" charset="2"/>
              <a:buChar char="q"/>
            </a:pPr>
            <a:endParaRPr lang="en-GB" sz="1800" dirty="0"/>
          </a:p>
          <a:p>
            <a:pPr marL="285750" indent="-285750">
              <a:lnSpc>
                <a:spcPts val="2400"/>
              </a:lnSpc>
              <a:buClr>
                <a:srgbClr val="F1B600"/>
              </a:buClr>
              <a:buSzPct val="120000"/>
              <a:buFont typeface="Wingdings" pitchFamily="2" charset="2"/>
              <a:buChar char="q"/>
            </a:pPr>
            <a:endParaRPr lang="en-GB" sz="1800" dirty="0"/>
          </a:p>
          <a:p>
            <a:pPr marL="285750" indent="-285750">
              <a:lnSpc>
                <a:spcPts val="2400"/>
              </a:lnSpc>
              <a:buClr>
                <a:srgbClr val="F1B600"/>
              </a:buClr>
              <a:buSzPct val="120000"/>
              <a:buFont typeface="Wingdings" pitchFamily="2" charset="2"/>
              <a:buChar char="q"/>
            </a:pPr>
            <a:endParaRPr lang="en-GB" sz="1800" dirty="0"/>
          </a:p>
          <a:p>
            <a:pPr marL="285750" indent="-285750">
              <a:lnSpc>
                <a:spcPts val="2400"/>
              </a:lnSpc>
              <a:buClr>
                <a:srgbClr val="F1B600"/>
              </a:buClr>
              <a:buSzPct val="120000"/>
              <a:buFont typeface="Wingdings" pitchFamily="2" charset="2"/>
              <a:buChar char="q"/>
            </a:pPr>
            <a:endParaRPr lang="en-GB" sz="1800" dirty="0"/>
          </a:p>
          <a:p>
            <a:pPr marL="285750" indent="-285750">
              <a:lnSpc>
                <a:spcPts val="2400"/>
              </a:lnSpc>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206171"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YDERLIGERE LÆRINGSRESSOURCER</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6010419"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hlinkClick r:id="rId7" history="0"/>
              </a:rPr>
              <a:t>God Praksis mht. Vedligeholdelse, Service og Reparationer (Opgaveark 2.1.14)</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hlinkClick r:id="rId8" history="0"/>
              </a:rPr>
              <a:t>NEPSI God Praksis-Guide</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hlinkClick r:id="rId9" history="0"/>
              </a:rPr>
              <a:t>NEPSI Guide for SMV'er</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31302"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da" b="0" i="0" strike="noStrike" cap="none" spc="0" baseline="0" dirty="0">
                <a:solidFill>
                  <a:srgbClr val="000000"/>
                </a:solidFill>
                <a:effectLst/>
                <a:latin typeface="Calibri"/>
                <a:ea typeface="Calibri"/>
                <a:cs typeface="Calibri"/>
              </a:rPr>
              <a:t>Besøg NEPSI E-Learning Platform på </a:t>
            </a:r>
            <a:r>
              <a:rPr lang="da" b="0" i="0" strike="noStrike" cap="none" spc="0" baseline="0" dirty="0">
                <a:solidFill>
                  <a:srgbClr val="000000"/>
                </a:solidFill>
                <a:effectLst/>
                <a:latin typeface="Calibri"/>
                <a:ea typeface="Calibri"/>
                <a:cs typeface="Calibri"/>
                <a:hlinkClick r:id="rId10" history="0"/>
              </a:rPr>
              <a:t>training.nepsi.eu</a:t>
            </a:r>
            <a:r>
              <a:rPr lang="da" b="0" i="0" strike="noStrike" cap="none" spc="0" baseline="0" dirty="0">
                <a:solidFill>
                  <a:srgbClr val="000000"/>
                </a:solidFill>
                <a:effectLst/>
                <a:latin typeface="Calibri"/>
                <a:ea typeface="Calibri"/>
                <a:cs typeface="Calibri"/>
              </a:rPr>
              <a:t> for flere læringsressourcer om RCS</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99729D0-287F-4417-90EE-E6CC758C07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d8ecf516-e360-4672-81b9-68723bedb71f"/>
    <ds:schemaRef ds:uri="http://purl.org/dc/elements/1.1/"/>
    <ds:schemaRef ds:uri="http://schemas.microsoft.com/office/infopath/2007/PartnerControls"/>
    <ds:schemaRef ds:uri="http://schemas.microsoft.com/office/2006/metadata/properties"/>
    <ds:schemaRef ds:uri="http://purl.org/dc/terms/"/>
    <ds:schemaRef ds:uri="6d9d7403-2d8c-4818-ae25-2c5629bc7330"/>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41</TotalTime>
  <Words>1210</Words>
  <Application>Microsoft Macintosh PowerPoint</Application>
  <PresentationFormat>Widescreen</PresentationFormat>
  <Paragraphs>116</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35</cp:revision>
  <dcterms:created xsi:type="dcterms:W3CDTF">2020-06-26T08:41:49Z</dcterms:created>
  <dcterms:modified xsi:type="dcterms:W3CDTF">2024-11-13T12:29:31Z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