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99BBEF-7EF2-41FE-87E4-F8B853D4B819}" v="17" dt="2022-09-25T10:16:34.808"/>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Liigne kokkupuude sissehingatava kristallilise ränidioksiidiga (RCS) võib põhjustada töötajatele tõsiseid terviseprobleeme pikema aja vältel. Sel põhjusel on oluline, et kõik töötajad oleksid teadlikud headest tavadest, mis piiravad või välistavad kokkupuute ränidioksiidi tolmuga.</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See koolitus annab juhiseid hooldus-, teenindus- ja remonditööde kohta keskkondades, kus kasutatakse kristallilist ränidioksiidi sisaldavaid materjale.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a:solidFill>
                  <a:srgbClr val="000000"/>
                </a:solidFill>
                <a:effectLst/>
                <a:latin typeface="Calibri"/>
                <a:ea typeface="Calibri"/>
                <a:cs typeface="Calibri"/>
              </a:rPr>
              <a:t>Teatud töötajad ja alltöövõtjad — nt. paigaldajad, elektrikud, inspektorid ja töölised – on kohustatud teostama hooldus-, teenindus- ja remonditöid. Töötajad saavad rakendada mitmeid meetmeid, et need tegevused toimuksid häireteta.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Töökohtadel toimub palju tegevusi. Hoolduse, teeninduse ja remonditööde hõlbustamiseks arvestage ekraanil kuvatavate keskkonnateguritega. </a:t>
            </a:r>
          </a:p>
          <a:p>
            <a:endParaRPr lang="en-US"/>
          </a:p>
          <a:p>
            <a:r>
              <a:rPr lang="et" sz="1800" b="0" i="0" strike="noStrike" cap="none" spc="0" baseline="0">
                <a:solidFill>
                  <a:srgbClr val="000000"/>
                </a:solidFill>
                <a:effectLst/>
                <a:latin typeface="Calibri"/>
                <a:ea typeface="Calibri"/>
                <a:cs typeface="Calibri"/>
              </a:rPr>
              <a:t>Veenduge, et töökohale poleks lekkeid ning väljatõmbesüsteemid oleksid sisselülitatud ja töökorras. See vähendab vigastuste ohtu – puhas keskkond on turvaline keskkond.</a:t>
            </a:r>
          </a:p>
          <a:p>
            <a:endParaRPr lang="en-US"/>
          </a:p>
          <a:p>
            <a:r>
              <a:rPr lang="et" sz="1800" b="0" i="0" strike="noStrike" cap="none" spc="0" baseline="0">
                <a:solidFill>
                  <a:srgbClr val="000000"/>
                </a:solidFill>
                <a:effectLst/>
                <a:latin typeface="Calibri"/>
                <a:ea typeface="Calibri"/>
                <a:cs typeface="Calibri"/>
              </a:rPr>
              <a:t>Lintkaabitsad konveieritel vähendavad lekkeid.</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Kuigi tolmuga kokkupuude on kõigi töökoha töötajate jaoks suur probleem, võib see kujutada endast täiendavat ohtu hooldus-, teenindus- ja remonditöödega tegelevatele isikutele. Enne selliste tegevuste alustamist kaaluge ekraanil kuvatavaid ohte lisaks neile, mis kaasnevad RCS-iga kokkupuutel.</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See video hõlmab hooldus-, teenindus- ja remonditegevuse häid tavasid.</a:t>
            </a:r>
          </a:p>
          <a:p>
            <a:endParaRPr lang="en-US"/>
          </a:p>
          <a:p>
            <a:r>
              <a:rPr lang="et" sz="1200" b="0" i="0" strike="noStrike" cap="none" spc="0" baseline="0">
                <a:solidFill>
                  <a:srgbClr val="000000"/>
                </a:solidFill>
                <a:effectLst/>
                <a:latin typeface="Calibri"/>
                <a:ea typeface="Calibri"/>
                <a:cs typeface="Calibri"/>
              </a:rPr>
              <a:t>Videopildi kõrval näete graafikut ja punast riba, mis illustreerib tolmu kontsentratsiooni mg/m3.</a:t>
            </a:r>
          </a:p>
          <a:p>
            <a:endParaRPr lang="en-GB"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Tolmu kontsentratsiooni mõõtmine ei puuduta sissehingatavat kristalset ränidioksiidi, vaid põhineb poolkvantitatiivsel mõõtmisel. Oluline ei ole tolmu kontsentratsiooni väärtus, vaid suhteline erinevus kokkupuutetasemete vahel, võrreldes soovituslikke tegevusi ja muid tegevusi.</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t" sz="1200" b="0" i="0" strike="noStrike" cap="none" spc="0" baseline="0">
                <a:solidFill>
                  <a:srgbClr val="000000"/>
                </a:solidFill>
                <a:effectLst/>
                <a:latin typeface="Calibri"/>
                <a:ea typeface="Calibri"/>
                <a:cs typeface="Calibri"/>
              </a:rPr>
              <a:t>Hooldus-, teenindus- ja remonditööd on vajalikud, rutiinsed protseduurid kõigis tööstusharudes. Kontrollige ja rakendage meetmeid töötajate abistamiseks ja suunamiseks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624293" y="429114"/>
            <a:ext cx="419305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 sz="1400" b="1" i="0" strike="noStrike" cap="none" spc="0" baseline="0" dirty="0">
                <a:solidFill>
                  <a:srgbClr val="F6A317"/>
                </a:solidFill>
                <a:effectLst/>
                <a:latin typeface="Helvetica"/>
                <a:ea typeface="Helvetica"/>
                <a:cs typeface="Helvetica"/>
              </a:rPr>
              <a:t>KOOLITUS: HEAD TAVAD HOOLDUS-, TEENINDUS- JA REMONDITEGEVUSTES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7534274" cy="1691348"/>
          </a:xfrm>
        </p:spPr>
        <p:txBody>
          <a:bodyPr anchor="t"/>
          <a:lstStyle/>
          <a:p>
            <a:pPr>
              <a:lnSpc>
                <a:spcPct val="100000"/>
              </a:lnSpc>
            </a:pPr>
            <a:r>
              <a:rPr lang="et" sz="2800" b="1" i="0" strike="noStrike" cap="none" spc="0" baseline="0" dirty="0">
                <a:solidFill>
                  <a:srgbClr val="FFFFFF"/>
                </a:solidFill>
                <a:effectLst/>
                <a:latin typeface="Helvetica"/>
                <a:ea typeface="Helvetica"/>
                <a:cs typeface="Helvetica"/>
              </a:rPr>
              <a:t>KOOLITUS: HEAD TAVAD HOOLDUS-, TEENINDUS- JA REMONDITEGEVUSTES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422775" y="257175"/>
            <a:ext cx="4378699"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et" sz="1800" b="1" i="0" strike="noStrike" cap="none" spc="0" baseline="0" dirty="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dirty="0">
                <a:solidFill>
                  <a:srgbClr val="000000"/>
                </a:solidFill>
                <a:effectLst/>
                <a:latin typeface="Helvetica"/>
                <a:ea typeface="Helvetica"/>
                <a:cs typeface="Helvetica"/>
              </a:rPr>
              <a:t>Sellel PowerPointi koolitusel saate teada:</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Kuidas minimeerida kokkupuudet kahjuliku sissehingatava kristallilise ränidioksiidi tolmuga (RCS) hooldus-, teenindus- ja remonditööde ajal</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Täiendavad ohud töökohal</a:t>
            </a:r>
          </a:p>
          <a:p>
            <a:pPr marL="285750" indent="-285750">
              <a:lnSpc>
                <a:spcPts val="2400"/>
              </a:lnSpc>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Tekst, mida juhendaja täidab – kui olete lisanud kohandatud slaidi, sisestage materjalist lühike ülevaade vastavalt kontekstile</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lIns="91440" tIns="45720" rIns="91440" bIns="45720" anchor="t"/>
          <a:lstStyle/>
          <a:p>
            <a:pPr>
              <a:lnSpc>
                <a:spcPts val="2400"/>
              </a:lnSpc>
            </a:pPr>
            <a:r>
              <a:rPr lang="et" sz="1800" b="0" i="0" strike="noStrike" cap="none" spc="0" baseline="0" dirty="0">
                <a:solidFill>
                  <a:srgbClr val="000000"/>
                </a:solidFill>
                <a:effectLst/>
                <a:latin typeface="Helvetica"/>
                <a:ea typeface="Helvetica"/>
                <a:cs typeface="Helvetica"/>
              </a:rPr>
              <a:t>Hooldus-, teenindus- ja remonditegevust toetab hea hügieen ja </a:t>
            </a:r>
            <a:r>
              <a:rPr lang="et" sz="1800" dirty="0">
                <a:solidFill>
                  <a:srgbClr val="000000"/>
                </a:solidFill>
                <a:latin typeface="Helvetica"/>
                <a:ea typeface="Helvetica"/>
                <a:cs typeface="Helvetica"/>
              </a:rPr>
              <a:t>puhtus</a:t>
            </a:r>
            <a:r>
              <a:rPr lang="et" sz="1800" b="0" i="0" strike="noStrike" cap="none" spc="0" baseline="0" dirty="0">
                <a:solidFill>
                  <a:srgbClr val="000000"/>
                </a:solidFill>
                <a:effectLst/>
                <a:latin typeface="Helvetica"/>
                <a:ea typeface="Helvetica"/>
                <a:cs typeface="Helvetica"/>
              </a:rPr>
              <a:t>, mis on üks viiest peamisest tolmutõrjetehnikast.</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431236"/>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5" y="1702138"/>
            <a:ext cx="2067924"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kokkupuute allikas</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a:solidFill>
                  <a:srgbClr val="000000"/>
                </a:solidFill>
                <a:effectLst/>
                <a:latin typeface="Calibri"/>
                <a:ea typeface="Calibri"/>
                <a:cs typeface="Calibri"/>
              </a:rPr>
              <a:t>RCS-i kogumine selle allikas, enne kui sellega kokku puutume, ja saastunud õhu asendamine puhta õhuga.</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ANTUD TEGEVUSEST TEKKIVAD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See tegevus võib olla väga tolmune</a:t>
            </a:r>
          </a:p>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Pikaajaline kokkupuude kõrge RCS-i tasemega võib põhjustada invaliidistavat kopsuhaigust</a:t>
            </a:r>
          </a:p>
          <a:p>
            <a:pPr>
              <a:lnSpc>
                <a:spcPts val="2400"/>
              </a:lnSpc>
            </a:pPr>
            <a:r>
              <a:rPr lang="et" sz="1800" b="0" i="0" strike="noStrike" cap="none" spc="0" baseline="0">
                <a:solidFill>
                  <a:srgbClr val="000000"/>
                </a:solidFill>
                <a:effectLst/>
                <a:latin typeface="Helvetica"/>
                <a:ea typeface="Helvetica"/>
                <a:cs typeface="Helvetica"/>
              </a:rPr>
              <a:t>On oluline, et me kaitseksime end iga päev selle õhutolmuga kokkupuute eest. </a:t>
            </a:r>
          </a:p>
          <a:p>
            <a:pPr>
              <a:lnSpc>
                <a:spcPts val="2400"/>
              </a:lnSpc>
            </a:pPr>
            <a:r>
              <a:rPr lang="et" sz="1800" b="0" i="0" strike="noStrike" cap="none" spc="0" baseline="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a:solidFill>
                  <a:srgbClr val="000000"/>
                </a:solidFill>
                <a:effectLst/>
                <a:latin typeface="Helvetica"/>
                <a:ea typeface="Helvetica"/>
                <a:cs typeface="Helvetica"/>
              </a:rPr>
              <a:t>Kuidas veedate oma pensionipõlve?</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4852591"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HOOLDUS-, TEENINDUS- JA REMONDITÖÖD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Igapäevane, planeeritud ja ennetav hooldus/teenindus/remont</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Regulaarne planeeritud ennetav hooldus/teenindus/remont</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Rikked ja hädaolukorrad</a:t>
            </a:r>
          </a:p>
          <a:p>
            <a:pPr>
              <a:lnSpc>
                <a:spcPts val="2400"/>
              </a:lnSpc>
            </a:pPr>
            <a:endParaRPr lang="en-US" sz="1800">
              <a:solidFill>
                <a:schemeClr val="bg1">
                  <a:lumMod val="65000"/>
                </a:schemeClr>
              </a:solidFill>
            </a:endParaRPr>
          </a:p>
          <a:p>
            <a:pPr>
              <a:lnSpc>
                <a:spcPts val="2400"/>
              </a:lnSpc>
            </a:pPr>
            <a:r>
              <a:rPr lang="et" sz="1800" b="0" i="0" strike="noStrike" cap="none" spc="0" baseline="0">
                <a:solidFill>
                  <a:srgbClr val="A6A6A6"/>
                </a:solidFill>
                <a:effectLst/>
                <a:latin typeface="Helvetica"/>
                <a:ea typeface="Helvetica"/>
                <a:cs typeface="Helvetica"/>
              </a:rPr>
              <a:t>    (mittetäielik nimekiri)</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KESKKONNATEGURID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815644" cy="3301845"/>
          </a:xfrm>
        </p:spPr>
        <p:txBody>
          <a:bodyPr lIns="91440" tIns="45720" rIns="91440" bIns="45720" anchor="t"/>
          <a:lstStyle/>
          <a:p>
            <a:pPr>
              <a:spcBef>
                <a:spcPts val="600"/>
              </a:spcBef>
              <a:spcAft>
                <a:spcPts val="1000"/>
              </a:spcAft>
            </a:pPr>
            <a:r>
              <a:rPr lang="et" sz="1600" b="0" i="0" strike="noStrike" cap="none" spc="0" baseline="0" dirty="0">
                <a:solidFill>
                  <a:srgbClr val="000000"/>
                </a:solidFill>
                <a:effectLst/>
                <a:latin typeface="Helvetica"/>
                <a:ea typeface="Helvetica"/>
                <a:cs typeface="Helvetica"/>
              </a:rPr>
              <a:t>Abi pakub:</a:t>
            </a:r>
          </a:p>
          <a:p>
            <a:pPr marL="285750" indent="-285750">
              <a:spcBef>
                <a:spcPts val="600"/>
              </a:spcBef>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Tegevuste planeerimine, et oleks olemas protseduurid ja seadmed (sealhulgas isikukaitsevahendid), et vigade, rikete ja leketega ohutult toime tulla</a:t>
            </a:r>
          </a:p>
          <a:p>
            <a:pPr marL="285750" indent="-285750">
              <a:spcBef>
                <a:spcPts val="600"/>
              </a:spcBef>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Sobivate puhastusmeetodite abil saate veenduda, et töökoht oleks puhas</a:t>
            </a:r>
          </a:p>
          <a:p>
            <a:pPr marL="285750" indent="-285750">
              <a:spcBef>
                <a:spcPts val="600"/>
              </a:spcBef>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Puhastage põrandad ja seadmed madala survega veejoa või märgpühkimisega – ärge kunagi pühkige tolmu kuiva harjaga </a:t>
            </a:r>
          </a:p>
          <a:p>
            <a:pPr marL="285750" indent="-285750">
              <a:spcBef>
                <a:spcPts val="600"/>
              </a:spcBef>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Puhastage kuiv mahavoolanud materjal HEPA filtriga varustatud tolmuimemise </a:t>
            </a:r>
            <a:r>
              <a:rPr lang="et" dirty="0">
                <a:solidFill>
                  <a:srgbClr val="000000"/>
                </a:solidFill>
                <a:latin typeface="Helvetica"/>
                <a:ea typeface="Helvetica"/>
                <a:cs typeface="Helvetica"/>
              </a:rPr>
              <a:t>süsteemi abil</a:t>
            </a:r>
            <a:r>
              <a:rPr lang="et" sz="1600" b="0" i="0" strike="noStrike" cap="none" spc="0" baseline="0" dirty="0">
                <a:solidFill>
                  <a:srgbClr val="000000"/>
                </a:solidFill>
                <a:effectLst/>
                <a:latin typeface="Helvetica"/>
                <a:ea typeface="Helvetica"/>
                <a:cs typeface="Helvetica"/>
              </a:rPr>
              <a:t> – ärge kunagi puhastage suruõhuga</a:t>
            </a:r>
          </a:p>
          <a:p>
            <a:pPr marL="285750" indent="-285750">
              <a:spcBef>
                <a:spcPts val="600"/>
              </a:spcBef>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Kontrollige, kas tolmueemaldussüsteemid on sisse lülitatud</a:t>
            </a:r>
          </a:p>
          <a:p>
            <a:pPr marL="285750" indent="-285750">
              <a:spcBef>
                <a:spcPts val="600"/>
              </a:spcBef>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Lisage konveieritele lintkaabitsad</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MUUD OHUD</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et" sz="1800" b="0" i="0" strike="noStrike" cap="none" spc="0" baseline="0">
                <a:solidFill>
                  <a:srgbClr val="000000"/>
                </a:solidFill>
                <a:effectLst/>
                <a:latin typeface="Helvetica"/>
                <a:ea typeface="Helvetica"/>
                <a:cs typeface="Helvetica"/>
              </a:rPr>
              <a:t>Enne hooldus-, teenindus- ja remonditöödega alustamist arvestage järgmiste ohtudega:</a:t>
            </a:r>
          </a:p>
          <a:p>
            <a:pPr>
              <a:lnSpc>
                <a:spcPts val="2400"/>
              </a:lnSpc>
            </a:pPr>
            <a:r>
              <a:rPr lang="et" sz="1800" b="0" i="0" strike="noStrike" cap="none" spc="0" baseline="0">
                <a:solidFill>
                  <a:srgbClr val="000000"/>
                </a:solidFill>
                <a:effectLst/>
                <a:latin typeface="Helvetica"/>
                <a:ea typeface="Helvetica"/>
                <a:cs typeface="Helvetica"/>
              </a:rPr>
              <a:t>Liigne müra</a:t>
            </a:r>
          </a:p>
          <a:p>
            <a:pPr>
              <a:lnSpc>
                <a:spcPts val="2400"/>
              </a:lnSpc>
            </a:pPr>
            <a:r>
              <a:rPr lang="et" sz="1800" b="0" i="0" strike="noStrike" cap="none" spc="0" baseline="0">
                <a:solidFill>
                  <a:srgbClr val="000000"/>
                </a:solidFill>
                <a:effectLst/>
                <a:latin typeface="Helvetica"/>
                <a:ea typeface="Helvetica"/>
                <a:cs typeface="Helvetica"/>
              </a:rPr>
              <a:t>Kõrgustes töötamine</a:t>
            </a:r>
          </a:p>
          <a:p>
            <a:pPr>
              <a:lnSpc>
                <a:spcPts val="2400"/>
              </a:lnSpc>
            </a:pPr>
            <a:r>
              <a:rPr lang="et" sz="1800" b="0" i="0" strike="noStrike" cap="none" spc="0" baseline="0">
                <a:solidFill>
                  <a:srgbClr val="000000"/>
                </a:solidFill>
                <a:effectLst/>
                <a:latin typeface="Helvetica"/>
                <a:ea typeface="Helvetica"/>
                <a:cs typeface="Helvetica"/>
              </a:rPr>
              <a:t>Masinate teisaldamine</a:t>
            </a:r>
          </a:p>
          <a:p>
            <a:pPr>
              <a:lnSpc>
                <a:spcPts val="2400"/>
              </a:lnSpc>
            </a:pPr>
            <a:r>
              <a:rPr lang="et" sz="1800" b="0" i="0" strike="noStrike" cap="none" spc="0" baseline="0">
                <a:solidFill>
                  <a:srgbClr val="000000"/>
                </a:solidFill>
                <a:effectLst/>
                <a:latin typeface="Helvetica"/>
                <a:ea typeface="Helvetica"/>
                <a:cs typeface="Helvetica"/>
              </a:rPr>
              <a:t>Piiratud ruumid</a:t>
            </a:r>
          </a:p>
          <a:p>
            <a:pPr>
              <a:lnSpc>
                <a:spcPts val="2400"/>
              </a:lnSpc>
            </a:pPr>
            <a:r>
              <a:rPr lang="et" sz="1800" b="0" i="0" strike="noStrike" cap="none" spc="0" baseline="0">
                <a:solidFill>
                  <a:srgbClr val="000000"/>
                </a:solidFill>
                <a:effectLst/>
                <a:latin typeface="Helvetica"/>
                <a:ea typeface="Helvetica"/>
                <a:cs typeface="Helvetica"/>
              </a:rPr>
              <a:t>Keevitus-, põletus-, lõikamis- ja lihvimisprotsessid</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96636"/>
          </a:xfrm>
          <a:prstGeom prst="rect">
            <a:avLst/>
          </a:prstGeom>
        </p:spPr>
        <p:txBody>
          <a:bodyPr wrap="square">
            <a:spAutoFit/>
          </a:bodyPr>
          <a:lstStyle/>
          <a:p>
            <a:pPr lvl="0">
              <a:lnSpc>
                <a:spcPts val="2400"/>
              </a:lnSpc>
              <a:spcBef>
                <a:spcPts val="1000"/>
              </a:spcBef>
              <a:spcAft>
                <a:spcPts val="1000"/>
              </a:spcAft>
            </a:pPr>
            <a:r>
              <a:rPr lang="et" sz="1800" b="0" i="0" strike="noStrike" cap="none" spc="0" baseline="0">
                <a:solidFill>
                  <a:srgbClr val="000000"/>
                </a:solidFill>
                <a:effectLst/>
                <a:latin typeface="Helvetica"/>
                <a:ea typeface="Helvetica"/>
                <a:cs typeface="Helvetica"/>
              </a:rPr>
              <a:t>Tagage juurdepääs ainult volitatud töötajatele</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HEAD HÜGIEENITAVAD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30436"/>
            <a:ext cx="5453624" cy="3301845"/>
          </a:xfrm>
        </p:spPr>
        <p:txBody>
          <a:bodyPr lIns="91440" tIns="45720" rIns="91440" bIns="45720" anchor="t"/>
          <a:lstStyle/>
          <a:p>
            <a:pPr marL="285750" indent="-285750">
              <a:lnSpc>
                <a:spcPts val="2400"/>
              </a:lnSpc>
              <a:spcAft>
                <a:spcPts val="1000"/>
              </a:spcAft>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Einestage kohtades, mis asuvad eemal tööprotsessidest, mis põhjustavad võimalikku kokkupuudet RCS-iga</a:t>
            </a:r>
          </a:p>
          <a:p>
            <a:pPr marL="285750" indent="-285750">
              <a:lnSpc>
                <a:spcPts val="2400"/>
              </a:lnSpc>
              <a:spcAft>
                <a:spcPts val="1000"/>
              </a:spcAft>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Enne söömist, joomist või suitsetamist peavad töötajad pesema käed ja näo ning vahetama riided</a:t>
            </a:r>
          </a:p>
          <a:p>
            <a:pPr marL="285750" indent="-285750">
              <a:lnSpc>
                <a:spcPts val="2400"/>
              </a:lnSpc>
              <a:spcAft>
                <a:spcPts val="1000"/>
              </a:spcAft>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Suitsetamine on teie tervisele kahjulik ja võib suurendada kristallilise ränidioksiidi tolmuga seotud tervisekahjustusi</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3" y="1640901"/>
            <a:ext cx="8886709"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MIDA TEHA JA MIDA MITTE TEHA HOOLDUSE-, TEENINDUSE- JA REMONDITÖÖDE AJAL</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et" sz="1600" b="1" i="0" strike="noStrike" cap="none" spc="0" baseline="0" dirty="0">
                <a:solidFill>
                  <a:srgbClr val="000000"/>
                </a:solidFill>
                <a:effectLst/>
                <a:latin typeface="Helvetica"/>
                <a:ea typeface="Helvetica"/>
                <a:cs typeface="Helvetica"/>
              </a:rPr>
              <a:t>TEHKE ALATI</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Planeerige ette tegevusi rikete, tõrgete ja lekete korral</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Veenduge, et töökoht oleks puhas</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Likvideerige lekked koheselt</a:t>
            </a:r>
          </a:p>
          <a:p>
            <a:pPr marL="285750" indent="-285750">
              <a:lnSpc>
                <a:spcPct val="100000"/>
              </a:lnSpc>
              <a:spcBef>
                <a:spcPts val="600"/>
              </a:spcBef>
              <a:spcAft>
                <a:spcPts val="1000"/>
              </a:spcAft>
              <a:buSzPct val="85000"/>
              <a:buFont typeface=".Apple Color Emoji UI"/>
              <a:buChar char="✅"/>
            </a:pPr>
            <a:r>
              <a:rPr lang="et" sz="1600" b="0" i="0" strike="noStrike" cap="none" spc="0" baseline="0" dirty="0">
                <a:solidFill>
                  <a:srgbClr val="000000"/>
                </a:solidFill>
                <a:effectLst/>
                <a:latin typeface="Helvetica"/>
                <a:ea typeface="Helvetica"/>
                <a:cs typeface="Helvetica"/>
              </a:rPr>
              <a:t>Teatage kahjustatud seadmetest ja rajatistest</a:t>
            </a:r>
          </a:p>
          <a:p>
            <a:pPr>
              <a:lnSpc>
                <a:spcPct val="100000"/>
              </a:lnSpc>
              <a:spcBef>
                <a:spcPts val="600"/>
              </a:spcBef>
            </a:pPr>
            <a:r>
              <a:rPr lang="et" sz="1600" b="1" i="0" strike="noStrike" cap="none" spc="0" baseline="0" dirty="0">
                <a:solidFill>
                  <a:srgbClr val="000000"/>
                </a:solidFill>
                <a:effectLst/>
                <a:latin typeface="Helvetica"/>
                <a:ea typeface="Helvetica"/>
                <a:cs typeface="Helvetica"/>
              </a:rPr>
              <a:t>ÄRGE KUNAGI TEHKE</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Kasutage kahjustatud või liigselt kulunud seadmeid</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Puhastage pindu kuiva harja või suruõhuga</a:t>
            </a:r>
          </a:p>
          <a:p>
            <a:pPr marL="285750" indent="-285750">
              <a:lnSpc>
                <a:spcPct val="100000"/>
              </a:lnSpc>
              <a:spcBef>
                <a:spcPts val="600"/>
              </a:spcBef>
              <a:buSzPct val="85000"/>
              <a:buFont typeface=".Apple Color Emoji UI"/>
              <a:buChar char="❌"/>
            </a:pPr>
            <a:r>
              <a:rPr lang="et" sz="1600" b="0" i="0" strike="noStrike" cap="none" spc="0" baseline="0" dirty="0">
                <a:solidFill>
                  <a:srgbClr val="FF0000"/>
                </a:solidFill>
                <a:effectLst/>
                <a:latin typeface="Helvetica"/>
                <a:ea typeface="Helvetica"/>
                <a:cs typeface="Helvetica"/>
              </a:rPr>
              <a:t>Tekst koolitajale — lisage täiendavat teavet</a:t>
            </a:r>
          </a:p>
          <a:p>
            <a:pPr>
              <a:lnSpc>
                <a:spcPct val="100000"/>
              </a:lnSpc>
              <a:spcBef>
                <a:spcPts val="600"/>
              </a:spcBef>
              <a:buSzPct val="85000"/>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et" sz="1800" b="0" i="0" strike="noStrike" cap="none" spc="0" baseline="0">
                <a:solidFill>
                  <a:srgbClr val="000000"/>
                </a:solidFill>
                <a:effectLst/>
                <a:latin typeface="Helvetica"/>
                <a:ea typeface="Helvetica"/>
                <a:cs typeface="Helvetica"/>
              </a:rPr>
              <a:t>Kasutage seda slaidi töökeskkonnale/kontekstile vastava koolitusmaterjali loomiseks.</a:t>
            </a:r>
          </a:p>
          <a:p>
            <a:pPr>
              <a:lnSpc>
                <a:spcPts val="2400"/>
              </a:lnSpc>
            </a:pPr>
            <a:r>
              <a:rPr lang="et" sz="1800" b="0" i="0" strike="noStrike" cap="none" spc="0" baseline="0">
                <a:solidFill>
                  <a:srgbClr val="000000"/>
                </a:solidFill>
                <a:effectLst/>
                <a:latin typeface="Helvetica"/>
                <a:ea typeface="Helvetica"/>
                <a:cs typeface="Helvetica"/>
              </a:rPr>
              <a:t>Pildi muutmiseks paremklõpsake &gt; muuda pilti &gt; lisage failist.</a:t>
            </a:r>
          </a:p>
          <a:p>
            <a:pPr>
              <a:lnSpc>
                <a:spcPts val="2400"/>
              </a:lnSpc>
            </a:pPr>
            <a:r>
              <a:rPr lang="et" sz="1800" b="0" i="0" strike="noStrike" cap="none" spc="0" baseline="0">
                <a:solidFill>
                  <a:srgbClr val="000000"/>
                </a:solidFill>
                <a:effectLst/>
                <a:latin typeface="Helvetica"/>
                <a:ea typeface="Helvetica"/>
                <a:cs typeface="Helvetica"/>
              </a:rPr>
              <a:t>Täiendavate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et" sz="1800" b="0" i="0" strike="noStrike" cap="none" spc="0" baseline="0">
                <a:solidFill>
                  <a:srgbClr val="000000"/>
                </a:solidFill>
                <a:effectLst/>
                <a:latin typeface="Helvetica"/>
                <a:ea typeface="Helvetica"/>
                <a:cs typeface="Helvetica"/>
              </a:rPr>
              <a:t>Hooldus-, teenindus- ja remonditööd on vajalikud, rutiinsed protseduurid kõigis tööstusharudes. 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a:solidFill>
                  <a:srgbClr val="000000"/>
                </a:solidFill>
                <a:effectLst/>
                <a:latin typeface="Helvetica"/>
                <a:ea typeface="Helvetica"/>
                <a:cs typeface="Helvetica"/>
              </a:rPr>
              <a:t>Planeerige ette tegevusi rikete, tõrgete ja lekete korral</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a:solidFill>
                  <a:srgbClr val="000000"/>
                </a:solidFill>
                <a:effectLst/>
                <a:latin typeface="Helvetica"/>
                <a:ea typeface="Helvetica"/>
                <a:cs typeface="Helvetica"/>
              </a:rPr>
              <a:t>Hoidke töökoht puhta ja korralikult ventileerituna </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a:solidFill>
                  <a:srgbClr val="000000"/>
                </a:solidFill>
                <a:effectLst/>
                <a:latin typeface="Helvetica"/>
                <a:ea typeface="Helvetica"/>
                <a:cs typeface="Helvetica"/>
              </a:rPr>
              <a:t>Hoiduge töökohal valitsevate lisaohtude eest</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a:solidFill>
                  <a:srgbClr val="FF0000"/>
                </a:solidFill>
                <a:effectLst/>
                <a:latin typeface="Helvetica"/>
                <a:ea typeface="Helvetica"/>
                <a:cs typeface="Helvetica"/>
              </a:rPr>
              <a:t>Koolitaja kontekstuaalsete järelduste lisamiseks</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TÄIENDÕPE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7" history="0"/>
              </a:rPr>
              <a:t>Hooldus-, teenindus- ja remonditegevuse head tavad (ülesanne 2.1.14)</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8"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9" history="0"/>
              </a:rPr>
              <a:t>NEPSI juhend VKEdele</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10"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96E06068-8C7E-4E2B-9A5B-7B8D557EF6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66</TotalTime>
  <Words>980</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35</cp:revision>
  <dcterms:created xsi:type="dcterms:W3CDTF">2020-06-26T08:41:49Z</dcterms:created>
  <dcterms:modified xsi:type="dcterms:W3CDTF">2024-11-13T12:06:47Z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