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D0C2E1-41EB-4B9E-A8B4-5F8E655E37C6}" v="5" dt="2022-10-04T17:25:50.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Langvarig eksponering til respirabel krystallinsk silica (RCS) kan på lang sigt føre til alvorlige helbredsproblemer. Af den grund er det vigtigt, at alle arbejdere er opmærksomme på, hvordan de kan begrænse eller eliminere eksponering for silicastøv.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Helvetica"/>
                <a:cs typeface="Helvetica"/>
              </a:rPr>
              <a:t>Denne PowerPoint-præsentation dækker korrekt brug af personlige værnemidler (PPE) for arbejdere, der udsættes for respirabelt krystallinsk silicastøv (RCS).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PPE er enhver form for beskyttelsesbeklædning eller -udstyr designet til at beskytte individets krop mod skader eller infektion.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Selvom PPE bør være tilgængeligt på alle steder, bør brugen af det være en sidste udvej, når alle andre kontrolforanstaltninger er blevet afprøvet og ikke har begrænset støveksponeringen tilstrækkeligt. </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Følgende diagram opsummerer risikostyringsprocessen fra både arbejdsgivers og medarbejders perspektiv, når det anvendes til kontrol af respirabelt krystallinsk silica. Sundhed- og sikkerhedssysterme, der er implementeret i virksomhederne, skal respekteres af både arbejdsgiver og medarbejder.</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da" sz="1200" b="0" i="0" strike="noStrike" cap="none" spc="0" baseline="0" dirty="0">
                <a:solidFill>
                  <a:srgbClr val="000000"/>
                </a:solidFill>
                <a:effectLst/>
                <a:latin typeface="+mn-lt"/>
                <a:ea typeface="Helvetica"/>
                <a:cs typeface="Helvetica"/>
              </a:rPr>
              <a:t>PPE bør kun bæres, når man specifikt får det at vide, og bør vælges på basis af ydeevne (f.eks. beskyttelsesfaktor), komfort og holdbarhed.</a:t>
            </a:r>
          </a:p>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Opgaver, der kræver brug af PPE, vil blive markeret med passende skiltning og piktogrammer.</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da" sz="1200" b="0" i="0" strike="noStrike" cap="none" spc="0" baseline="0" dirty="0">
                <a:solidFill>
                  <a:srgbClr val="000000"/>
                </a:solidFill>
                <a:effectLst/>
                <a:latin typeface="+mn-lt"/>
                <a:ea typeface="Helvetica"/>
                <a:cs typeface="Helvetica"/>
              </a:rPr>
              <a:t>Der skal bruges beskyttelsestøj (overalls) ved alle støvede opgaver. Mørke overalls kan bruges til at indikere støvforurening.</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Når det er blevet bekræftet, at PPE er nødvendigt til den aktuelle opgave, bør arbejderne sikre, at deres genstande er fri for skader eller meget slidt.</a:t>
            </a:r>
          </a:p>
          <a:p>
            <a:pPr marL="0" indent="0" algn="l">
              <a:lnSpc>
                <a:spcPts val="2300"/>
              </a:lnSpc>
              <a:spcBef>
                <a:spcPts val="600"/>
              </a:spcBef>
              <a:spcAft>
                <a:spcPts val="600"/>
              </a:spcAft>
              <a:buFont typeface="Arial" panose="020B0604020202020204" pitchFamily="34" charset="0"/>
              <a:buNone/>
            </a:pPr>
            <a:r>
              <a:rPr lang="da" sz="1200" b="0" i="0" strike="noStrike" cap="none" spc="0" baseline="0" dirty="0">
                <a:solidFill>
                  <a:srgbClr val="000000"/>
                </a:solidFill>
                <a:effectLst/>
                <a:latin typeface="+mn-lt"/>
                <a:ea typeface="Helvetica"/>
                <a:cs typeface="Helvetica"/>
              </a:rPr>
              <a:t>Beskadiget PPE udsætter arbejdere for unødig risiko. Hvis noget udstyr bruges regelmæssigt eller deles blandt arbejderne, vil det sandsynligvis blive beskadiget ved længerevarende brug.</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da" sz="1200" b="0" i="0" strike="noStrike" cap="none" spc="0" baseline="0" dirty="0">
                <a:solidFill>
                  <a:srgbClr val="000000"/>
                </a:solidFill>
                <a:effectLst/>
                <a:latin typeface="+mn-lt"/>
                <a:ea typeface="Helvetica"/>
                <a:cs typeface="Helvetica"/>
              </a:rPr>
              <a:t>Så snart PPE er beskadiget, skal det straks udskiftes.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Det er måske ikke en behagelig oplevelse at bære PPE, men det er vigtigt at sikre, at det bliver båret korrekt.</a:t>
            </a:r>
          </a:p>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Genstande som masker, briller og hjelme skal justeres, så de passer til bærerens størrelse.</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Når du bærer flere forskellige former for personligt sikkerhedsudstyr (såsom en støvmaske og et svejsevisir), skal du sikre dig, at de er kompatible.</a:t>
            </a:r>
          </a:p>
          <a:p>
            <a:pPr marL="0" marR="0" indent="0" algn="l" defTabSz="914400" rtl="0" eaLnBrk="1" fontAlgn="auto" latinLnBrk="0" hangingPunct="1">
              <a:lnSpc>
                <a:spcPts val="2300"/>
              </a:lnSpc>
              <a:spcBef>
                <a:spcPts val="600"/>
              </a:spcBef>
              <a:spcAft>
                <a:spcPts val="600"/>
              </a:spcAft>
              <a:buClrTx/>
              <a:buSzTx/>
              <a:buFontTx/>
              <a:buNone/>
              <a:defRPr/>
            </a:pPr>
            <a:r>
              <a:rPr lang="da" sz="1200" b="0" i="0" strike="noStrike" cap="none" spc="0" baseline="0" dirty="0">
                <a:solidFill>
                  <a:srgbClr val="000000"/>
                </a:solidFill>
                <a:effectLst/>
                <a:latin typeface="+mn-lt"/>
                <a:ea typeface="Helvetica"/>
                <a:cs typeface="Helvetica"/>
              </a:rPr>
              <a:t>Vær også opmærksom på andre faktorer, der kan reducere effektiviteten af PPE, såsom skæg. Arbejdere med skæg bør bruge luftforsynet åndedrætsværn for at undgå, at støv kommer ind i masken.</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da" sz="1200" b="0" i="0" strike="noStrike" cap="none" spc="0" baseline="0" dirty="0">
                <a:solidFill>
                  <a:srgbClr val="000000"/>
                </a:solidFill>
                <a:effectLst/>
                <a:latin typeface="+mn-lt"/>
                <a:ea typeface="Helvetica"/>
                <a:cs typeface="Helvetica"/>
              </a:rPr>
              <a:t>Efter brug skal PPE rengøres (hvis nødvendigt) og opbevares et passende sted. PPE, såsom tøj, bør rengøres af arbejdsgiveren.</a:t>
            </a:r>
          </a:p>
          <a:p>
            <a:pPr algn="l">
              <a:lnSpc>
                <a:spcPts val="2300"/>
              </a:lnSpc>
              <a:spcBef>
                <a:spcPts val="600"/>
              </a:spcBef>
              <a:spcAft>
                <a:spcPts val="600"/>
              </a:spcAft>
            </a:pPr>
            <a:r>
              <a:rPr lang="da" sz="1200" b="0" i="0" strike="noStrike" cap="none" spc="0" baseline="0" dirty="0">
                <a:solidFill>
                  <a:srgbClr val="000000"/>
                </a:solidFill>
                <a:effectLst/>
                <a:latin typeface="+mn-lt"/>
                <a:ea typeface="Helvetica"/>
                <a:cs typeface="Helvetica"/>
              </a:rPr>
              <a:t>PPE bør aldrig under nogen omstændigheder tages med hjem.</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Det følgende viser god praksis i forbindelse med rengøring af PPE. Ved siden af videobilledet ser du en graf og en rød søjle, der illustrerer støvkoncentrationen i mg/m3.</a:t>
            </a:r>
          </a:p>
          <a:p>
            <a:endParaRPr lang="en-GB" sz="1200" b="0" i="0" u="none" strike="noStrike" kern="1200" dirty="0">
              <a:solidFill>
                <a:schemeClr val="tx1"/>
              </a:solidFill>
              <a:effectLst/>
              <a:latin typeface="+mn-lt"/>
              <a:ea typeface="+mn-ea"/>
              <a:cs typeface="+mn-cs"/>
            </a:endParaRPr>
          </a:p>
          <a:p>
            <a:r>
              <a:rPr lang="da" sz="1200" b="0" i="0" strike="noStrike" cap="none" spc="0" baseline="0" dirty="0">
                <a:solidFill>
                  <a:srgbClr val="000000"/>
                </a:solidFill>
                <a:effectLst/>
                <a:latin typeface="+mn-lt"/>
                <a:ea typeface="Calibri"/>
                <a:cs typeface="Calibri"/>
              </a:rPr>
              <a:t>Målingen af støvkoncentrationen handler ikke om respirabel krystallinsk silica, den er baseret på en semi-kvantitativ måling. Det væsentlige er ikke støvkoncentrationsværdien, men den relative forskel mellem eksponeringsniveauer når man følger anbefalingerne og ikke gør</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a" sz="1200" b="0" i="0" strike="noStrike" cap="none" spc="0" baseline="0" dirty="0">
                <a:solidFill>
                  <a:srgbClr val="000000"/>
                </a:solidFill>
                <a:effectLst/>
                <a:latin typeface="+mn-lt"/>
                <a:ea typeface="Calibri"/>
                <a:cs typeface="Calibri"/>
              </a:rPr>
              <a:t>PPE bør kun bruges som </a:t>
            </a:r>
            <a:r>
              <a:rPr lang="da" sz="1200" b="1" i="0" strike="noStrike" cap="none" spc="0" baseline="0" dirty="0">
                <a:solidFill>
                  <a:srgbClr val="000000"/>
                </a:solidFill>
                <a:effectLst/>
                <a:latin typeface="+mn-lt"/>
                <a:ea typeface="Calibri"/>
                <a:cs typeface="Calibri"/>
              </a:rPr>
              <a:t>en sidste udvej</a:t>
            </a:r>
            <a:r>
              <a:rPr lang="da" sz="1200" b="0" i="0" strike="noStrike" cap="none" spc="0" baseline="0" dirty="0">
                <a:solidFill>
                  <a:srgbClr val="000000"/>
                </a:solidFill>
                <a:effectLst/>
                <a:latin typeface="+mn-lt"/>
                <a:ea typeface="Calibri"/>
                <a:cs typeface="Calibri"/>
              </a:rPr>
              <a:t>, når alle andre kontrolforanstaltninger er utilstrækkelige til at kontrollere støveksponering. Når PPE er nødvendigt, bør dets brug kontrolleres og overvåges.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051800" y="429114"/>
            <a:ext cx="37655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 sz="1400" b="1" i="0" strike="noStrike" cap="none" spc="0" baseline="0" dirty="0">
                <a:solidFill>
                  <a:srgbClr val="F6A317"/>
                </a:solidFill>
                <a:effectLst/>
                <a:latin typeface="Helvetica"/>
                <a:ea typeface="Helvetica"/>
                <a:cs typeface="Helvetica"/>
              </a:rPr>
              <a:t>GOD PRAKSIS-TRÆNING TIL PERSONLIGT BESKYTTELSESUDSTYR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7065834" cy="1440413"/>
          </a:xfrm>
        </p:spPr>
        <p:txBody>
          <a:bodyPr/>
          <a:lstStyle/>
          <a:p>
            <a:pPr>
              <a:lnSpc>
                <a:spcPct val="100000"/>
              </a:lnSpc>
            </a:pPr>
            <a:r>
              <a:rPr lang="da" sz="2800" b="1" i="0" strike="noStrike" cap="none" spc="0" baseline="0" dirty="0">
                <a:solidFill>
                  <a:srgbClr val="FFFFFF"/>
                </a:solidFill>
                <a:effectLst/>
                <a:latin typeface="Helvetica"/>
                <a:ea typeface="Helvetica"/>
                <a:cs typeface="Helvetica"/>
              </a:rPr>
              <a:t>GOD PRAKSIS-TRÆNING TIL PERSONLIGT BESKYTTELSESUDSTYR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958667" y="235527"/>
            <a:ext cx="3803842"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DK"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lIns="91440" tIns="45720" rIns="91440" bIns="45720"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3" y="2362676"/>
            <a:ext cx="5815466" cy="3682369"/>
          </a:xfrm>
        </p:spPr>
        <p:txBody>
          <a:bodyPr/>
          <a:lstStyle/>
          <a:p>
            <a:pPr>
              <a:lnSpc>
                <a:spcPct val="1000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ct val="100000"/>
              </a:lnSpc>
            </a:pPr>
            <a:r>
              <a:rPr lang="da" sz="1800" b="0" i="0" strike="noStrike" cap="none" spc="0" baseline="0" dirty="0">
                <a:solidFill>
                  <a:srgbClr val="000000"/>
                </a:solidFill>
                <a:effectLst/>
                <a:latin typeface="Helvetica"/>
                <a:ea typeface="Helvetica"/>
                <a:cs typeface="Helvetica"/>
              </a:rPr>
              <a:t>I det følgende vil du lære om: </a:t>
            </a:r>
          </a:p>
          <a:p>
            <a:pPr marL="342900" indent="-342900">
              <a:lnSpc>
                <a:spcPct val="1000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Hvad </a:t>
            </a:r>
            <a:r>
              <a:rPr lang="da" sz="1800" b="1" i="0" strike="noStrike" cap="none" spc="0" baseline="0" dirty="0">
                <a:solidFill>
                  <a:srgbClr val="000000"/>
                </a:solidFill>
                <a:effectLst/>
                <a:latin typeface="Helvetica"/>
                <a:ea typeface="Helvetica"/>
                <a:cs typeface="Helvetica"/>
              </a:rPr>
              <a:t>personligt beskyttelsesudstyr (PPE)</a:t>
            </a:r>
            <a:r>
              <a:rPr lang="da" sz="1800" b="0" i="0" strike="noStrike" cap="none" spc="0" baseline="0" dirty="0">
                <a:solidFill>
                  <a:srgbClr val="000000"/>
                </a:solidFill>
                <a:effectLst/>
                <a:latin typeface="Helvetica"/>
                <a:ea typeface="Helvetica"/>
                <a:cs typeface="Helvetica"/>
              </a:rPr>
              <a:t> er, og hvordan det kan hjælpe med at minimere vores eksponering for skadelige RCS</a:t>
            </a:r>
          </a:p>
          <a:p>
            <a:pPr marL="342900" indent="-342900">
              <a:lnSpc>
                <a:spcPct val="1000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Hvornår og hvordan man bruger PPE</a:t>
            </a:r>
          </a:p>
          <a:p>
            <a:pPr marL="342900" indent="-342900">
              <a:lnSpc>
                <a:spcPct val="1000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Bedste praksis for brug af PPE</a:t>
            </a:r>
          </a:p>
          <a:p>
            <a:pPr marL="285750" indent="-285750">
              <a:lnSpc>
                <a:spcPct val="1000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din egen slide, giv venligst en kort oversigt over indholdet.</a:t>
            </a:r>
          </a:p>
          <a:p>
            <a:pPr marL="342900" indent="-342900">
              <a:lnSpc>
                <a:spcPct val="100000"/>
              </a:lnSpc>
              <a:buFont typeface="Arial" panose="020B0604020202020204" pitchFamily="34" charset="0"/>
              <a:buChar char="•"/>
            </a:pPr>
            <a:endParaRPr lang="en-US" sz="1800" dirty="0"/>
          </a:p>
          <a:p>
            <a:pPr>
              <a:lnSpc>
                <a:spcPct val="100000"/>
              </a:lnSpc>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rotWithShape="1">
          <a:blip r:embed="rId3"/>
          <a:srcRect l="25011" r="1"/>
          <a:stretch/>
        </p:blipFill>
        <p:spPr>
          <a:xfrm>
            <a:off x="6824133" y="1611050"/>
            <a:ext cx="4992959"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34944" cy="3682369"/>
          </a:xfrm>
        </p:spPr>
        <p:txBody>
          <a:bodyPr/>
          <a:lstStyle/>
          <a:p>
            <a:pPr>
              <a:lnSpc>
                <a:spcPct val="100000"/>
              </a:lnSpc>
            </a:pPr>
            <a:r>
              <a:rPr lang="da" sz="1800" b="0" i="0" strike="noStrike" cap="none" spc="0" baseline="0" dirty="0">
                <a:solidFill>
                  <a:srgbClr val="000000"/>
                </a:solidFill>
                <a:effectLst/>
                <a:latin typeface="Helvetica"/>
                <a:ea typeface="Helvetica"/>
                <a:cs typeface="Helvetica"/>
              </a:rPr>
              <a:t>Brug af personligt beskyttelsesudstyr er en af de fem vigtigste teknikker til begrænsning af støv.</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udskift forurenet luft med ren luft.</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TYPER AF PERSONLIGT BESKYTTELSESUDSTYR</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a:xfrm>
            <a:off x="777243" y="2752143"/>
            <a:ext cx="5453624" cy="3682369"/>
          </a:xfrm>
        </p:spPr>
        <p:txBody>
          <a:bodyPr/>
          <a:lstStyle/>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Øreværn</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Hjelm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Beskyttelsesbriller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Maske / åndedrætsværn</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Overalls</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Jakke</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Støvler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Handsker</a:t>
            </a:r>
          </a:p>
          <a:p>
            <a:pPr>
              <a:lnSpc>
                <a:spcPts val="2400"/>
              </a:lnSpc>
            </a:pPr>
            <a:endParaRPr lang="en-US" sz="1800" dirty="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HVORFOR BRUGE PPE?</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PPE bruges til at beskytte brugeren mod fysisk skade og farer på arbejdspladsen, herunder respirabelt krystallinsk silicastøv</a:t>
            </a:r>
          </a:p>
          <a:p>
            <a:pPr marL="342900" indent="-34290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Brug af PPE (når det er nødvendigt) er vigtigt, fordi det er en forebyggende foranstaltning, der hjælper med risikokontrol</a:t>
            </a:r>
          </a:p>
          <a:p>
            <a:pPr marL="342900" indent="-342900">
              <a:lnSpc>
                <a:spcPts val="2400"/>
              </a:lnSpc>
              <a:buFont typeface="Arial" panose="020B0604020202020204" pitchFamily="34" charset="0"/>
              <a:buChar char="•"/>
            </a:pPr>
            <a:r>
              <a:rPr lang="da" sz="1800" b="0" i="0" strike="noStrike" cap="none" spc="0" baseline="0">
                <a:solidFill>
                  <a:srgbClr val="FF0000"/>
                </a:solidFill>
                <a:effectLst/>
                <a:latin typeface="Helvetica"/>
                <a:ea typeface="Helvetica"/>
                <a:cs typeface="Helvetica"/>
              </a:rPr>
              <a:t>Åndedrætsværn hjælper med at minimere vores eksponering for skadeligt respirabelt krystallinsk silicastøv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93822"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Det er vigtigt ift. beskyttelse mod RCS, at udstyret fungere korrekt </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for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da" sz="1800" b="0" i="0" strike="noStrike" cap="none" spc="0" baseline="0">
                <a:solidFill>
                  <a:srgbClr val="000000"/>
                </a:solidFill>
                <a:effectLst/>
                <a:latin typeface="Helvetica"/>
                <a:ea typeface="Helvetica"/>
                <a:cs typeface="Helvetica"/>
              </a:rPr>
              <a:t>Fordi PPE kun beskytter bæreren, og fordi det kan misbruges eller beskadiges, er det ikke helt pålideligt. </a:t>
            </a:r>
          </a:p>
          <a:p>
            <a:pPr>
              <a:lnSpc>
                <a:spcPts val="2400"/>
              </a:lnSpc>
            </a:pPr>
            <a:r>
              <a:rPr lang="da" sz="1800" b="0" i="0" strike="noStrike" cap="none" spc="0" baseline="0">
                <a:solidFill>
                  <a:srgbClr val="000000"/>
                </a:solidFill>
                <a:effectLst/>
                <a:latin typeface="Helvetica"/>
                <a:ea typeface="Helvetica"/>
                <a:cs typeface="Helvetica"/>
              </a:rPr>
              <a:t>Arbejdere bør kun bære PPE, når de bliver bedt om det, og </a:t>
            </a:r>
            <a:r>
              <a:rPr lang="da" sz="1800" b="1" i="0" strike="noStrike" cap="none" spc="0" baseline="0">
                <a:solidFill>
                  <a:srgbClr val="000000"/>
                </a:solidFill>
                <a:effectLst/>
                <a:latin typeface="Helvetica"/>
                <a:ea typeface="Helvetica"/>
                <a:cs typeface="Helvetica"/>
              </a:rPr>
              <a:t>som en sidste udvej, når andre former for støvkontrol ikke er tilstrækkelige</a:t>
            </a:r>
            <a:r>
              <a:rPr lang="da" sz="1800" b="0" i="0" strike="noStrike" cap="none" spc="0" baseline="0">
                <a:solidFill>
                  <a:srgbClr val="000000"/>
                </a:solidFill>
                <a:effectLst/>
                <a:latin typeface="Helvetica"/>
                <a:ea typeface="Helvetica"/>
                <a:cs typeface="Helvetica"/>
              </a:rPr>
              <a:t>.</a:t>
            </a:r>
          </a:p>
          <a:p>
            <a:pPr>
              <a:lnSpc>
                <a:spcPts val="2400"/>
              </a:lnSpc>
            </a:pPr>
            <a:endParaRPr lang="en-US" sz="180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RISIKOKONTROL-HIERARKI</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HVILKEN TYPER PPE BRUGER VI?</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718276"/>
            <a:ext cx="5453624" cy="3682369"/>
          </a:xfrm>
        </p:spPr>
        <p:txBody>
          <a:bodyPr/>
          <a:lstStyle/>
          <a:p>
            <a:pPr>
              <a:lnSpc>
                <a:spcPts val="2400"/>
              </a:lnSpc>
              <a:spcBef>
                <a:spcPts val="600"/>
              </a:spcBef>
              <a:spcAft>
                <a:spcPts val="600"/>
              </a:spcAft>
              <a:defRPr/>
            </a:pPr>
            <a:r>
              <a:rPr lang="da" sz="1800" b="0" i="0" strike="noStrike" cap="none" spc="0" baseline="0" dirty="0">
                <a:solidFill>
                  <a:srgbClr val="FF0000"/>
                </a:solidFill>
                <a:effectLst/>
                <a:latin typeface="Helvetica"/>
                <a:ea typeface="Helvetica"/>
                <a:cs typeface="Helvetica"/>
              </a:rPr>
              <a:t>Plads til at underviseren kan skrive noget — Indsæt oplysninger om PPE relevante for din arbejdsplads.</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TJEK, OM UDSTYRET ER BESKADIGET</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a:xfrm>
            <a:off x="777243" y="2752143"/>
            <a:ext cx="5453624"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Før du bruger PPE, skal du kontrollere udstyret for skader såsom: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Revner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Flænger</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Spild</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Revner, stød (hjelme, masker, beskyttelsesbriller, tåkapper)</a:t>
            </a:r>
          </a:p>
          <a:p>
            <a:pPr>
              <a:lnSpc>
                <a:spcPts val="2400"/>
              </a:lnSpc>
            </a:pPr>
            <a:r>
              <a:rPr lang="da" sz="1800" b="1" i="0" strike="noStrike" cap="none" spc="0" baseline="0" dirty="0">
                <a:solidFill>
                  <a:srgbClr val="000000"/>
                </a:solidFill>
                <a:effectLst/>
                <a:latin typeface="Helvetica"/>
                <a:ea typeface="Helvetica"/>
                <a:cs typeface="Helvetica"/>
              </a:rPr>
              <a:t>Udskift beskadiget PPE med det samme.</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107770" y="3615486"/>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458781" y="3921343"/>
            <a:ext cx="3006102" cy="366126"/>
          </a:xfrm>
          <a:prstGeom prst="rect">
            <a:avLst/>
          </a:prstGeom>
          <a:noFill/>
        </p:spPr>
        <p:txBody>
          <a:bodyPr wrap="none" rtlCol="0">
            <a:spAutoFit/>
          </a:bodyPr>
          <a:lstStyle/>
          <a:p>
            <a:r>
              <a:rPr lang="da" sz="1800" b="0" i="0" strike="noStrike" cap="none" spc="0" baseline="0">
                <a:solidFill>
                  <a:srgbClr val="000000"/>
                </a:solidFill>
                <a:effectLst/>
                <a:latin typeface="Helvetica"/>
                <a:ea typeface="Helvetica"/>
                <a:cs typeface="Helvetica"/>
              </a:rPr>
              <a:t>(overalls, handsker, støvler)</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KORREKT BRUG</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spcAft>
                <a:spcPts val="1000"/>
              </a:spcAft>
            </a:pPr>
            <a:r>
              <a:rPr lang="da" sz="1800" b="0" i="0" strike="noStrike" cap="none" spc="0" baseline="0">
                <a:solidFill>
                  <a:srgbClr val="000000"/>
                </a:solidFill>
                <a:effectLst/>
                <a:latin typeface="Helvetica"/>
                <a:ea typeface="Helvetica"/>
                <a:cs typeface="Helvetica"/>
              </a:rPr>
              <a:t>Når du bruger PPE, skal du sikre dig, at det:</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Passer bæreren rigtigt</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Kompromitterer ikke bærerens evne til at udføre opgaven sikkert (f.eks. begrænset syn)</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Er kompatibel med yderligere PPE</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EFTER BRUG</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Hvor det er muligt, skal du bruge faciliteter såsom luftbrusere for at fjerne støv fra PPE sikkert</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Opbevar snavset tøj og udstyr i de dertil udpegede faciliteter</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Tag ikke beskidt PPE med hjem</a:t>
            </a:r>
          </a:p>
          <a:p>
            <a:pPr marL="285750" indent="-285750">
              <a:lnSpc>
                <a:spcPts val="2400"/>
              </a:lnSpc>
              <a:buFont typeface="Arial" panose="020B0604020202020204" pitchFamily="34" charset="0"/>
              <a:buChar char="•"/>
            </a:pPr>
            <a:r>
              <a:rPr lang="da" sz="1800" b="0" i="0" strike="noStrike" cap="none" spc="0" baseline="0">
                <a:solidFill>
                  <a:srgbClr val="000000"/>
                </a:solidFill>
                <a:effectLst/>
                <a:latin typeface="Helvetica"/>
                <a:ea typeface="Helvetica"/>
                <a:cs typeface="Helvetica"/>
              </a:rPr>
              <a:t>Udskift PPE efter producentens anvisninger</a:t>
            </a:r>
          </a:p>
          <a:p>
            <a:pPr marL="285750" indent="-285750">
              <a:lnSpc>
                <a:spcPts val="2400"/>
              </a:lnSpc>
              <a:buFont typeface="Arial" panose="020B0604020202020204" pitchFamily="34" charset="0"/>
              <a:buChar char="•"/>
            </a:pPr>
            <a:endParaRPr lang="en-US" sz="180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FILTRE</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Støvmasker og filtre er normalt klassificeret som FFP1, FFP2 og FFP3. </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Da respirabelt krystallinsk silica-støv (RCS) betragtes som højrisiko-, skadeligt støv, skal du sørge for at bruge FFP2- eller FFP3-klasse støvmasker med filtre eller N95-filtre eller højere, afhængig af din risikovurdering. </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Klassificeringen af en maske vises på etiketten</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GØR DIT TØJ RENT</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da" sz="1800" b="0" i="0" strike="noStrike" cap="none" spc="0" baseline="0">
                <a:solidFill>
                  <a:srgbClr val="000000"/>
                </a:solidFill>
                <a:effectLst/>
                <a:latin typeface="Helvetica"/>
                <a:ea typeface="Helvetica"/>
                <a:cs typeface="Helvetica"/>
              </a:rPr>
              <a:t>For at undgå unødig udsættelse for støv, brug altid passende rengøringsudstyr, når det er tilgængeligt.</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PPE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da" sz="1600" b="1" i="0" strike="noStrike" cap="none" spc="0" baseline="0" dirty="0">
                <a:solidFill>
                  <a:srgbClr val="000000"/>
                </a:solidFill>
                <a:effectLst/>
                <a:latin typeface="Helvetica"/>
                <a:ea typeface="Helvetica"/>
                <a:cs typeface="Helvetica"/>
              </a:rPr>
              <a:t>DET ANBEFALES, AT DU</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Følger producentens instruktioner</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Sørger for, at PPE-elementerne passer korrekt. Åndedrætsværn må ikke kompromitteres af skæg.</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Kontrollerer, at PPE-artikler er kompatible, når de bruges sammen</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Gør genanvendeligt personligt beskyttelsesudstyr rent efter brug og efter behov, og opbevar det i de dertil udpegede områder. </a:t>
            </a:r>
          </a:p>
          <a:p>
            <a:pPr marL="285750" indent="-285750">
              <a:lnSpc>
                <a:spcPct val="100000"/>
              </a:lnSpc>
              <a:spcBef>
                <a:spcPts val="600"/>
              </a:spcBef>
              <a:spcAft>
                <a:spcPts val="1000"/>
              </a:spcAft>
              <a:buSzPct val="85000"/>
              <a:buFont typeface=".Apple Color Emoji UI"/>
              <a:buChar char="✅"/>
            </a:pPr>
            <a:r>
              <a:rPr lang="da" sz="1600" b="0" i="0" strike="noStrike" cap="none" spc="0" baseline="0" dirty="0">
                <a:solidFill>
                  <a:srgbClr val="000000"/>
                </a:solidFill>
                <a:effectLst/>
                <a:latin typeface="Helvetica"/>
                <a:ea typeface="Helvetica"/>
                <a:cs typeface="Helvetica"/>
              </a:rPr>
              <a:t>Holder snavsede overalls adskilt til rent tøj og få dem vasket regelmæssigt</a:t>
            </a:r>
          </a:p>
          <a:p>
            <a:pPr>
              <a:lnSpc>
                <a:spcPct val="100000"/>
              </a:lnSpc>
            </a:pPr>
            <a:r>
              <a:rPr lang="da" sz="1600" b="1" i="0" strike="noStrike" cap="none" spc="0" baseline="0" dirty="0">
                <a:solidFill>
                  <a:srgbClr val="000000"/>
                </a:solidFill>
                <a:effectLst/>
                <a:latin typeface="Helvetica"/>
                <a:ea typeface="Helvetica"/>
                <a:cs typeface="Helvetica"/>
              </a:rPr>
              <a:t>DET ANBEFALES, AT DU IKKE</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PPE, der er ødelagt eller meget slidt</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Bruger PPE unødigt. Nogle former for personlige beskyttelsesudstyr kan begrænse bærerens evne til at udføre en opgave sikkert.</a:t>
            </a:r>
          </a:p>
          <a:p>
            <a:pPr marL="285750" indent="-285750">
              <a:lnSpc>
                <a:spcPct val="100000"/>
              </a:lnSpc>
              <a:spcBef>
                <a:spcPts val="600"/>
              </a:spcBef>
              <a:buSzPct val="85000"/>
              <a:buFont typeface=".Apple Color Emoji UI"/>
              <a:buChar char="❌"/>
            </a:pPr>
            <a:r>
              <a:rPr lang="da" sz="1600" b="0" i="0" strike="noStrike" cap="none" spc="0" baseline="0" dirty="0">
                <a:solidFill>
                  <a:srgbClr val="000000"/>
                </a:solidFill>
                <a:effectLst/>
                <a:latin typeface="Helvetica"/>
                <a:ea typeface="Helvetica"/>
                <a:cs typeface="Helvetica"/>
              </a:rPr>
              <a:t>Tager PPE med hjem</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da" sz="1800" b="0" i="0" strike="noStrike" cap="none" spc="0" baseline="0">
                <a:solidFill>
                  <a:srgbClr val="000000"/>
                </a:solidFill>
                <a:effectLst/>
                <a:latin typeface="Helvetica"/>
                <a:ea typeface="Helvetica"/>
                <a:cs typeface="Helvetica"/>
              </a:rPr>
              <a:t>Der er 3 nemme trin at huske, når du bruger PPE:</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000000"/>
                </a:solidFill>
                <a:effectLst/>
                <a:latin typeface="Helvetica"/>
                <a:ea typeface="Helvetica"/>
                <a:cs typeface="Helvetica"/>
              </a:rPr>
              <a:t>Kontroller PPE for tegn på beskadigelse</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000000"/>
                </a:solidFill>
                <a:effectLst/>
                <a:latin typeface="Helvetica"/>
                <a:ea typeface="Helvetica"/>
                <a:cs typeface="Helvetica"/>
              </a:rPr>
              <a:t>Sørg for, at PPE er korrekt monteret (og at åndedrætsværn ikke kompromitteres af skæg)</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000000"/>
                </a:solidFill>
                <a:effectLst/>
                <a:latin typeface="Helvetica"/>
                <a:ea typeface="Helvetica"/>
                <a:cs typeface="Helvetica"/>
              </a:rPr>
              <a:t>Efter brug skal PPE opbevares i et passende rent område</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FF0000"/>
                </a:solidFill>
                <a:effectLst/>
                <a:latin typeface="Helvetica"/>
                <a:ea typeface="Helvetica"/>
                <a:cs typeface="Helvetica"/>
              </a:rPr>
              <a:t>Her kan underviseren tilføje kontekstuelle konklusioner</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149424"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8282089"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7" history="0"/>
              </a:rPr>
              <a:t>God Praksis for Personligt Beskyttelsesudstyr (Opgaveark 2.1.15)</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8"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9" history="0"/>
              </a:rPr>
              <a:t>NEPSI Guide for SMV'er</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10"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48FA3032-8CCE-4B87-85B1-3A3EB17D19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TotalTime>
  <Words>1596</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51</cp:revision>
  <dcterms:created xsi:type="dcterms:W3CDTF">2020-01-29T17:43:15Z</dcterms:created>
  <dcterms:modified xsi:type="dcterms:W3CDTF">2024-11-13T12:30:13Z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