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client id="{F0BE6834-9C14-47DB-BEE1-C82B4E7F778E}" v="6" dt="2022-10-04T17:16:30.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Langvarig eksponering til respirabel krystallinsk silica (RCS) kan på lang sigt føre til alvorlige helbredsproblemer. Af den grund er det vigtigt, at alle arbejdere er opmærksomme på, hvordan de kan begrænse eller eliminere eksponering til silicastøv.</a:t>
            </a:r>
          </a:p>
          <a:p>
            <a:endParaRPr lang="en-US"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Dette træningsmateriale omhandler støvkontrol i pakkesystemer. Husk, at der er behov for en risikovurdering ved design af et pakkesystem, selvom dette primært vedrører ledelsen.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a:solidFill>
                  <a:srgbClr val="F6A317"/>
                </a:solidFill>
                <a:effectLst/>
                <a:latin typeface="Helvetica"/>
                <a:ea typeface="Helvetica"/>
                <a:cs typeface="Helvetica"/>
              </a:rPr>
              <a:t>GOD PRAKSIS-TRÆNING TIL PAKKESYSTEMER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da" sz="2800" b="1" i="0" strike="noStrike" cap="none" spc="0" baseline="0">
                <a:solidFill>
                  <a:srgbClr val="FFFFFF"/>
                </a:solidFill>
                <a:effectLst/>
                <a:latin typeface="Helvetica"/>
                <a:ea typeface="Helvetica"/>
                <a:cs typeface="Helvetica"/>
              </a:rPr>
              <a:t>GOD PRAKSIS-TRÆNING TIL PAKKESYSTEMER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835463" y="304800"/>
            <a:ext cx="4000938"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dette PowerPoint-træningsdokument er af rådgivende og af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da" sz="1800" b="1" i="0" strike="noStrike" cap="none" spc="0" baseline="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a:solidFill>
                  <a:srgbClr val="000000"/>
                </a:solidFill>
                <a:effectLst/>
                <a:latin typeface="Helvetica"/>
                <a:ea typeface="Helvetica"/>
                <a:cs typeface="Helvetica"/>
              </a:rPr>
              <a:t>I følgende PowerPoint vil du lære om:</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Hvordan luftbåret støv kan dannes under pakkeprocessen</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Hvordan emballagesystemer er designet til at minimere udslip af luftbåret støv, herunder respirabelt krystallinsk silicastøv (RCS)</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Hvad bør du gøre for at beskytte dig selv mod udsættelse for luftbåret støv</a:t>
            </a:r>
          </a:p>
          <a:p>
            <a:pPr marL="285750" indent="-285750">
              <a:lnSpc>
                <a:spcPts val="2400"/>
              </a:lnSpc>
              <a:buFont typeface="Arial" panose="020B0604020202020204" pitchFamily="34" charset="0"/>
              <a:buChar char="•"/>
            </a:pPr>
            <a:r>
              <a:rPr lang="da" sz="1800" b="0" i="0" strike="noStrike" cap="none" spc="0" baseline="0">
                <a:solidFill>
                  <a:srgbClr val="FF0000"/>
                </a:solidFill>
                <a:effectLst/>
                <a:latin typeface="Helvetica"/>
                <a:ea typeface="Helvetica"/>
                <a:cs typeface="Helvetica"/>
              </a:rPr>
              <a:t>Her er der plads til, at underviseren kan skrive noget - hvis du har tilføjet din egen slide, giv venligst en kort oversigt over indholdet.</a:t>
            </a:r>
          </a:p>
          <a:p>
            <a:pPr marL="285750" indent="-285750">
              <a:lnSpc>
                <a:spcPts val="2400"/>
              </a:lnSpc>
              <a:buFont typeface="Arial" panose="020B0604020202020204" pitchFamily="34" charset="0"/>
              <a:buChar char="•"/>
            </a:pPr>
            <a:endParaRPr lang="en-US" sz="180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204660"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Støv dannet af pakningssystemer kan håndteres ved hjælp af indeslutning, udsugning, PPE og god hygiejne/husholdning, som er fire af de fem vigtigste teknikker til begrænsning af støv.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52282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Hvis du vasker dit arbejdstøj og sørger for at støvsuge det støv produceret af processerne, kan du forhindre støv i at samle sig over tid – et rent arbejdsområde er sikkert arbejdsområde</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522820"/>
            <a:ext cx="2134063" cy="1334834"/>
          </a:xfrm>
          <a:prstGeom prst="rect">
            <a:avLst/>
          </a:prstGeom>
          <a:noFill/>
        </p:spPr>
        <p:txBody>
          <a:bodyPr wrap="square" rtlCol="0">
            <a:spAutoFit/>
          </a:bodyPr>
          <a:lstStyle/>
          <a:p>
            <a:pPr>
              <a:spcAft>
                <a:spcPts val="300"/>
              </a:spcAft>
            </a:pPr>
            <a:r>
              <a:rPr lang="da" sz="1050" b="1" i="0" strike="noStrike" cap="none" spc="50" baseline="0" dirty="0">
                <a:solidFill>
                  <a:srgbClr val="EF9A2E"/>
                </a:solidFill>
                <a:effectLst/>
                <a:latin typeface="Futura Medium"/>
                <a:ea typeface="Futura Medium"/>
                <a:cs typeface="Futura Medium"/>
              </a:rPr>
              <a:t>INDESLUTNING</a:t>
            </a:r>
          </a:p>
          <a:p>
            <a:pPr>
              <a:spcAft>
                <a:spcPts val="300"/>
              </a:spcAft>
            </a:pPr>
            <a:r>
              <a:rPr lang="da" sz="1200" b="0" i="0" strike="noStrike" cap="none" spc="0" baseline="0" dirty="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udskift forurenet luft med ren luft.</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fange partikler med vand</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929872"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Det er vigtigt ift. beskyttelse mod RCS, at udstyret fungerer korrekt </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til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HVORDAN PAKKESYSTEMER KAN GENERERE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606509"/>
            <a:ext cx="7719486" cy="3786897"/>
          </a:xfrm>
        </p:spPr>
        <p:txBody>
          <a:bodyPr anchor="t"/>
          <a:lstStyle/>
          <a:p>
            <a:pPr>
              <a:lnSpc>
                <a:spcPts val="2400"/>
              </a:lnSpc>
            </a:pPr>
            <a:r>
              <a:rPr lang="da" sz="1800" b="0" i="0" strike="noStrike" cap="none" spc="0" baseline="0" dirty="0">
                <a:solidFill>
                  <a:srgbClr val="000000"/>
                </a:solidFill>
                <a:effectLst/>
                <a:latin typeface="Helvetica"/>
                <a:ea typeface="Helvetica"/>
                <a:cs typeface="Helvetica"/>
              </a:rPr>
              <a:t>Pakkesystemer involverer håndtering af store mængder materiale, </a:t>
            </a:r>
            <a:br>
              <a:rPr lang="da" sz="1800" b="0" i="0" strike="noStrike" cap="none" spc="0" baseline="0" dirty="0">
                <a:solidFill>
                  <a:srgbClr val="000000"/>
                </a:solidFill>
                <a:effectLst/>
                <a:latin typeface="Helvetica"/>
                <a:ea typeface="Helvetica"/>
                <a:cs typeface="Helvetica"/>
              </a:rPr>
            </a:br>
            <a:r>
              <a:rPr lang="da" sz="1800" b="0" i="0" strike="noStrike" cap="none" spc="0" baseline="0" dirty="0">
                <a:solidFill>
                  <a:srgbClr val="000000"/>
                </a:solidFill>
                <a:effectLst/>
                <a:latin typeface="Helvetica"/>
                <a:ea typeface="Helvetica"/>
                <a:cs typeface="Helvetica"/>
              </a:rPr>
              <a:t>som ofte indeholder krystallinsk silica. </a:t>
            </a:r>
          </a:p>
          <a:p>
            <a:pPr>
              <a:lnSpc>
                <a:spcPts val="2400"/>
              </a:lnSpc>
              <a:spcAft>
                <a:spcPts val="1000"/>
              </a:spcAft>
            </a:pPr>
            <a:r>
              <a:rPr lang="da" sz="1800" b="0" i="0" strike="noStrike" cap="none" spc="0" baseline="0" dirty="0">
                <a:solidFill>
                  <a:srgbClr val="000000"/>
                </a:solidFill>
                <a:effectLst/>
                <a:latin typeface="Helvetica"/>
                <a:ea typeface="Helvetica"/>
                <a:cs typeface="Helvetica"/>
              </a:rPr>
              <a:t>Den måde, man pakker på, påvirker mængden af luftbåret respirabelt støv, der dannes. </a:t>
            </a:r>
          </a:p>
          <a:p>
            <a:pPr marL="342900" indent="-342900">
              <a:lnSpc>
                <a:spcPts val="2400"/>
              </a:lnSpc>
              <a:spcBef>
                <a:spcPct val="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Tørre materialer skabe generelt mere støv end fugtige materialer</a:t>
            </a:r>
          </a:p>
          <a:p>
            <a:pPr marL="342900" indent="-342900">
              <a:lnSpc>
                <a:spcPts val="2400"/>
              </a:lnSpc>
              <a:spcBef>
                <a:spcPct val="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Hurtigere højenergipakning skaber generelt mere støv</a:t>
            </a:r>
          </a:p>
          <a:p>
            <a:pPr marL="342900" indent="-342900">
              <a:lnSpc>
                <a:spcPts val="2400"/>
              </a:lnSpc>
              <a:spcBef>
                <a:spcPct val="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Hvis der bruges trykluft til at fluidisere pulveriseret materiale, kan det føre til større udslip af luftbåret støv</a:t>
            </a:r>
          </a:p>
          <a:p>
            <a:pPr marL="342900" indent="-342900">
              <a:lnSpc>
                <a:spcPts val="2400"/>
              </a:lnSpc>
              <a:spcBef>
                <a:spcPct val="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Der dannes mere støv, når materialer falder fra en større højde</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6942028"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REDUCERING AF STØVEKSPONERING I PAKKESYSTEMERNE</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036281" cy="3220629"/>
          </a:xfrm>
        </p:spPr>
        <p:txBody>
          <a:bodyPr anchor="t"/>
          <a:lstStyle/>
          <a:p>
            <a:pPr>
              <a:lnSpc>
                <a:spcPct val="100000"/>
              </a:lnSpc>
            </a:pPr>
            <a:r>
              <a:rPr lang="da" sz="1600" b="0" i="0" strike="noStrike" cap="none" spc="0" baseline="0" dirty="0">
                <a:solidFill>
                  <a:srgbClr val="000000"/>
                </a:solidFill>
                <a:effectLst/>
                <a:latin typeface="Helvetica"/>
                <a:ea typeface="Helvetica"/>
                <a:cs typeface="Helvetica"/>
              </a:rPr>
              <a:t>De vigtigste tiltag til begrænsning af støv er bl.a. automatisering, indeslutning af processer og udluftning. </a:t>
            </a:r>
          </a:p>
          <a:p>
            <a:pPr marL="342900" indent="-342900">
              <a:lnSpc>
                <a:spcPct val="100000"/>
              </a:lnSpc>
              <a:buFont typeface="Arial" panose="020B0604020202020204" pitchFamily="34" charset="0"/>
              <a:buChar char="•"/>
            </a:pPr>
            <a:r>
              <a:rPr lang="da" sz="1600" b="1" i="0" strike="noStrike" cap="none" spc="0" baseline="0" dirty="0">
                <a:solidFill>
                  <a:srgbClr val="000000"/>
                </a:solidFill>
                <a:effectLst/>
                <a:latin typeface="Helvetica"/>
                <a:ea typeface="Helvetica"/>
                <a:cs typeface="Helvetica"/>
              </a:rPr>
              <a:t>Automatisering</a:t>
            </a:r>
            <a:r>
              <a:rPr lang="da" sz="1600" b="0" i="0" strike="noStrike" cap="none" spc="0" baseline="0" dirty="0">
                <a:solidFill>
                  <a:srgbClr val="000000"/>
                </a:solidFill>
                <a:effectLst/>
                <a:latin typeface="Helvetica"/>
                <a:ea typeface="Helvetica"/>
                <a:cs typeface="Helvetica"/>
              </a:rPr>
              <a:t> hjælper med at minimere arbejdernes kontakt med støvede processer, hvilket ofte gør det muligt at fjernovervåge arbejdsprocesserne fra et rent kontrolrum</a:t>
            </a:r>
          </a:p>
          <a:p>
            <a:pPr marL="342900" indent="-342900">
              <a:lnSpc>
                <a:spcPct val="100000"/>
              </a:lnSpc>
              <a:buFont typeface="Arial" panose="020B0604020202020204" pitchFamily="34" charset="0"/>
              <a:buChar char="•"/>
            </a:pPr>
            <a:r>
              <a:rPr lang="da" sz="1600" b="1" i="0" strike="noStrike" cap="none" spc="0" baseline="0" dirty="0">
                <a:solidFill>
                  <a:srgbClr val="000000"/>
                </a:solidFill>
                <a:effectLst/>
                <a:latin typeface="Helvetica"/>
                <a:ea typeface="Helvetica"/>
                <a:cs typeface="Helvetica"/>
              </a:rPr>
              <a:t>Indeslutning</a:t>
            </a:r>
            <a:r>
              <a:rPr lang="da" sz="1600" b="0" i="0" strike="noStrike" cap="none" spc="0" baseline="0" dirty="0">
                <a:solidFill>
                  <a:srgbClr val="000000"/>
                </a:solidFill>
                <a:effectLst/>
                <a:latin typeface="Helvetica"/>
                <a:ea typeface="Helvetica"/>
                <a:cs typeface="Helvetica"/>
              </a:rPr>
              <a:t> hjælper med at begrænse spredningen af støv væk fra kilden. </a:t>
            </a:r>
          </a:p>
          <a:p>
            <a:pPr marL="1028700" lvl="1" indent="-342900">
              <a:lnSpc>
                <a:spcPct val="100000"/>
              </a:lnSpc>
              <a:spcBef>
                <a:spcPts val="1000"/>
              </a:spcBef>
            </a:pPr>
            <a:r>
              <a:rPr lang="da" sz="1600" b="0" i="0" strike="noStrike" cap="none" spc="0" baseline="0" dirty="0">
                <a:solidFill>
                  <a:srgbClr val="000000"/>
                </a:solidFill>
                <a:effectLst/>
                <a:latin typeface="Helvetica"/>
                <a:ea typeface="Helvetica"/>
                <a:cs typeface="Helvetica"/>
              </a:rPr>
              <a:t>En fysisk barriere mellem processen og arbejderen kan opnå et højt beskyttelsesniveau. Det er dog vigtigt at beskytte sig mod eksponering, hvis du har brug for, at gå ind i det indelukkede område!</a:t>
            </a:r>
          </a:p>
          <a:p>
            <a:pPr marL="1028700" lvl="1" indent="-342900">
              <a:lnSpc>
                <a:spcPct val="100000"/>
              </a:lnSpc>
              <a:spcBef>
                <a:spcPts val="1000"/>
              </a:spcBef>
            </a:pPr>
            <a:r>
              <a:rPr lang="da" sz="1600" b="0" i="0" strike="noStrike" cap="none" spc="0" baseline="0" dirty="0">
                <a:solidFill>
                  <a:srgbClr val="000000"/>
                </a:solidFill>
                <a:effectLst/>
                <a:latin typeface="Helvetica"/>
                <a:ea typeface="Helvetica"/>
                <a:cs typeface="Helvetica"/>
              </a:rPr>
              <a:t>En tæt forsegling mellem påfyldningsdysen og posen hjælper med at forhindre støv i at slippe ud.</a:t>
            </a:r>
          </a:p>
          <a:p>
            <a:pPr marL="342900" indent="-342900">
              <a:lnSpc>
                <a:spcPct val="100000"/>
              </a:lnSpc>
              <a:buFont typeface="Arial" panose="020B0604020202020204" pitchFamily="34" charset="0"/>
              <a:buChar char="•"/>
            </a:pPr>
            <a:r>
              <a:rPr lang="da" sz="1600" b="1" i="0" strike="noStrike" cap="none" spc="0" baseline="0" dirty="0">
                <a:solidFill>
                  <a:srgbClr val="000000"/>
                </a:solidFill>
                <a:effectLst/>
                <a:latin typeface="Helvetica"/>
                <a:ea typeface="Helvetica"/>
                <a:cs typeface="Helvetica"/>
              </a:rPr>
              <a:t>Udsugning</a:t>
            </a:r>
            <a:r>
              <a:rPr lang="da" sz="1600" b="0" i="0" strike="noStrike" cap="none" spc="0" baseline="0" dirty="0">
                <a:solidFill>
                  <a:srgbClr val="000000"/>
                </a:solidFill>
                <a:effectLst/>
                <a:latin typeface="Helvetica"/>
                <a:ea typeface="Helvetica"/>
                <a:cs typeface="Helvetica"/>
              </a:rPr>
              <a:t> fanger det luftbårne støv ved kilden, før vi udsættes for det</a:t>
            </a:r>
          </a:p>
          <a:p>
            <a:pPr marL="342900" indent="-342900">
              <a:lnSpc>
                <a:spcPct val="100000"/>
              </a:lnSpc>
              <a:buFont typeface="Arial" panose="020B0604020202020204" pitchFamily="34" charset="0"/>
              <a:buChar char="•"/>
            </a:pPr>
            <a:r>
              <a:rPr lang="da" sz="1600" b="1" i="0" strike="noStrike" cap="none" spc="0" baseline="0" dirty="0">
                <a:solidFill>
                  <a:srgbClr val="000000"/>
                </a:solidFill>
                <a:effectLst/>
                <a:latin typeface="Helvetica"/>
                <a:ea typeface="Helvetica"/>
                <a:cs typeface="Helvetica"/>
              </a:rPr>
              <a:t>Åndedrætsværn</a:t>
            </a:r>
            <a:r>
              <a:rPr lang="da" sz="1600" b="0" i="0" strike="noStrike" cap="none" spc="0" baseline="0" dirty="0">
                <a:solidFill>
                  <a:srgbClr val="000000"/>
                </a:solidFill>
                <a:effectLst/>
                <a:latin typeface="Helvetica"/>
                <a:ea typeface="Helvetica"/>
                <a:cs typeface="Helvetica"/>
              </a:rPr>
              <a:t> kan også være nødvendig, hvis ovenstående foranstaltninger ikke er tilstrækkelige.</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TIL PAKKESYSTEMER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88513"/>
            <a:ext cx="10995657" cy="3230407"/>
          </a:xfrm>
        </p:spPr>
        <p:txBody>
          <a:bodyPr lIns="91440" tIns="45720" rIns="91440" bIns="45720" anchor="t"/>
          <a:lstStyle/>
          <a:p>
            <a:pPr>
              <a:lnSpc>
                <a:spcPct val="100000"/>
              </a:lnSpc>
            </a:pPr>
            <a:r>
              <a:rPr lang="da" sz="1400" b="1" i="0" strike="noStrike" cap="none" spc="0" baseline="0" dirty="0">
                <a:solidFill>
                  <a:srgbClr val="000000"/>
                </a:solidFill>
                <a:effectLst/>
                <a:latin typeface="Helvetica"/>
                <a:ea typeface="Helvetica"/>
                <a:cs typeface="Helvetica"/>
              </a:rPr>
              <a:t>DET ANBEFALES, AT DU</a:t>
            </a:r>
          </a:p>
          <a:p>
            <a:pPr marL="285750" indent="-285750">
              <a:lnSpc>
                <a:spcPct val="100000"/>
              </a:lnSpc>
              <a:spcBef>
                <a:spcPts val="600"/>
              </a:spcBef>
              <a:buSzPct val="85000"/>
              <a:buFont typeface=".Apple Color Emoji UI"/>
              <a:buChar char="✅"/>
            </a:pPr>
            <a:r>
              <a:rPr lang="da" sz="1400" b="0" i="0" strike="noStrike" cap="none" spc="0" baseline="0" dirty="0">
                <a:solidFill>
                  <a:srgbClr val="000000"/>
                </a:solidFill>
                <a:effectLst/>
                <a:latin typeface="Helvetica"/>
                <a:ea typeface="Helvetica"/>
                <a:cs typeface="Helvetica"/>
              </a:rPr>
              <a:t>Bruger de foranstaltninger til begrænsning af støv, der er til rådighed. Derudover er det muligvis nødvendigt at bruge åndedrætsværn</a:t>
            </a:r>
          </a:p>
          <a:p>
            <a:pPr marL="285750" indent="-285750">
              <a:lnSpc>
                <a:spcPct val="100000"/>
              </a:lnSpc>
              <a:spcBef>
                <a:spcPts val="600"/>
              </a:spcBef>
              <a:buSzPct val="85000"/>
              <a:buFont typeface=".Apple Color Emoji UI"/>
              <a:buChar char="✅"/>
            </a:pPr>
            <a:r>
              <a:rPr lang="da" sz="1400" b="0" i="0" strike="noStrike" cap="none" spc="0" baseline="0" dirty="0">
                <a:solidFill>
                  <a:srgbClr val="000000"/>
                </a:solidFill>
                <a:effectLst/>
                <a:latin typeface="Helvetica"/>
                <a:ea typeface="Helvetica"/>
                <a:cs typeface="Helvetica"/>
              </a:rPr>
              <a:t>Har en plan for at håndtere spild på en sikker måde, og tører op med det samme ved hjælp af en støvsuger eller våde rengøringsmetoder</a:t>
            </a:r>
          </a:p>
          <a:p>
            <a:pPr marL="285750" indent="-285750">
              <a:lnSpc>
                <a:spcPct val="100000"/>
              </a:lnSpc>
              <a:spcBef>
                <a:spcPts val="600"/>
              </a:spcBef>
              <a:buSzPct val="85000"/>
              <a:buFont typeface=".Apple Color Emoji UI"/>
              <a:buChar char="✅"/>
            </a:pPr>
            <a:r>
              <a:rPr lang="da" sz="1400" b="0" i="0" strike="noStrike" cap="none" spc="0" baseline="0" dirty="0">
                <a:solidFill>
                  <a:srgbClr val="000000"/>
                </a:solidFill>
                <a:effectLst/>
                <a:latin typeface="Helvetica"/>
                <a:ea typeface="Helvetica"/>
                <a:cs typeface="Helvetica"/>
              </a:rPr>
              <a:t>Sørger for, at ventilationssystemerne virker, som de skal. </a:t>
            </a:r>
          </a:p>
          <a:p>
            <a:pPr marL="285750" indent="-285750">
              <a:lnSpc>
                <a:spcPct val="100000"/>
              </a:lnSpc>
              <a:spcBef>
                <a:spcPts val="600"/>
              </a:spcBef>
              <a:spcAft>
                <a:spcPts val="1000"/>
              </a:spcAft>
              <a:buSzPct val="85000"/>
              <a:buFont typeface=".Apple Color Emoji UI"/>
              <a:buChar char="✅"/>
            </a:pPr>
            <a:r>
              <a:rPr lang="da" sz="1400" b="0" i="0" strike="noStrike" cap="none" spc="0" baseline="0" dirty="0">
                <a:solidFill>
                  <a:srgbClr val="000000"/>
                </a:solidFill>
                <a:effectLst/>
                <a:latin typeface="Helvetica"/>
                <a:ea typeface="Helvetica"/>
                <a:cs typeface="Helvetica"/>
              </a:rPr>
              <a:t>Melder problemer til din vejleder</a:t>
            </a:r>
          </a:p>
          <a:p>
            <a:pPr>
              <a:lnSpc>
                <a:spcPct val="100000"/>
              </a:lnSpc>
            </a:pPr>
            <a:r>
              <a:rPr lang="da" sz="14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spcBef>
                <a:spcPts val="600"/>
              </a:spcBef>
              <a:buSzPct val="85000"/>
              <a:buFont typeface=".Apple Color Emoji UI"/>
              <a:buChar char="❌"/>
            </a:pPr>
            <a:r>
              <a:rPr lang="da" sz="1400" b="0" i="0" strike="noStrike" cap="none" spc="0" baseline="0" dirty="0">
                <a:solidFill>
                  <a:srgbClr val="000000"/>
                </a:solidFill>
                <a:effectLst/>
                <a:latin typeface="Helvetica"/>
                <a:ea typeface="Helvetica"/>
                <a:cs typeface="Helvetica"/>
              </a:rPr>
              <a:t>Går ind i et indelukket område uden at beskytte dig mod eksponering ved hjælp af beskyttelsesudstyr såsom åndedrætsværn</a:t>
            </a:r>
          </a:p>
          <a:p>
            <a:pPr marL="285750" indent="-285750">
              <a:lnSpc>
                <a:spcPct val="100000"/>
              </a:lnSpc>
              <a:spcBef>
                <a:spcPts val="600"/>
              </a:spcBef>
              <a:buSzPct val="85000"/>
              <a:buFont typeface=".Apple Color Emoji UI"/>
              <a:buChar char="❌"/>
            </a:pPr>
            <a:r>
              <a:rPr lang="da" sz="1400" b="0" i="0" strike="noStrike" cap="none" spc="0" baseline="0" dirty="0">
                <a:solidFill>
                  <a:srgbClr val="000000"/>
                </a:solidFill>
                <a:effectLst/>
                <a:latin typeface="Helvetica"/>
                <a:ea typeface="Helvetica"/>
                <a:cs typeface="Helvetica"/>
              </a:rPr>
              <a:t>Rører ved kontrolforanstaltningerne. De er der for din sikkerhed og sundhed.</a:t>
            </a:r>
          </a:p>
          <a:p>
            <a:pPr marL="285750" indent="-285750">
              <a:lnSpc>
                <a:spcPct val="100000"/>
              </a:lnSpc>
              <a:spcBef>
                <a:spcPts val="600"/>
              </a:spcBef>
              <a:buSzPct val="85000"/>
              <a:buFont typeface=".Apple Color Emoji UI"/>
              <a:buChar char="❌"/>
            </a:pPr>
            <a:r>
              <a:rPr lang="da" sz="1400" b="0" i="0" strike="noStrike" cap="none" spc="0" baseline="0" dirty="0">
                <a:solidFill>
                  <a:srgbClr val="000000"/>
                </a:solidFill>
                <a:effectLst/>
                <a:latin typeface="Helvetica"/>
                <a:ea typeface="Helvetica"/>
                <a:cs typeface="Helvetica"/>
              </a:rPr>
              <a:t>Gør rent med en tør børste. Brug i stedet en støvsuger eller </a:t>
            </a:r>
            <a:r>
              <a:rPr lang="da" sz="1400" dirty="0">
                <a:solidFill>
                  <a:srgbClr val="000000"/>
                </a:solidFill>
                <a:latin typeface="Helvetica"/>
                <a:ea typeface="Helvetica"/>
                <a:cs typeface="Helvetica"/>
              </a:rPr>
              <a:t>våde</a:t>
            </a:r>
            <a:r>
              <a:rPr lang="da" sz="1400" b="0" i="0" strike="noStrike" cap="none" spc="0" baseline="0" dirty="0">
                <a:solidFill>
                  <a:srgbClr val="000000"/>
                </a:solidFill>
                <a:effectLst/>
                <a:latin typeface="Helvetica"/>
                <a:ea typeface="Helvetica"/>
                <a:cs typeface="Helvetica"/>
              </a:rPr>
              <a:t> </a:t>
            </a:r>
            <a:r>
              <a:rPr lang="da" sz="1400" dirty="0">
                <a:solidFill>
                  <a:srgbClr val="000000"/>
                </a:solidFill>
                <a:latin typeface="Helvetica"/>
                <a:ea typeface="Helvetica"/>
                <a:cs typeface="Helvetica"/>
              </a:rPr>
              <a:t>rengøringsmetoder</a:t>
            </a:r>
            <a:r>
              <a:rPr lang="da" sz="1400" b="0" i="0" strike="noStrike" cap="none" spc="0" baseline="0" dirty="0">
                <a:solidFill>
                  <a:srgbClr val="000000"/>
                </a:solidFill>
                <a:effectLst/>
                <a:latin typeface="Helvetica"/>
                <a:ea typeface="Helvetica"/>
                <a:cs typeface="Helvetica"/>
              </a:rPr>
              <a:t>.</a:t>
            </a:r>
          </a:p>
          <a:p>
            <a:pPr marL="285750" indent="-285750">
              <a:lnSpc>
                <a:spcPct val="100000"/>
              </a:lnSpc>
              <a:spcBef>
                <a:spcPts val="600"/>
              </a:spcBef>
              <a:buSzPct val="85000"/>
              <a:buFont typeface=".Apple Color Emoji UI"/>
              <a:buChar char="❌"/>
            </a:pPr>
            <a:r>
              <a:rPr lang="da" sz="1400" b="0" i="0" strike="noStrike" cap="none" spc="0" baseline="0" dirty="0">
                <a:solidFill>
                  <a:srgbClr val="FF0000"/>
                </a:solidFill>
                <a:effectLst/>
                <a:latin typeface="Helvetica"/>
                <a:ea typeface="Helvetica"/>
                <a:cs typeface="Helvetica"/>
              </a:rPr>
              <a:t>Plads til, at underviseren kan skrive noget – tilføj mere information, der er specifik til din arbejdsplads. </a:t>
            </a:r>
          </a:p>
          <a:p>
            <a:pPr marL="285750" indent="-285750">
              <a:lnSpc>
                <a:spcPct val="100000"/>
              </a:lnSpc>
              <a:spcBef>
                <a:spcPts val="6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da" sz="1800" b="0" i="0" strike="noStrike" cap="none" spc="0" baseline="0" dirty="0">
                <a:solidFill>
                  <a:srgbClr val="000000"/>
                </a:solidFill>
                <a:effectLst/>
                <a:latin typeface="Helvetica"/>
                <a:ea typeface="Helvetica"/>
                <a:cs typeface="Helvetica"/>
              </a:rPr>
              <a:t>Korrekt brug af pakkesystemer kan hjælpe med at opretholde et sikkert, støvfrit arbejdsmiljø. Husk:</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Brug altid de foranstaltninger til begrænsning af støv, der er til rådighed</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Hvis du har mistanke om, at foranstaltningerne til begrænsning af støv ikke virker, skal du rapportere det din leder. </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Tør spild op omgående</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FF0000"/>
                </a:solidFill>
                <a:effectLst/>
                <a:latin typeface="Helvetica"/>
                <a:ea typeface="Helvetica"/>
                <a:cs typeface="Helvetica"/>
              </a:rPr>
              <a:t>Her kan underviseren tilføje information, der er relevant for deres arbejdsplads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34826"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Pakkesystemer (Opgaveark 2.1.18)</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5" history="0"/>
              </a:rPr>
              <a:t>NEPSI Guide for SMV'er</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6"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89A101AA-ABC3-461D-86E1-1143ECB153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51</TotalTime>
  <Words>1071</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52</cp:revision>
  <dcterms:created xsi:type="dcterms:W3CDTF">2020-07-22T07:31:06Z</dcterms:created>
  <dcterms:modified xsi:type="dcterms:W3CDTF">2024-11-13T12:29:38Z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