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ACEB4CC5-0409-4E1B-A8EB-D22D3FB24689}" v="10" dt="2022-10-04T17:18:04.2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4" autoAdjust="0"/>
    <p:restoredTop sz="84762"/>
  </p:normalViewPr>
  <p:slideViewPr>
    <p:cSldViewPr snapToGrid="0" snapToObjects="1">
      <p:cViewPr varScale="1">
        <p:scale>
          <a:sx n="103" d="100"/>
          <a:sy n="103" d="100"/>
        </p:scale>
        <p:origin x="1560"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 krystallinsk silica (RCS) kan på lang sigt føre til alvorlige helbredsproblemer. Af den grund er det vigtigt, at alle arbejdere er opmærksomme på, hvordan de kan begrænse eller eliminere eksponering til silicastøv.</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Dette træningsmateriale giver vejledning mht. bearbejdning (f.eks. boring, skæring, slibning) af materialer, der indeholder krystallinsk silica ved hjælp af håndholdt elværktøj med et vandsystem.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Hold processerne våde for at undgå eksponering til farlige niveauer af støv genereret af højenergiprocesser. Brug af vand holder støv nede og holder dermed også eksponeringen på et minimum.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Følgende video viser påvirkningen af vand som et middel til at begrænse støv i våde processer. Ved siden af videobilledet ser du en graf og en rød søjle, der illustrerer støvkoncentrationen i mg/m3.</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Målingen af støvkoncentrationen handler ikke om respirabel krystallinsk silica, den er baseret på en semi-kvantitativ måling. Det væsentlige er ikke støvkoncentrationsværdien, men den relative forskel mellem eksponeringsniveauer, når man følger anbefalingerne og ikke gør</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Våde processer bør altid anvendes, når de er tilgængelige for at begrænse dannelsen af luftbåret støv. Ikke alt elværktøj er tilpasset til våde processer. Sørg for, at udstyret i brug er passende til opgaven.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Før du bruger våde processer, skal du sikre dig, at udstyret og vandsystemet virker, som det skal. Hvis du har mistanke om, at udstyret ikke virker, som det skal, skal du kontakte din leder.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661400" y="429114"/>
            <a:ext cx="31559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dirty="0">
                <a:solidFill>
                  <a:srgbClr val="F6A317"/>
                </a:solidFill>
                <a:effectLst/>
                <a:latin typeface="Helvetica"/>
                <a:ea typeface="Helvetica"/>
                <a:cs typeface="Helvetica"/>
              </a:rPr>
              <a:t>GOD PRAKSIS-TRÆNING TIL VÅDE PROCESSER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5274788" cy="850900"/>
          </a:xfrm>
        </p:spPr>
        <p:txBody>
          <a:bodyPr anchor="t"/>
          <a:lstStyle/>
          <a:p>
            <a:pPr>
              <a:lnSpc>
                <a:spcPct val="100000"/>
              </a:lnSpc>
            </a:pPr>
            <a:r>
              <a:rPr lang="da" sz="2800" b="1" i="0" strike="noStrike" cap="none" spc="0" baseline="0">
                <a:solidFill>
                  <a:srgbClr val="FFFFFF"/>
                </a:solidFill>
                <a:effectLst/>
                <a:latin typeface="Helvetica"/>
                <a:ea typeface="Helvetica"/>
                <a:cs typeface="Helvetica"/>
              </a:rPr>
              <a:t>GOD PRAKSIS-TRÆNING TIL VÅDE PROCESSER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109679" y="308919"/>
            <a:ext cx="3691024"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og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vil du lære om:</a:t>
            </a:r>
          </a:p>
          <a:p>
            <a:pPr marL="285750" indent="-285750">
              <a:lnSpc>
                <a:spcPts val="2400"/>
              </a:lnSpc>
              <a:spcBef>
                <a:spcPts val="6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Hvordan vand bruges i højenergiindustrielle processer for at reducere eksponeringen til respirabelt krystallinsk silicastøv (RCS)</a:t>
            </a:r>
          </a:p>
          <a:p>
            <a:pPr marL="285750" indent="-285750">
              <a:lnSpc>
                <a:spcPts val="2400"/>
              </a:lnSpc>
              <a:spcBef>
                <a:spcPts val="6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Hvordan og hvornår man bruger våde processer</a:t>
            </a:r>
          </a:p>
          <a:p>
            <a:pPr marL="285750" indent="-285750">
              <a:lnSpc>
                <a:spcPts val="2400"/>
              </a:lnSpc>
              <a:spcBef>
                <a:spcPts val="6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God praksis og anbefalinger mht. våde processer</a:t>
            </a:r>
          </a:p>
          <a:p>
            <a:pPr marL="285750" indent="-285750">
              <a:lnSpc>
                <a:spcPts val="2400"/>
              </a:lnSpc>
              <a:spcBef>
                <a:spcPts val="600"/>
              </a:spcBef>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din egen slide, giv venligst en kort oversigt over indholdet. </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587814"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a" sz="1800" b="0" i="0" strike="noStrike" cap="none" spc="0" baseline="0">
                <a:solidFill>
                  <a:srgbClr val="000000"/>
                </a:solidFill>
                <a:effectLst/>
                <a:latin typeface="Helvetica"/>
                <a:ea typeface="Helvetica"/>
                <a:cs typeface="Helvetica"/>
              </a:rPr>
              <a:t>Udluftning (og udsugning) er en af de fem vigtigste teknikker til begrænsning af støv.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dirty="0">
                <a:solidFill>
                  <a:srgbClr val="EF9A2E"/>
                </a:solidFill>
                <a:effectLst/>
                <a:latin typeface="Futura Medium"/>
                <a:ea typeface="Futura Medium"/>
                <a:cs typeface="Futura Medium"/>
              </a:rPr>
              <a:t>INDESLUTNING</a:t>
            </a:r>
          </a:p>
          <a:p>
            <a:pPr>
              <a:spcAft>
                <a:spcPts val="300"/>
              </a:spcAft>
            </a:pPr>
            <a:r>
              <a:rPr lang="da" sz="1200" b="0" i="0" strike="noStrike" cap="none" spc="0" baseline="0" dirty="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499293"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vigtigt ift. beskyttelse mod RCS, at udstyret fungerer, som det skal.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VÅDE PROCESSER REDUCERER EKSPONERING TIL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81772"/>
            <a:ext cx="5938350" cy="3669152"/>
          </a:xfrm>
        </p:spPr>
        <p:txBody>
          <a:bodyPr/>
          <a:lstStyle/>
          <a:p>
            <a:pPr>
              <a:lnSpc>
                <a:spcPts val="2400"/>
              </a:lnSpc>
              <a:spcBef>
                <a:spcPts val="600"/>
              </a:spcBef>
              <a:spcAft>
                <a:spcPts val="600"/>
              </a:spcAft>
            </a:pPr>
            <a:r>
              <a:rPr lang="da" sz="1800" b="0" i="0" strike="noStrike" cap="none" spc="0" baseline="0" dirty="0">
                <a:solidFill>
                  <a:srgbClr val="000000"/>
                </a:solidFill>
                <a:effectLst/>
                <a:latin typeface="Helvetica"/>
                <a:ea typeface="Helvetica"/>
                <a:cs typeface="Helvetica"/>
              </a:rPr>
              <a:t>Våde processer bruges i højenergiindustrielle processer, der involverer materialer, der indeholder krystallinsk silica, såsom boring, skæring, slibning og slibning. Vandsystemer kan integreres i værktøjer og udstyr.</a:t>
            </a:r>
          </a:p>
          <a:p>
            <a:pPr>
              <a:lnSpc>
                <a:spcPts val="2400"/>
              </a:lnSpc>
              <a:spcBef>
                <a:spcPts val="600"/>
              </a:spcBef>
              <a:spcAft>
                <a:spcPts val="600"/>
              </a:spcAft>
            </a:pPr>
            <a:r>
              <a:rPr lang="da" sz="1800" b="0" i="0" strike="noStrike" cap="none" spc="0" baseline="0" dirty="0">
                <a:solidFill>
                  <a:srgbClr val="000000"/>
                </a:solidFill>
                <a:effectLst/>
                <a:latin typeface="Helvetica"/>
                <a:ea typeface="Helvetica"/>
                <a:cs typeface="Helvetica"/>
              </a:rPr>
              <a:t>Vand kan bruges til general rengøring og til at kontrollere luftbåret støv, der genereres ved bevægelser af køretøjer på veje og byggepladser. </a:t>
            </a:r>
          </a:p>
          <a:p>
            <a:pPr>
              <a:lnSpc>
                <a:spcPts val="2400"/>
              </a:lnSpc>
              <a:spcBef>
                <a:spcPts val="600"/>
              </a:spcBef>
              <a:spcAft>
                <a:spcPts val="600"/>
              </a:spcAft>
            </a:pPr>
            <a:r>
              <a:rPr lang="da" sz="1800" b="0" i="0" strike="noStrike" cap="none" spc="0" baseline="0" dirty="0">
                <a:solidFill>
                  <a:srgbClr val="000000"/>
                </a:solidFill>
                <a:effectLst/>
                <a:latin typeface="Helvetica"/>
                <a:ea typeface="Helvetica"/>
                <a:cs typeface="Helvetica"/>
              </a:rPr>
              <a:t>Vand binder støvpartiklerne og forhindrer dem i at blive luftbårne.</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7460" r="17319"/>
          <a:stretch/>
        </p:blipFill>
        <p:spPr>
          <a:xfrm>
            <a:off x="6805534" y="1608138"/>
            <a:ext cx="5011816"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VANDASSISTERT BEGRÆNSNING AF STØV</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da" sz="1800" b="0" i="0" strike="noStrike" cap="none" spc="0" baseline="0">
                <a:solidFill>
                  <a:srgbClr val="000000"/>
                </a:solidFill>
                <a:effectLst/>
                <a:latin typeface="Helvetica"/>
                <a:ea typeface="Helvetica"/>
                <a:cs typeface="Helvetica"/>
              </a:rPr>
              <a:t>Vand reducerer niveauet af støv, der genereres gennem højenergiprocesser.</a:t>
            </a:r>
          </a:p>
          <a:p>
            <a:pPr>
              <a:lnSpc>
                <a:spcPts val="2400"/>
              </a:lnSpc>
            </a:pPr>
            <a:r>
              <a:rPr lang="da" sz="1800" b="0" i="0" strike="noStrike" cap="none" spc="0" baseline="0">
                <a:solidFill>
                  <a:srgbClr val="000000"/>
                </a:solidFill>
                <a:effectLst/>
                <a:latin typeface="Helvetica"/>
                <a:ea typeface="Helvetica"/>
                <a:cs typeface="Helvetica"/>
              </a:rPr>
              <a:t>(Klik her for at afspille videoen.)</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BRUG AF VÅDE PROCESSER</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p:txBody>
          <a:bodyPr lIns="91440" tIns="45720" rIns="91440" bIns="45720" anchor="t"/>
          <a:lstStyle/>
          <a:p>
            <a:pPr>
              <a:lnSpc>
                <a:spcPts val="2400"/>
              </a:lnSpc>
            </a:pPr>
            <a:r>
              <a:rPr lang="da" sz="1800" b="0" i="0" strike="noStrike" cap="none" spc="0" baseline="0" dirty="0">
                <a:solidFill>
                  <a:srgbClr val="000000"/>
                </a:solidFill>
                <a:effectLst/>
                <a:latin typeface="Helvetica"/>
                <a:ea typeface="Helvetica"/>
                <a:cs typeface="Helvetica"/>
              </a:rPr>
              <a:t>Våde processer foretrækkes altid, når de er tilgængelige (og sikre at bruge). Ved brug af våde processer: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Sørg for, at rummet er godt ventileret</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Sørg for, at vandforsyningen er passende og tilstrækkelig til opgaven</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Gør rent med våde </a:t>
            </a:r>
            <a:r>
              <a:rPr lang="da" sz="1800" dirty="0">
                <a:solidFill>
                  <a:srgbClr val="000000"/>
                </a:solidFill>
                <a:latin typeface="Helvetica"/>
                <a:ea typeface="Helvetica"/>
                <a:cs typeface="Helvetica"/>
              </a:rPr>
              <a:t>rengøringsmetoder</a:t>
            </a:r>
            <a:endParaRPr lang="da"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Sørg for, at vandforsyningen ikke fryser til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Tjek, om der er bakteriel vækst forårsaget af vandkilder, hvor der kan dannes luftbårne dråber</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647227"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ANBEFALINGER MHT. VÅDE PROCESSER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1291"/>
            <a:ext cx="10135922" cy="3230407"/>
          </a:xfrm>
        </p:spPr>
        <p:txBody>
          <a:bodyPr lIns="91440" tIns="45720" rIns="91440" bIns="45720" anchor="t"/>
          <a:lstStyle/>
          <a:p>
            <a:pPr>
              <a:lnSpc>
                <a:spcPct val="100000"/>
              </a:lnSpc>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vand til begrænsning af støv, når det er muligt og sikkert at gøre det</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Sørger for, at vandet bortskaffes til et passende afløbssystem</a:t>
            </a:r>
          </a:p>
          <a:p>
            <a:pPr marL="285750" indent="-285750">
              <a:lnSpc>
                <a:spcPct val="100000"/>
              </a:lnSpc>
              <a:spcAft>
                <a:spcPts val="10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Tører spild og vandpytter op med det samme</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for højt vandtryk, der kan forstyrre støv, der har lagt sig. En fin vandtåge eller spray er mere effektiv end en stråle.</a:t>
            </a:r>
          </a:p>
          <a:p>
            <a:pPr marL="285750" indent="-285750">
              <a:lnSpc>
                <a:spcPct val="100000"/>
              </a:lnSpc>
              <a:buSzPct val="85000"/>
              <a:buFont typeface=".Apple Color Emoji UI"/>
              <a:buChar char="❌"/>
            </a:pPr>
            <a:r>
              <a:rPr lang="da" dirty="0">
                <a:solidFill>
                  <a:srgbClr val="000000"/>
                </a:solidFill>
                <a:latin typeface="Helvetica"/>
                <a:ea typeface="Helvetica"/>
                <a:cs typeface="Helvetica"/>
              </a:rPr>
              <a:t>Bruger</a:t>
            </a:r>
            <a:r>
              <a:rPr lang="da" sz="1600" b="0" i="0" strike="noStrike" cap="none" spc="0" baseline="0" dirty="0">
                <a:solidFill>
                  <a:srgbClr val="000000"/>
                </a:solidFill>
                <a:effectLst/>
                <a:latin typeface="Helvetica"/>
                <a:ea typeface="Helvetica"/>
                <a:cs typeface="Helvetica"/>
              </a:rPr>
              <a:t> vandstøttet støvdæmpning på enheder, der ikke understøtter vandinfiltration</a:t>
            </a:r>
          </a:p>
          <a:p>
            <a:pPr marL="285750" indent="-285750">
              <a:lnSpc>
                <a:spcPct val="100000"/>
              </a:lnSpc>
              <a:buSzPct val="85000"/>
              <a:buFont typeface=".Apple Color Emoji UI"/>
              <a:buChar char="❌"/>
            </a:pPr>
            <a:r>
              <a:rPr lang="da" sz="1600" b="0" i="0" strike="noStrike" cap="none" spc="0" baseline="0" dirty="0">
                <a:solidFill>
                  <a:srgbClr val="FF0000"/>
                </a:solidFill>
                <a:effectLst/>
                <a:latin typeface="Helvetica"/>
                <a:ea typeface="Helvetica"/>
                <a:cs typeface="Helvetica"/>
              </a:rPr>
              <a:t>Plads til, at underviseren kan skrive noget — Tilføj yderligere information om foranstaltninger relateret til våde processer, der er relevante for din egen arbejdsplads. </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143872"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pPr>
            <a:r>
              <a:rPr lang="da" sz="2000" b="0" i="0" strike="noStrike" cap="none" spc="0" baseline="0" dirty="0">
                <a:solidFill>
                  <a:srgbClr val="000000"/>
                </a:solidFill>
                <a:effectLst/>
                <a:latin typeface="Helvetica"/>
                <a:ea typeface="Helvetica"/>
                <a:cs typeface="Helvetica"/>
              </a:rPr>
              <a:t>Våde processer holder støv på et minimum og reducerer risikoen for RCS-eksponering.</a:t>
            </a:r>
          </a:p>
          <a:p>
            <a:pPr>
              <a:lnSpc>
                <a:spcPts val="2400"/>
              </a:lnSpc>
            </a:pPr>
            <a:r>
              <a:rPr lang="da" sz="2000" b="0" i="0" strike="noStrike" cap="none" spc="0" baseline="0" dirty="0">
                <a:solidFill>
                  <a:srgbClr val="000000"/>
                </a:solidFill>
                <a:effectLst/>
                <a:latin typeface="Helvetica"/>
                <a:ea typeface="Helvetica"/>
                <a:cs typeface="Helvetica"/>
              </a:rPr>
              <a:t>Husk:</a:t>
            </a:r>
          </a:p>
          <a:p>
            <a:pPr marL="285750" indent="-285750">
              <a:lnSpc>
                <a:spcPts val="2400"/>
              </a:lnSpc>
              <a:buClr>
                <a:srgbClr val="F1B600"/>
              </a:buClr>
              <a:buSzPct val="120000"/>
              <a:buFont typeface="Wingdings" pitchFamily="2" charset="2"/>
              <a:buChar char="q"/>
            </a:pPr>
            <a:r>
              <a:rPr lang="da" sz="2000" b="0" i="0" strike="noStrike" cap="none" spc="0" baseline="0" dirty="0">
                <a:solidFill>
                  <a:srgbClr val="000000"/>
                </a:solidFill>
                <a:effectLst/>
                <a:latin typeface="Helvetica"/>
                <a:ea typeface="Helvetica"/>
                <a:cs typeface="Helvetica"/>
              </a:rPr>
              <a:t>Brug altid vandsystemer, når de er tilgængelige</a:t>
            </a:r>
          </a:p>
          <a:p>
            <a:pPr marL="285750" indent="-285750">
              <a:lnSpc>
                <a:spcPts val="2400"/>
              </a:lnSpc>
              <a:buClr>
                <a:srgbClr val="F1B600"/>
              </a:buClr>
              <a:buSzPct val="120000"/>
              <a:buFont typeface="Wingdings" pitchFamily="2" charset="2"/>
              <a:buChar char="q"/>
            </a:pPr>
            <a:r>
              <a:rPr lang="da" sz="2000" b="0" i="0" strike="noStrike" cap="none" spc="0" baseline="0" dirty="0">
                <a:solidFill>
                  <a:srgbClr val="000000"/>
                </a:solidFill>
                <a:effectLst/>
                <a:latin typeface="Helvetica"/>
                <a:ea typeface="Helvetica"/>
                <a:cs typeface="Helvetica"/>
              </a:rPr>
              <a:t>Sørg for, at vandsystemerne er passende og tilstrækkelige til opgaven. </a:t>
            </a:r>
          </a:p>
          <a:p>
            <a:pPr marL="285750" indent="-285750">
              <a:lnSpc>
                <a:spcPts val="2400"/>
              </a:lnSpc>
              <a:buClr>
                <a:srgbClr val="F1B600"/>
              </a:buClr>
              <a:buSzPct val="120000"/>
              <a:buFont typeface="Wingdings" pitchFamily="2" charset="2"/>
              <a:buChar char="q"/>
            </a:pPr>
            <a:r>
              <a:rPr lang="da" sz="2000" b="0" i="0" strike="noStrike" cap="none" spc="0" baseline="0" dirty="0">
                <a:solidFill>
                  <a:srgbClr val="000000"/>
                </a:solidFill>
                <a:effectLst/>
                <a:latin typeface="Helvetica"/>
                <a:ea typeface="Helvetica"/>
                <a:cs typeface="Helvetica"/>
              </a:rPr>
              <a:t>Hvis du har mistanke om, at et vandsystem ikke fungerer korrekt, skal du kontakte din leder på arbejdspladsen.</a:t>
            </a:r>
          </a:p>
          <a:p>
            <a:pPr marL="285750" indent="-285750">
              <a:lnSpc>
                <a:spcPts val="2400"/>
              </a:lnSpc>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602258"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Våd Bearbejdning af Mineralske Emner, der indeholder Krystallinsk Silica ved hjælp af Håndholdt Elværktøj (Opgaveark 2.1.14d)</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Brug af Vand/Tilsætningsstoffer på Vejene eller Åbne Overflader for at Reducere Støvniveauer (Opgaveark 2.2.27)</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Vandunderstøttet Støvdæmpning (Opgaveark 2.2.35)</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Våde Skæringsprocesser af Murværksenheder, Agglomererede og Natursten (Opgaveark 2.2.42)</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8"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9" history="0"/>
              </a:rPr>
              <a:t>NEPSI Guide for SMV'er</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10"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0E3B4110-3326-49AB-B9F3-360390E92E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TotalTime>
  <Words>1209</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40</cp:revision>
  <dcterms:created xsi:type="dcterms:W3CDTF">2020-01-29T17:43:15Z</dcterms:created>
  <dcterms:modified xsi:type="dcterms:W3CDTF">2024-11-13T12:29:44Z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