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7BB43C-3573-44D2-AC8E-05A59F274B2E}" v="19" dt="2022-10-04T17:20:09.983"/>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for silicastøv.</a:t>
            </a:r>
          </a:p>
          <a:p>
            <a:endParaRPr lang="en-US"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Denne træningspakke indeholder information om rengøring og god hygiejne. Husk, at der er behov for en risikovurdering før man starter nogle typer rengøringsprocesser, men dette vedrører primært ledelsen.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Når der dannes silicastøv som følge af forskellige arbejdsaktiviteter (savning, knusning, sække osv.), dannes der små støvpartikler. Hvis de rigtige rengøringsprocesser ikke udføres, kan respirabelt støv forblive luftbåret i et indelukke i dagevis, hvilket udgør en alvorlig risiko for arbejderne.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a:solidFill>
                  <a:srgbClr val="000000"/>
                </a:solidFill>
                <a:effectLst/>
                <a:latin typeface="Calibri"/>
                <a:ea typeface="Calibri"/>
                <a:cs typeface="Calibri"/>
              </a:rPr>
              <a:t>Støvkontrol kan opnås ved hjælp af de to typer rengøringsmetoder: kemisk rensning og våd rensning.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800" b="0" i="0" strike="noStrike" cap="none" spc="0" baseline="0">
                <a:solidFill>
                  <a:srgbClr val="000000"/>
                </a:solidFill>
                <a:effectLst/>
                <a:latin typeface="Calibri"/>
                <a:ea typeface="Calibri"/>
                <a:cs typeface="Calibri"/>
              </a:rPr>
              <a:t>Den følgende video viser god praksis i forbindelse med rengøring af gulve. </a:t>
            </a:r>
            <a:r>
              <a:rPr lang="da" sz="1200" b="0" i="0" strike="noStrike" cap="none" spc="0" baseline="0">
                <a:solidFill>
                  <a:srgbClr val="000000"/>
                </a:solidFill>
                <a:effectLst/>
                <a:latin typeface="Calibri"/>
                <a:ea typeface="Calibri"/>
                <a:cs typeface="Calibri"/>
              </a:rPr>
              <a:t>Ved siden af videobilledet ser du en graf og en rød søjle, der illustrerer støvkoncentrationen i mg/m3.</a:t>
            </a:r>
          </a:p>
          <a:p>
            <a:endParaRPr lang="en-GB" sz="1200" b="0" i="0" u="none" strike="noStrike" kern="1200">
              <a:solidFill>
                <a:schemeClr val="tx1"/>
              </a:solidFill>
              <a:effectLst/>
              <a:latin typeface="+mn-lt"/>
              <a:ea typeface="+mn-ea"/>
              <a:cs typeface="+mn-cs"/>
            </a:endParaRPr>
          </a:p>
          <a:p>
            <a:r>
              <a:rPr lang="da" sz="1200" b="0" i="0" strike="noStrike" cap="none" spc="0" baseline="0">
                <a:solidFill>
                  <a:srgbClr val="000000"/>
                </a:solidFill>
                <a:effectLst/>
                <a:latin typeface="Calibri"/>
                <a:ea typeface="Calibri"/>
                <a:cs typeface="Calibri"/>
              </a:rPr>
              <a:t>Målingen af støvkoncentrationen handler ikke om respirabel krystallinsk silica, den er baseret på en semi-kvantitativ måling. Det væsentlige er ikke støvkoncentrationsværdien, men den relative forskel mellem eksponeringsniveauer, når man følger anbefalingerne og ikke gør</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a" sz="1200" b="0" i="0" strike="noStrike" cap="none" spc="0" baseline="0" dirty="0">
                <a:solidFill>
                  <a:srgbClr val="000000"/>
                </a:solidFill>
                <a:effectLst/>
                <a:latin typeface="+mn-lt"/>
                <a:ea typeface="Calibri"/>
                <a:cs typeface="Calibri"/>
              </a:rPr>
              <a:t>Før du bruger rengøringsudstyr, skal du kontrollere udstyret visuelt for tegn på skade mindst en gang om ugen. Med udstyr, der er i konstant brug, er det nødvendigt at tjekke lidt oftere. Hvis skaden er synlig, skal du informere ledelsen om problemet.</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Brug ikke en tør børste til at feje støv i et lukket rum (se billede).</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Brug ikke trykluft, da det vil forstyrre støvet og få det til at blive luftbåret igen. Brugen af trykluft til at fjerne støv fra arbejdstøjet bør kun ske ved hjælp af specialudstyr og dedikeret udstyr (f.eks. luftbruserkabiner). </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Bemærk, at støvsuger generelt ikke er egnede til spild af fugtige materialer.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a" sz="1200" b="0" i="0" strike="noStrike" cap="none" spc="0" baseline="0" dirty="0">
                <a:solidFill>
                  <a:srgbClr val="000000"/>
                </a:solidFill>
                <a:effectLst/>
                <a:latin typeface="+mn-lt"/>
                <a:ea typeface="Calibri"/>
                <a:cs typeface="Calibri"/>
              </a:rPr>
              <a:t>Våd rengøring er generelt mere effektiv, da våde rengøringsmetoder forhindrer fint støv i at blive luftbåren ved at binde det i vandet.</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Det er vigtigt at justere vandtrykket afhængigt af rengøringsopgaven. Når man gør spild af fint, tørt og støvet materiale våde er det bedst at bruge en fin vandtåge. En kraftig vandstråle vil få støv til at blive luftbåret igen. </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Endelig, når du bruger våde processer, skal du sørge for, at der er gode drænesystemer tilgængelige, når du bruger vandspray og vandslanger.</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a:solidFill>
                  <a:srgbClr val="F6A317"/>
                </a:solidFill>
                <a:effectLst/>
                <a:latin typeface="Helvetica"/>
                <a:ea typeface="Helvetica"/>
                <a:cs typeface="Helvetica"/>
              </a:rPr>
              <a:t>GOD PRAKSIS-TRÆNING TIL OPRYDNING OG GOD HYGIEJNE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04943" cy="850900"/>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OPRYDNING OG GOD HYGIEJNE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630307"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da" sz="1800" b="1" i="0" strike="noStrike" cap="none" spc="0" baseline="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a:solidFill>
                  <a:srgbClr val="000000"/>
                </a:solidFill>
                <a:effectLst/>
                <a:latin typeface="Helvetica"/>
                <a:ea typeface="Helvetica"/>
                <a:cs typeface="Helvetica"/>
              </a:rPr>
              <a:t>I følgende PowerPoint vil du lære om:</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De typer af rengøringsmetoder, der anvendes omkring processer, hvor respirabelt krystallinsk silica støv (RCS) genereres</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God praksis for rengøring og god hygiejne </a:t>
            </a:r>
          </a:p>
          <a:p>
            <a:pPr marL="285750" indent="-285750">
              <a:lnSpc>
                <a:spcPts val="2400"/>
              </a:lnSpc>
              <a:buFont typeface="Arial" panose="020B0604020202020204" pitchFamily="34" charset="0"/>
              <a:buChar char="•"/>
            </a:pPr>
            <a:r>
              <a:rPr lang="da" sz="1800" b="0" i="0" strike="noStrike" cap="none" spc="0" baseline="0">
                <a:solidFill>
                  <a:srgbClr val="FF0000"/>
                </a:solidFill>
                <a:effectLst/>
                <a:latin typeface="Helvetica"/>
                <a:ea typeface="Helvetica"/>
                <a:cs typeface="Helvetica"/>
              </a:rPr>
              <a:t>Her er der plads til, at underviseren kan skrive noget - hvis du har tilføjet din egen slide, giv venligst en kort oversigt over indholdet.</a:t>
            </a:r>
          </a:p>
          <a:p>
            <a:pPr marL="285750" indent="-285750">
              <a:lnSpc>
                <a:spcPts val="2400"/>
              </a:lnSpc>
              <a:buFont typeface="Arial" panose="020B0604020202020204" pitchFamily="34" charset="0"/>
              <a:buChar char="•"/>
            </a:pPr>
            <a:endParaRPr lang="en-US" sz="180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da" sz="1800" b="0" i="0" strike="noStrike" cap="none" spc="0" baseline="0">
                <a:solidFill>
                  <a:srgbClr val="000000"/>
                </a:solidFill>
                <a:effectLst/>
                <a:latin typeface="Helvetica"/>
                <a:ea typeface="Helvetica"/>
                <a:cs typeface="Helvetica"/>
              </a:rPr>
              <a:t>Udluftning (og udsugning) er én af de fem vigtigste teknikker til begrænsning af støv.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udskift forurenet luft med ren luft.</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52018"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Denne aktivitet kan være meget støvet</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a:solidFill>
                  <a:srgbClr val="000000"/>
                </a:solidFill>
                <a:effectLst/>
                <a:latin typeface="Helvetica"/>
                <a:ea typeface="Helvetica"/>
                <a:cs typeface="Helvetica"/>
              </a:rPr>
              <a:t>Hvad vil du gerne lave, når du går på pension?</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HVORFOR ER RENGØRING OG GOD HYGIEJNE VIGTIG</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Respirabelt støv (dvs. støv, der kan trænge ind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i lungerne) kan forblive i luften i dagevis.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Når støv, der har lagt sig, forstyrres, kan det blive luftbårent igen og dermed farligt.</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Rutinemæssig rengøring reducerer farer på arbejdspladsen og forhindrer støv i at samle sig.</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TYPER AF RENGØRING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Der er to hovedtyper af rengøringsaktiviteter, der hjælper med at fjerne farligt støv fra arbejdspladsen. Disse er:</a:t>
            </a:r>
          </a:p>
          <a:p>
            <a:pPr>
              <a:lnSpc>
                <a:spcPts val="2400"/>
              </a:lnSpc>
            </a:pPr>
            <a:r>
              <a:rPr lang="da" sz="1800" b="1" i="0" strike="noStrike" cap="none" spc="0" baseline="0" dirty="0">
                <a:solidFill>
                  <a:srgbClr val="000000"/>
                </a:solidFill>
                <a:effectLst/>
                <a:latin typeface="Helvetica"/>
                <a:ea typeface="Helvetica"/>
                <a:cs typeface="Helvetica"/>
              </a:rPr>
              <a:t>Tørre rengøringsmetoder</a:t>
            </a:r>
          </a:p>
          <a:p>
            <a:pPr>
              <a:lnSpc>
                <a:spcPts val="2400"/>
              </a:lnSpc>
            </a:pPr>
            <a:r>
              <a:rPr lang="da" sz="1800" b="0" i="0" strike="noStrike" cap="none" spc="0" baseline="0" dirty="0">
                <a:solidFill>
                  <a:srgbClr val="000000"/>
                </a:solidFill>
                <a:effectLst/>
                <a:latin typeface="Helvetica"/>
                <a:ea typeface="Helvetica"/>
                <a:cs typeface="Helvetica"/>
              </a:rPr>
              <a:t>Tørre rengøringsmetoder indebærer typisk at bruge en støvsuger til at fjerne tørt støv fra gulve og overflader. </a:t>
            </a:r>
          </a:p>
          <a:p>
            <a:pPr>
              <a:lnSpc>
                <a:spcPts val="2400"/>
              </a:lnSpc>
            </a:pPr>
            <a:r>
              <a:rPr lang="da" sz="1800" b="1" i="0" strike="noStrike" cap="none" spc="0" baseline="0" dirty="0">
                <a:solidFill>
                  <a:srgbClr val="000000"/>
                </a:solidFill>
                <a:effectLst/>
                <a:latin typeface="Helvetica"/>
                <a:ea typeface="Helvetica"/>
                <a:cs typeface="Helvetica"/>
              </a:rPr>
              <a:t>Våde rengøringsmetoder</a:t>
            </a:r>
          </a:p>
          <a:p>
            <a:pPr>
              <a:lnSpc>
                <a:spcPts val="2400"/>
              </a:lnSpc>
            </a:pPr>
            <a:r>
              <a:rPr lang="da" sz="1800" b="0" i="0" strike="noStrike" cap="none" spc="0" baseline="0" dirty="0">
                <a:solidFill>
                  <a:srgbClr val="000000"/>
                </a:solidFill>
                <a:effectLst/>
                <a:latin typeface="Helvetica"/>
                <a:ea typeface="Helvetica"/>
                <a:cs typeface="Helvetica"/>
              </a:rPr>
              <a:t>Våde rengøringsmetoder kan involvere gulvvask, brug af en våd børste eller brug af vandspray og slanger. Vandet er med til at reducere muligheden for, at støv bliver luftbåret under rengøring.</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RENGØRING AF GULVE</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94932"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For at undgå unødvendig udsættelse for støv, brug altid passende rengøringsudstyr, når det er tilgængeligt. </a:t>
            </a:r>
          </a:p>
          <a:p>
            <a:pPr>
              <a:lnSpc>
                <a:spcPts val="2400"/>
              </a:lnSpc>
            </a:pPr>
            <a:r>
              <a:rPr lang="da" sz="1800" b="0" i="0" strike="noStrike" cap="none" spc="0" baseline="0" dirty="0">
                <a:solidFill>
                  <a:srgbClr val="000000"/>
                </a:solidFill>
                <a:effectLst/>
                <a:latin typeface="Helvetica"/>
                <a:ea typeface="Helvetica"/>
                <a:cs typeface="Helvetica"/>
              </a:rPr>
              <a:t>Denne video viser den bedste rengøringsmetode til at fjerne støv på gulvet.</a:t>
            </a:r>
          </a:p>
          <a:p>
            <a:pPr>
              <a:lnSpc>
                <a:spcPts val="2400"/>
              </a:lnSpc>
            </a:pPr>
            <a:r>
              <a:rPr lang="da" sz="1800" b="0" i="0" strike="noStrike" cap="none" spc="0" baseline="0" dirty="0">
                <a:solidFill>
                  <a:srgbClr val="000000"/>
                </a:solidFill>
                <a:effectLst/>
                <a:latin typeface="Helvetica"/>
                <a:ea typeface="Helvetica"/>
                <a:cs typeface="Helvetica"/>
              </a:rPr>
              <a:t>(Klik for at afspille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TØR RENGØRING</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lIns="91440" tIns="45720" rIns="91440" bIns="45720" anchor="t"/>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Laver en plan for, hvordan du vil håndtere spild sikkert og hurtigt</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Kontrollerer støvsugeren for skader før brug. Rapporterer mangler.</a:t>
            </a:r>
          </a:p>
          <a:p>
            <a:pPr marL="285750" indent="-285750">
              <a:lnSpc>
                <a:spcPct val="100000"/>
              </a:lnSpc>
              <a:spcBef>
                <a:spcPts val="600"/>
              </a:spcBef>
              <a:spcAft>
                <a:spcPts val="6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Tjekker om støvsugerfilteret skal udskiftes</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Ryder op med en tør børste eller med trykluft, som kan få støv til at blive luftbåren</a:t>
            </a:r>
          </a:p>
          <a:p>
            <a:pPr marL="285750" indent="-285750">
              <a:lnSpc>
                <a:spcPct val="100000"/>
              </a:lnSpc>
              <a:spcBef>
                <a:spcPts val="600"/>
              </a:spcBef>
              <a:buSzPct val="85000"/>
              <a:buFont typeface=".Apple Color Emoji UI"/>
              <a:buChar char="❌"/>
            </a:pPr>
            <a:r>
              <a:rPr lang="da" dirty="0">
                <a:solidFill>
                  <a:srgbClr val="000000"/>
                </a:solidFill>
                <a:latin typeface="Helvetica"/>
                <a:ea typeface="Helvetica"/>
                <a:cs typeface="Helvetica"/>
              </a:rPr>
              <a:t>Bruger </a:t>
            </a:r>
            <a:r>
              <a:rPr lang="da" sz="1600" b="0" i="0" strike="noStrike" cap="none" spc="0" baseline="0" dirty="0">
                <a:solidFill>
                  <a:srgbClr val="000000"/>
                </a:solidFill>
                <a:effectLst/>
                <a:latin typeface="Helvetica"/>
                <a:ea typeface="Helvetica"/>
                <a:cs typeface="Helvetica"/>
              </a:rPr>
              <a:t>en normal trykluftledning eller dyse til at rense tørt støv fra arbejdstøjet.</a:t>
            </a:r>
            <a:r>
              <a:rPr lang="da" dirty="0">
                <a:solidFill>
                  <a:srgbClr val="000000"/>
                </a:solidFill>
                <a:latin typeface="Helvetica"/>
                <a:ea typeface="Helvetica"/>
                <a:cs typeface="Helvetica"/>
              </a:rPr>
              <a:t> </a:t>
            </a:r>
            <a:endParaRPr lang="da" sz="16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VÅD RENGØRING</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5453624" cy="3361806"/>
          </a:xfrm>
        </p:spPr>
        <p:txBody>
          <a:bodyPr/>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Har en plan for at håndtere spild sikkert og hurtigt</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Sørger for, at vandforsyningen er passende og tilstrækkelig til opgaven</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Justerer vandtrykket og sprøjter efter behov mens du udfører opgaven</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Sørger for, at det er muligt at dræne, når du bruger sprays og vandslanger</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en kraftig vandstråle til at rense en bunke tørt støv. En spray er mere effektiv.</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GOD HYGIEJNE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lIns="91440" tIns="45720" rIns="91440" bIns="45720" anchor="t"/>
          <a:lstStyle/>
          <a:p>
            <a:pPr>
              <a:lnSpc>
                <a:spcPct val="100000"/>
              </a:lnSpc>
              <a:spcBef>
                <a:spcPts val="800"/>
              </a:spcBef>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Vasker dine hænder regelmæssigt</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Fjerner snavset tøj, før du går ind i et sted, hvor der er folk, der spiser.</a:t>
            </a:r>
          </a:p>
          <a:p>
            <a:pPr marL="285750" indent="-285750">
              <a:lnSpc>
                <a:spcPct val="100000"/>
              </a:lnSpc>
              <a:spcBef>
                <a:spcPts val="600"/>
              </a:spcBef>
              <a:buSzPct val="85000"/>
              <a:buFont typeface=".Apple Color Emoji UI"/>
              <a:buChar char="✅"/>
            </a:pPr>
            <a:r>
              <a:rPr lang="da" dirty="0">
                <a:solidFill>
                  <a:srgbClr val="000000"/>
                </a:solidFill>
                <a:latin typeface="Helvetica"/>
                <a:ea typeface="Helvetica"/>
                <a:cs typeface="Helvetica"/>
              </a:rPr>
              <a:t>Vasker</a:t>
            </a:r>
            <a:r>
              <a:rPr lang="da" sz="1600" b="0" i="0" strike="noStrike" cap="none" spc="0" baseline="0" dirty="0">
                <a:solidFill>
                  <a:srgbClr val="000000"/>
                </a:solidFill>
                <a:effectLst/>
                <a:latin typeface="Helvetica"/>
                <a:ea typeface="Helvetica"/>
                <a:cs typeface="Helvetica"/>
              </a:rPr>
              <a:t> dit arbejdstøj regelmæssigt</a:t>
            </a:r>
          </a:p>
          <a:p>
            <a:pPr marL="285750" indent="-285750">
              <a:lnSpc>
                <a:spcPct val="100000"/>
              </a:lnSpc>
              <a:spcBef>
                <a:spcPts val="600"/>
              </a:spcBef>
              <a:spcAft>
                <a:spcPts val="1000"/>
              </a:spcAft>
              <a:buSzPct val="85000"/>
              <a:buFont typeface=".Apple Color Emoji UI"/>
              <a:buChar char="✅"/>
            </a:pPr>
            <a:r>
              <a:rPr lang="da" dirty="0">
                <a:solidFill>
                  <a:srgbClr val="000000"/>
                </a:solidFill>
                <a:latin typeface="Helvetica"/>
                <a:ea typeface="Helvetica"/>
                <a:cs typeface="Helvetica"/>
              </a:rPr>
              <a:t>Bruger</a:t>
            </a:r>
            <a:r>
              <a:rPr lang="da" sz="1600" b="0" i="0" strike="noStrike" cap="none" spc="0" baseline="0" dirty="0">
                <a:solidFill>
                  <a:srgbClr val="000000"/>
                </a:solidFill>
                <a:effectLst/>
                <a:latin typeface="Helvetica"/>
                <a:ea typeface="Helvetica"/>
                <a:cs typeface="Helvetica"/>
              </a:rPr>
              <a:t> de udpegede opbevaringsområder til rent tøj og snavset arbejdstøj</a:t>
            </a:r>
          </a:p>
          <a:p>
            <a:pPr>
              <a:lnSpc>
                <a:spcPct val="100000"/>
              </a:lnSpc>
              <a:spcBef>
                <a:spcPts val="800"/>
              </a:spcBef>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Røger på arbejdspladsen</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Opbevarer eller indtager mad og drikke på arbejdsstationer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Blander beskidt og rent tøj sammen</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Tager beskidt arbejdstøj med hjem</a:t>
            </a:r>
          </a:p>
          <a:p>
            <a:pPr marL="285750" indent="-285750">
              <a:lnSpc>
                <a:spcPct val="100000"/>
              </a:lnSpc>
              <a:spcBef>
                <a:spcPts val="8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232809"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232809"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37782"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da" sz="1800" b="0" i="0" strike="noStrike" cap="none" spc="0" baseline="0" dirty="0">
                <a:solidFill>
                  <a:srgbClr val="000000"/>
                </a:solidFill>
                <a:effectLst/>
                <a:latin typeface="Helvetica"/>
                <a:ea typeface="Helvetica"/>
                <a:cs typeface="Helvetica"/>
              </a:rPr>
              <a:t>Når du gør rent og opretholder god hygiejne, skal du huske at:</a:t>
            </a:r>
          </a:p>
          <a:p>
            <a:pPr marL="285750" indent="-285750">
              <a:lnSpc>
                <a:spcPts val="2400"/>
              </a:lnSpc>
              <a:spcBef>
                <a:spcPts val="600"/>
              </a:spcBef>
              <a:spcAft>
                <a:spcPts val="600"/>
              </a:spcAft>
              <a:buClr>
                <a:srgbClr val="F1B600"/>
              </a:buClr>
              <a:buSzPct val="120000"/>
              <a:buFont typeface="Wingdings" pitchFamily="2" charset="2"/>
              <a:buChar char="q"/>
            </a:pPr>
            <a:r>
              <a:rPr lang="da" sz="1800" dirty="0">
                <a:solidFill>
                  <a:srgbClr val="000000"/>
                </a:solidFill>
                <a:latin typeface="Helvetica"/>
                <a:ea typeface="Helvetica"/>
                <a:cs typeface="Helvetica"/>
              </a:rPr>
              <a:t>Bruge den</a:t>
            </a:r>
            <a:r>
              <a:rPr lang="da" sz="1800" b="0" i="0" strike="noStrike" cap="none" spc="0" baseline="0" dirty="0">
                <a:solidFill>
                  <a:srgbClr val="000000"/>
                </a:solidFill>
                <a:effectLst/>
                <a:latin typeface="Helvetica"/>
                <a:ea typeface="Helvetica"/>
                <a:cs typeface="Helvetica"/>
              </a:rPr>
              <a:t> bedste rengøringsmetode til opgaven</a:t>
            </a:r>
          </a:p>
          <a:p>
            <a:pPr marL="285750" indent="-285750">
              <a:lnSpc>
                <a:spcPts val="2400"/>
              </a:lnSpc>
              <a:spcBef>
                <a:spcPts val="600"/>
              </a:spcBef>
              <a:spcAft>
                <a:spcPts val="600"/>
              </a:spcAft>
              <a:buClr>
                <a:srgbClr val="F1B600"/>
              </a:buClr>
              <a:buSzPct val="120000"/>
              <a:buFont typeface="Wingdings" pitchFamily="2" charset="2"/>
              <a:buChar char="q"/>
            </a:pPr>
            <a:r>
              <a:rPr lang="da" sz="1800" dirty="0">
                <a:solidFill>
                  <a:srgbClr val="000000"/>
                </a:solidFill>
                <a:latin typeface="Helvetica"/>
                <a:ea typeface="Helvetica"/>
                <a:cs typeface="Helvetica"/>
              </a:rPr>
              <a:t>Kontrollere</a:t>
            </a:r>
            <a:r>
              <a:rPr lang="da" sz="1800" b="0" i="0" strike="noStrike" cap="none" spc="0" baseline="0" dirty="0">
                <a:solidFill>
                  <a:srgbClr val="000000"/>
                </a:solidFill>
                <a:effectLst/>
                <a:latin typeface="Helvetica"/>
                <a:ea typeface="Helvetica"/>
                <a:cs typeface="Helvetica"/>
              </a:rPr>
              <a:t>, at udstyret ikke er beskadiget og fungerer korrekt før brug</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God personlig hygiejne er vigtigt</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Det er bedst ikke at ryge - rygning øger de negative sundhedseffekter af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Rengøring af Overflader og Installationer (Opgaveark 2.1.1a)</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God Hygiejne (Opgaveark 2.1.10)</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8"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9" history="0"/>
              </a:rPr>
              <a:t>NEPSI Guide for SMV'er</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10"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865D66-FCDB-430E-809F-8AAB9AF1DC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6d9d7403-2d8c-4818-ae25-2c5629bc7330"/>
    <ds:schemaRef ds:uri="d8ecf516-e360-4672-81b9-68723bedb71f"/>
    <ds:schemaRef ds:uri="http://purl.org/dc/terms/"/>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TotalTime>
  <Words>1438</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42</cp:revision>
  <dcterms:created xsi:type="dcterms:W3CDTF">2020-06-24T14:35:04Z</dcterms:created>
  <dcterms:modified xsi:type="dcterms:W3CDTF">2024-11-13T12:29:52Z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