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EEF932-63E6-4A64-98CA-64509D3A22F0}" v="13" dt="2022-10-04T17:22:07.419"/>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Langvarig eksponering for respirabel krystallinsk silica (RCS) kan føre til alvorlige helbredsproblemer for arbejdere på lang sigt. Af den grund er det vigtigt, at alle arbejdere er opmærksomme på den gode praksis, der begrænser eller eliminerer eksponering for silicastøv.</a:t>
            </a:r>
          </a:p>
          <a:p>
            <a:endParaRPr lang="en-US"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Dette træningsmateriale indeholder information om støvmonitorering.</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Statisk monitorering kan også bruges til efterforskningsformål for at identificere specifikke kilder til luftbåret støv og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581900" y="429114"/>
            <a:ext cx="42354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dirty="0">
                <a:solidFill>
                  <a:srgbClr val="F6A317"/>
                </a:solidFill>
                <a:effectLst/>
                <a:latin typeface="Helvetica"/>
                <a:ea typeface="Helvetica"/>
                <a:cs typeface="Helvetica"/>
              </a:rPr>
              <a:t>GOD PRAKSIS-TRÆNING MHT. MONITORERING AF STØV (TIL ARBEJDERE)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19367" cy="850900"/>
          </a:xfrm>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MHT. MONITORERING AF STØV (TIL ARBEJDERE)</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6643688" y="228600"/>
            <a:ext cx="5152072"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823582"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lærer du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Hvordan støvmonitorering bruges til at vejlede RCS-forebyggelse og kontrol</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Typer af monitorering</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Fordelene ved støvmonitorering </a:t>
            </a:r>
          </a:p>
          <a:p>
            <a:pPr marL="285750" indent="-285750">
              <a:lnSpc>
                <a:spcPts val="24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8580"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da" sz="1800" b="0" i="0" strike="noStrike" cap="none" spc="0" baseline="0">
                <a:solidFill>
                  <a:srgbClr val="000000"/>
                </a:solidFill>
                <a:effectLst/>
                <a:latin typeface="Helvetica"/>
                <a:ea typeface="Helvetica"/>
                <a:cs typeface="Helvetica"/>
              </a:rPr>
              <a:t>Påmindelse om de fem vigtigste teknikker til begrænsing af støv. Selvom de ikke relaterer direkte til monitorering, er de vigtige at huske! </a:t>
            </a:r>
          </a:p>
          <a:p>
            <a:pPr>
              <a:lnSpc>
                <a:spcPts val="2400"/>
              </a:lnSpc>
            </a:pPr>
            <a:r>
              <a:rPr lang="da" sz="1800" b="0" i="0" strike="noStrike" cap="none" spc="0" baseline="0">
                <a:solidFill>
                  <a:srgbClr val="000000"/>
                </a:solidFill>
                <a:effectLst/>
                <a:latin typeface="Helvetica"/>
                <a:ea typeface="Helvetica"/>
                <a:cs typeface="Helvetica"/>
              </a:rPr>
              <a:t>Resultaterne af monitorering af støveksponering hjælper med at vurdere effektiviteten af eksisterende støvkontrolforanstaltninger og hjælper med at identificere situationer, hvor der kan være behov for yderligere kontrol.</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dirty="0">
                <a:solidFill>
                  <a:srgbClr val="EF9A2E"/>
                </a:solidFill>
                <a:effectLst/>
                <a:latin typeface="Futura Medium"/>
                <a:ea typeface="Futura Medium"/>
                <a:cs typeface="Futura Medium"/>
              </a:rPr>
              <a:t>INDESLUTNING</a:t>
            </a:r>
          </a:p>
          <a:p>
            <a:pPr>
              <a:spcAft>
                <a:spcPts val="300"/>
              </a:spcAft>
            </a:pPr>
            <a:r>
              <a:rPr lang="da" sz="1200" b="0" i="0" strike="noStrike" cap="none" spc="0" baseline="0" dirty="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909306" cy="850900"/>
          </a:xfrm>
        </p:spPr>
        <p:txBody>
          <a:bodyPr anchor="t"/>
          <a:lstStyle/>
          <a:p>
            <a:pPr>
              <a:lnSpc>
                <a:spcPct val="100000"/>
              </a:lnSpc>
            </a:pPr>
            <a:r>
              <a:rPr lang="da" sz="2800" b="1" i="0" strike="noStrike" cap="none" spc="0" baseline="0" dirty="0">
                <a:solidFill>
                  <a:srgbClr val="F6A317"/>
                </a:solidFill>
                <a:effectLst/>
                <a:latin typeface="Helvetica"/>
                <a:ea typeface="Helvetica"/>
                <a:cs typeface="Helvetica"/>
              </a:rPr>
              <a:t>HVORDAN STØVMONITORERING ANVENDES TIL AT REDUCERE EKSPONERING FOR 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Industrier og virksomheder, der arbejder med materialer, der indeholder krystallinsk silica, er forpligtet til rutinemæssigt at kontrollere niveauerne af støveksponering på arbejdspladsen. </a:t>
            </a:r>
          </a:p>
          <a:p>
            <a:pPr>
              <a:lnSpc>
                <a:spcPts val="2400"/>
              </a:lnSpc>
            </a:pPr>
            <a:r>
              <a:rPr lang="da" sz="1800" b="0" i="0" strike="noStrike" cap="none" spc="0" baseline="0" dirty="0">
                <a:solidFill>
                  <a:srgbClr val="000000"/>
                </a:solidFill>
                <a:effectLst/>
                <a:latin typeface="Helvetica"/>
                <a:ea typeface="Helvetica"/>
                <a:cs typeface="Helvetica"/>
              </a:rPr>
              <a:t>Støvmonitorering er den proces, der bruges til at indsamle data om luftkvaliteten og bestemme mængden af støvpartikler i luften på arbejdspladsen.</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38999" y="1640901"/>
            <a:ext cx="4448175" cy="4637222"/>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FORDELE VED STØVMONITORERING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da" sz="1800" b="0" i="0" strike="noStrike" cap="none" spc="0" baseline="0" dirty="0">
                <a:solidFill>
                  <a:srgbClr val="000000"/>
                </a:solidFill>
                <a:effectLst/>
                <a:latin typeface="Helvetica"/>
                <a:ea typeface="Helvetica"/>
                <a:cs typeface="Helvetica"/>
              </a:rPr>
              <a:t>Støvmonitorering giver virksomheder mulighed for at:</a:t>
            </a:r>
          </a:p>
          <a:p>
            <a:pPr marL="342900" indent="-342900">
              <a:lnSpc>
                <a:spcPts val="2400"/>
              </a:lnSpc>
              <a:spcBef>
                <a:spcPct val="0"/>
              </a:spcBef>
              <a:spcAft>
                <a:spcPts val="600"/>
              </a:spcAft>
              <a:buFont typeface="Arial" panose="020B0604020202020204" pitchFamily="34" charset="0"/>
              <a:buChar char="•"/>
            </a:pPr>
            <a:r>
              <a:rPr lang="da" sz="1800" dirty="0">
                <a:solidFill>
                  <a:srgbClr val="000000"/>
                </a:solidFill>
                <a:latin typeface="Helvetica"/>
                <a:ea typeface="Helvetica"/>
                <a:cs typeface="Helvetica"/>
              </a:rPr>
              <a:t>Vurdere</a:t>
            </a:r>
            <a:r>
              <a:rPr lang="da" sz="1800" b="0" i="0" strike="noStrike" cap="none" spc="0" baseline="0" dirty="0">
                <a:solidFill>
                  <a:srgbClr val="000000"/>
                </a:solidFill>
                <a:effectLst/>
                <a:latin typeface="Helvetica"/>
                <a:ea typeface="Helvetica"/>
                <a:cs typeface="Helvetica"/>
              </a:rPr>
              <a:t> niveauet af erhvervsmæssig risiko for medarbejderne og giv dem sikkerhed. </a:t>
            </a:r>
          </a:p>
          <a:p>
            <a:pPr marL="342900" indent="-342900">
              <a:lnSpc>
                <a:spcPts val="2400"/>
              </a:lnSpc>
              <a:spcBef>
                <a:spcPct val="0"/>
              </a:spcBef>
              <a:spcAft>
                <a:spcPts val="600"/>
              </a:spcAft>
              <a:buFont typeface="Arial" panose="020B0604020202020204" pitchFamily="34" charset="0"/>
              <a:buChar char="•"/>
            </a:pPr>
            <a:r>
              <a:rPr lang="da" sz="1800" dirty="0">
                <a:solidFill>
                  <a:srgbClr val="000000"/>
                </a:solidFill>
                <a:latin typeface="Helvetica"/>
                <a:ea typeface="Helvetica"/>
                <a:cs typeface="Helvetica"/>
              </a:rPr>
              <a:t>Kontrollere,</a:t>
            </a:r>
            <a:r>
              <a:rPr lang="da" sz="1800" b="0" i="0" strike="noStrike" cap="none" spc="0" baseline="0" dirty="0">
                <a:solidFill>
                  <a:srgbClr val="000000"/>
                </a:solidFill>
                <a:effectLst/>
                <a:latin typeface="Helvetica"/>
                <a:ea typeface="Helvetica"/>
                <a:cs typeface="Helvetica"/>
              </a:rPr>
              <a:t> at støvniveauerne er inden for de nationale grænseværdier for erhvervsmæssig eksponering.</a:t>
            </a:r>
          </a:p>
          <a:p>
            <a:pPr marL="342900" indent="-342900">
              <a:lnSpc>
                <a:spcPts val="2400"/>
              </a:lnSpc>
              <a:spcBef>
                <a:spcPct val="0"/>
              </a:spcBef>
              <a:spcAft>
                <a:spcPts val="600"/>
              </a:spcAft>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Få et komplet overblik over eksponeringsniveauerne på deres arbejdspladser (højt og lavt udsatte arbejdere).</a:t>
            </a:r>
          </a:p>
          <a:p>
            <a:pPr marL="342900" indent="-342900">
              <a:lnSpc>
                <a:spcPts val="2400"/>
              </a:lnSpc>
              <a:spcBef>
                <a:spcPct val="0"/>
              </a:spcBef>
              <a:spcAft>
                <a:spcPts val="600"/>
              </a:spcAft>
              <a:buFont typeface="Arial" panose="020B0604020202020204" pitchFamily="34" charset="0"/>
              <a:buChar char="•"/>
            </a:pPr>
            <a:r>
              <a:rPr lang="da" sz="1800" dirty="0">
                <a:solidFill>
                  <a:srgbClr val="000000"/>
                </a:solidFill>
                <a:latin typeface="Helvetica"/>
                <a:ea typeface="Helvetica"/>
                <a:cs typeface="Helvetica"/>
              </a:rPr>
              <a:t>Identificere</a:t>
            </a:r>
            <a:r>
              <a:rPr lang="da" sz="1800" b="0" i="0" strike="noStrike" cap="none" spc="0" baseline="0" dirty="0">
                <a:solidFill>
                  <a:srgbClr val="000000"/>
                </a:solidFill>
                <a:effectLst/>
                <a:latin typeface="Helvetica"/>
                <a:ea typeface="Helvetica"/>
                <a:cs typeface="Helvetica"/>
              </a:rPr>
              <a:t> situationer, der kræver yderligere undersøgelse eller implementering af yderligere kontrolforanstaltninger til at reducere eksponeringen.</a:t>
            </a:r>
          </a:p>
          <a:p>
            <a:pPr marL="342900" indent="-342900">
              <a:lnSpc>
                <a:spcPts val="2400"/>
              </a:lnSpc>
              <a:spcBef>
                <a:spcPct val="0"/>
              </a:spcBef>
              <a:spcAft>
                <a:spcPts val="600"/>
              </a:spcAft>
              <a:buFont typeface="Arial" panose="020B0604020202020204" pitchFamily="34" charset="0"/>
              <a:buChar char="•"/>
            </a:pPr>
            <a:r>
              <a:rPr lang="da" sz="1800" dirty="0">
                <a:solidFill>
                  <a:srgbClr val="000000"/>
                </a:solidFill>
                <a:latin typeface="Helvetica"/>
                <a:ea typeface="Helvetica"/>
                <a:cs typeface="Helvetica"/>
              </a:rPr>
              <a:t>Overvåge </a:t>
            </a:r>
            <a:r>
              <a:rPr lang="da" sz="1800" b="0" i="0" strike="noStrike" cap="none" spc="0" baseline="0" dirty="0">
                <a:solidFill>
                  <a:srgbClr val="000000"/>
                </a:solidFill>
                <a:effectLst/>
                <a:latin typeface="Helvetica"/>
                <a:ea typeface="Helvetica"/>
                <a:cs typeface="Helvetica"/>
              </a:rPr>
              <a:t>resultater/effektivitet af de implementerede foranstaltninger til at begrænse støv.</a:t>
            </a:r>
            <a:r>
              <a:rPr lang="da" sz="1800" dirty="0">
                <a:solidFill>
                  <a:srgbClr val="000000"/>
                </a:solidFill>
                <a:latin typeface="Helvetica"/>
                <a:ea typeface="Helvetica"/>
                <a:cs typeface="Helvetica"/>
              </a:rPr>
              <a:t> </a:t>
            </a:r>
            <a:endParaRPr lang="da"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spcAft>
                <a:spcPts val="600"/>
              </a:spcAft>
              <a:buFont typeface="Arial" panose="020B0604020202020204" pitchFamily="34" charset="0"/>
              <a:buChar char="•"/>
            </a:pPr>
            <a:r>
              <a:rPr lang="da" sz="1800" dirty="0">
                <a:solidFill>
                  <a:srgbClr val="000000"/>
                </a:solidFill>
                <a:latin typeface="Helvetica"/>
                <a:ea typeface="Helvetica"/>
                <a:cs typeface="Helvetica"/>
              </a:rPr>
              <a:t>Dokumentere</a:t>
            </a:r>
            <a:r>
              <a:rPr lang="da" sz="1800" b="0" i="0" strike="noStrike" cap="none" spc="0" baseline="0" dirty="0">
                <a:solidFill>
                  <a:srgbClr val="000000"/>
                </a:solidFill>
                <a:effectLst/>
                <a:latin typeface="Helvetica"/>
                <a:ea typeface="Helvetica"/>
                <a:cs typeface="Helvetica"/>
              </a:rPr>
              <a:t> deres overholdelse af lovmæssige krav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TYPER AF MONITORERING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400"/>
              </a:lnSpc>
            </a:pPr>
            <a:r>
              <a:rPr lang="da" sz="1800" b="0" i="0" strike="noStrike" cap="none" spc="0" baseline="0" dirty="0">
                <a:solidFill>
                  <a:srgbClr val="000000"/>
                </a:solidFill>
                <a:effectLst/>
                <a:latin typeface="Helvetica"/>
                <a:ea typeface="Helvetica"/>
                <a:cs typeface="Helvetica"/>
              </a:rPr>
              <a:t>Der er to typer støvmonitorering, der kan bruges i </a:t>
            </a:r>
            <a:r>
              <a:rPr lang="da" sz="1800" dirty="0">
                <a:solidFill>
                  <a:srgbClr val="000000"/>
                </a:solidFill>
                <a:latin typeface="Helvetica"/>
                <a:ea typeface="Helvetica"/>
                <a:cs typeface="Helvetica"/>
              </a:rPr>
              <a:t>kombination</a:t>
            </a:r>
            <a:r>
              <a:rPr lang="da" sz="1800" b="0" i="0" strike="noStrike" cap="none" spc="0" baseline="0" dirty="0">
                <a:solidFill>
                  <a:srgbClr val="000000"/>
                </a:solidFill>
                <a:effectLst/>
                <a:latin typeface="Helvetica"/>
                <a:ea typeface="Helvetica"/>
                <a:cs typeface="Helvetica"/>
              </a:rPr>
              <a:t> med andre metoder eller alene:</a:t>
            </a:r>
          </a:p>
          <a:p>
            <a:pPr>
              <a:lnSpc>
                <a:spcPts val="2400"/>
              </a:lnSpc>
            </a:pPr>
            <a:r>
              <a:rPr lang="da" sz="1800" b="1" i="0" strike="noStrike" cap="none" spc="0" baseline="0" dirty="0">
                <a:solidFill>
                  <a:srgbClr val="000000"/>
                </a:solidFill>
                <a:effectLst/>
                <a:latin typeface="Helvetica"/>
                <a:ea typeface="Helvetica"/>
                <a:cs typeface="Helvetica"/>
              </a:rPr>
              <a:t>Personalemonitorering</a:t>
            </a:r>
          </a:p>
          <a:p>
            <a:pPr marL="342900" indent="-342900">
              <a:lnSpc>
                <a:spcPts val="2400"/>
              </a:lnSpc>
              <a:buFont typeface="Arial"/>
              <a:buChar char="•"/>
            </a:pPr>
            <a:r>
              <a:rPr lang="da" sz="1800" b="0" i="0" strike="noStrike" cap="none" spc="0" baseline="0" dirty="0">
                <a:solidFill>
                  <a:srgbClr val="000000"/>
                </a:solidFill>
                <a:effectLst/>
                <a:latin typeface="Helvetica"/>
                <a:ea typeface="Helvetica"/>
                <a:cs typeface="Helvetica"/>
              </a:rPr>
              <a:t>Denne metode kræver, at arbejdere bærer monitoreringsudstyr (for at prøve luften inden for arbejdernes vejrtrækningszone) typisk i en periode, der svarer til en gennemsnitlig vagt.</a:t>
            </a:r>
          </a:p>
          <a:p>
            <a:pPr>
              <a:lnSpc>
                <a:spcPts val="2400"/>
              </a:lnSpc>
            </a:pPr>
            <a:r>
              <a:rPr lang="da" sz="1800" b="1" i="0" strike="noStrike" cap="none" spc="0" baseline="0" dirty="0">
                <a:solidFill>
                  <a:srgbClr val="000000"/>
                </a:solidFill>
                <a:effectLst/>
                <a:latin typeface="Helvetica"/>
                <a:ea typeface="Helvetica"/>
                <a:cs typeface="Helvetica"/>
              </a:rPr>
              <a:t>Statisk monitorering</a:t>
            </a:r>
          </a:p>
          <a:p>
            <a:pPr marL="342900" indent="-342900">
              <a:lnSpc>
                <a:spcPts val="2400"/>
              </a:lnSpc>
              <a:buFont typeface="Arial"/>
              <a:buChar char="•"/>
            </a:pPr>
            <a:r>
              <a:rPr lang="da" sz="1800" b="0" i="0" strike="noStrike" cap="none" spc="0" baseline="0" dirty="0">
                <a:solidFill>
                  <a:srgbClr val="000000"/>
                </a:solidFill>
                <a:effectLst/>
                <a:latin typeface="Helvetica"/>
                <a:ea typeface="Helvetica"/>
                <a:cs typeface="Helvetica"/>
              </a:rPr>
              <a:t>Denne metode bruges til at bestemme luftkvaliteten ved støvkilden i rum, hvor luftbåret støv udgør en bekymring. Prøveudtagning bør finde sted inden for medarbejdernes normale arbejdstid.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HVORDAN PERSONLIG MONITORERING KAN PÅVIRKE DIG</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a:lstStyle/>
          <a:p>
            <a:pPr>
              <a:lnSpc>
                <a:spcPts val="2400"/>
              </a:lnSpc>
            </a:pPr>
            <a:r>
              <a:rPr lang="da" sz="1800" b="0" i="0" strike="noStrike" cap="none" spc="0" baseline="0">
                <a:solidFill>
                  <a:srgbClr val="000000"/>
                </a:solidFill>
                <a:effectLst/>
                <a:latin typeface="Helvetica"/>
                <a:ea typeface="Helvetica"/>
                <a:cs typeface="Helvetica"/>
              </a:rPr>
              <a:t>Støvmonitorering er arbejdsgiverens ansvar, men arbejderne kan blive bedt om at deltage i processen. I sådanne tilfælde:</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Bær udstyret så meget som muligt af arbejdsskiftet</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Rør ikke ved monitoreringsudstyret</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Hold øje med aktiviteter og støvede begivenheder under vagten (f.eks. fejl, spild)</a:t>
            </a:r>
          </a:p>
          <a:p>
            <a:pPr marL="342900" indent="-342900">
              <a:lnSpc>
                <a:spcPts val="2400"/>
              </a:lnSpc>
              <a:buFont typeface="Arial" panose="020B0604020202020204" pitchFamily="34" charset="0"/>
              <a:buChar char="•"/>
            </a:pPr>
            <a:endParaRPr lang="en-US" sz="180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RESULTATER AF STØVMONITORERING</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400"/>
              </a:lnSpc>
              <a:buFont typeface="Arial"/>
              <a:buChar char="•"/>
            </a:pPr>
            <a:r>
              <a:rPr lang="da" sz="1800" b="0" i="0" strike="noStrike" cap="none" spc="0" baseline="0">
                <a:solidFill>
                  <a:srgbClr val="000000"/>
                </a:solidFill>
                <a:effectLst/>
                <a:latin typeface="Helvetica"/>
                <a:ea typeface="Helvetica"/>
                <a:cs typeface="Helvetica"/>
              </a:rPr>
              <a:t>Medarbejdere har ret til at anmode om deres støvmonitoreringsresultater.</a:t>
            </a:r>
          </a:p>
          <a:p>
            <a:pPr marL="342900" indent="-342900">
              <a:lnSpc>
                <a:spcPts val="2400"/>
              </a:lnSpc>
              <a:buFont typeface="Arial"/>
              <a:buChar char="•"/>
            </a:pPr>
            <a:r>
              <a:rPr lang="da" sz="1800" b="0" i="0" strike="noStrike" cap="none" spc="0" baseline="0">
                <a:solidFill>
                  <a:srgbClr val="000000"/>
                </a:solidFill>
                <a:effectLst/>
                <a:latin typeface="Helvetica"/>
                <a:ea typeface="Helvetica"/>
                <a:cs typeface="Helvetica"/>
              </a:rPr>
              <a:t>Arbejdsgivere bør give oplysninger om resultaterne af støvmonitoreringen under træningssessioner.</a:t>
            </a:r>
          </a:p>
          <a:p>
            <a:pPr marL="342900" indent="-342900">
              <a:lnSpc>
                <a:spcPts val="2400"/>
              </a:lnSpc>
              <a:buFont typeface="Arial"/>
              <a:buChar char="•"/>
            </a:pPr>
            <a:r>
              <a:rPr lang="da" sz="1800" b="0" i="0" strike="noStrike" cap="none" spc="0" baseline="0">
                <a:solidFill>
                  <a:srgbClr val="000000"/>
                </a:solidFill>
                <a:effectLst/>
                <a:latin typeface="Helvetica"/>
                <a:ea typeface="Helvetica"/>
                <a:cs typeface="Helvetica"/>
              </a:rPr>
              <a:t>At være opmærksom på risici for støveksponering giver arbejdstagerne mulighed for at træffe effektive foranstaltninger til at kontrollere dem.</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STØVMONITORERING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5" y="2814638"/>
            <a:ext cx="7880982" cy="3230407"/>
          </a:xfrm>
        </p:spPr>
        <p:txBody>
          <a:bodyPr/>
          <a:lstStyle/>
          <a:p>
            <a:pPr>
              <a:lnSpc>
                <a:spcPct val="100000"/>
              </a:lnSpc>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Går med monitoreringsudstyret hele tiden mens du er på vagt</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Holder øje med aktiviteter og hvad der sker omkring dig mens du er på vagt (dvs. spild og ulykker) </a:t>
            </a:r>
          </a:p>
          <a:p>
            <a:pPr marL="285750" indent="-285750">
              <a:lnSpc>
                <a:spcPct val="100000"/>
              </a:lnSpc>
              <a:spcAft>
                <a:spcPts val="1000"/>
              </a:spcAft>
              <a:buSzPct val="85000"/>
              <a:buFont typeface=".Apple Color Emoji UI"/>
              <a:buChar char="✅"/>
            </a:pPr>
            <a:r>
              <a:rPr lang="da" sz="1600" b="0" i="0" strike="noStrike" cap="none" spc="0" baseline="0" dirty="0">
                <a:solidFill>
                  <a:srgbClr val="000000"/>
                </a:solidFill>
                <a:effectLst/>
                <a:latin typeface="Helvetica"/>
                <a:ea typeface="Helvetica"/>
                <a:cs typeface="Helvetica"/>
              </a:rPr>
              <a:t>Spørger om at få resultaterne af støvmonitoreringen</a:t>
            </a:r>
          </a:p>
          <a:p>
            <a:pPr>
              <a:lnSpc>
                <a:spcPct val="100000"/>
              </a:lnSpc>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buSzPct val="85000"/>
              <a:buFont typeface=".Apple Color Emoji UI"/>
              <a:buChar char="❌"/>
            </a:pPr>
            <a:r>
              <a:rPr lang="da" sz="1600" b="0" i="0" strike="noStrike" cap="none" spc="0" baseline="0" dirty="0">
                <a:solidFill>
                  <a:srgbClr val="000000"/>
                </a:solidFill>
                <a:effectLst/>
                <a:latin typeface="Helvetica"/>
                <a:ea typeface="Helvetica"/>
                <a:cs typeface="Helvetica"/>
              </a:rPr>
              <a:t>Rør ikke ved udstyrret, der bruges til støvmonitorering</a:t>
            </a:r>
          </a:p>
          <a:p>
            <a:pPr marL="285750" indent="-285750">
              <a:lnSpc>
                <a:spcPct val="100000"/>
              </a:lnSpc>
              <a:buSzPct val="85000"/>
              <a:buFont typeface=".Apple Color Emoji UI"/>
              <a:buChar char="❌"/>
            </a:pPr>
            <a:r>
              <a:rPr lang="da" sz="1600" b="0" i="0" strike="noStrike" cap="none" spc="0" baseline="0" dirty="0">
                <a:solidFill>
                  <a:srgbClr val="FF0000"/>
                </a:solidFill>
                <a:effectLst/>
                <a:latin typeface="Helvetica"/>
                <a:ea typeface="Helvetica"/>
                <a:cs typeface="Helvetica"/>
              </a:rPr>
              <a:t>Plads til, at underviseren kan skrive noget — Tilføj yderligere oplysninger, der er relevante for din arbejdsplads.</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3223" cy="3682369"/>
          </a:xfrm>
        </p:spPr>
        <p:txBody>
          <a:bodyPr anchor="t"/>
          <a:lstStyle/>
          <a:p>
            <a:pPr>
              <a:lnSpc>
                <a:spcPts val="2400"/>
              </a:lnSpc>
              <a:spcBef>
                <a:spcPts val="600"/>
              </a:spcBef>
              <a:spcAft>
                <a:spcPts val="1000"/>
              </a:spcAft>
            </a:pPr>
            <a:r>
              <a:rPr lang="da" sz="1800" b="0" i="0" strike="noStrike" cap="none" spc="0" baseline="0" dirty="0">
                <a:solidFill>
                  <a:srgbClr val="000000"/>
                </a:solidFill>
                <a:effectLst/>
                <a:latin typeface="Helvetica"/>
                <a:ea typeface="Helvetica"/>
                <a:cs typeface="Helvetica"/>
              </a:rPr>
              <a:t>Støvmonitorering er ikke arbejderens ansvar, men viden om støvmonitorering er vigtig for alle, der arbejder med materialer, som indeholder krystallinsk silica.</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Støvmonitorering er et vigtigt aspekt af beskyttelsen af medarbejdernes sundhed.</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Arbejdstagere kan blive bedt om at deltage i støvmonitorering.</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Arbejdstagere har ret til at anmode om og få adgang til støvmonitoreringsresultaterne, som bør forklares under træningsforløbet. </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09207"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Støvmonitorering (Opgaveark 2.3.1)</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Støvmonitorering i realtid (Opgaveark 2.3.2)</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5" history="0"/>
              </a:rPr>
              <a:t>NEPSI Guide for SMV'er</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6"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2D102-2FE4-4A96-A6FB-65554E2805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d8ecf516-e360-4672-81b9-68723bedb71f"/>
    <ds:schemaRef ds:uri="http://purl.org/dc/elements/1.1/"/>
    <ds:schemaRef ds:uri="http://schemas.microsoft.com/office/infopath/2007/PartnerControls"/>
    <ds:schemaRef ds:uri="http://schemas.microsoft.com/office/2006/metadata/properties"/>
    <ds:schemaRef ds:uri="http://purl.org/dc/terms/"/>
    <ds:schemaRef ds:uri="6d9d7403-2d8c-4818-ae25-2c5629bc7330"/>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27</TotalTime>
  <Words>1025</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2020-06-24T14:35:04Z</dcterms:created>
  <dcterms:modified xsi:type="dcterms:W3CDTF">2024-11-13T12:29:59Z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