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73" r:id="rId6"/>
    <p:sldId id="278" r:id="rId7"/>
    <p:sldId id="272" r:id="rId8"/>
    <p:sldId id="277" r:id="rId9"/>
    <p:sldId id="281" r:id="rId10"/>
    <p:sldId id="261" r:id="rId11"/>
    <p:sldId id="260" r:id="rId12"/>
    <p:sldId id="280" r:id="rId13"/>
    <p:sldId id="268" r:id="rId14"/>
    <p:sldId id="279"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0C4746-5F0F-40CF-86E0-4EA363EFCE88}" v="10" dt="2022-10-04T17:24:59.746"/>
    <p1510:client id="{2B5F5DC1-1193-0C46-B250-A1ADEA3AB979}" v="1" dt="2020-12-09T20:37:57.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98" autoAdjust="0"/>
    <p:restoredTop sz="88844"/>
  </p:normalViewPr>
  <p:slideViewPr>
    <p:cSldViewPr snapToGrid="0" snapToObjects="1">
      <p:cViewPr varScale="1">
        <p:scale>
          <a:sx n="109" d="100"/>
          <a:sy n="109" d="100"/>
        </p:scale>
        <p:origin x="114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2847097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da" sz="1200" b="0" i="0" strike="noStrike" cap="none" spc="0" baseline="0" dirty="0">
                <a:solidFill>
                  <a:srgbClr val="000000"/>
                </a:solidFill>
                <a:effectLst/>
                <a:latin typeface="+mn-lt"/>
                <a:ea typeface="Calibri"/>
                <a:cs typeface="Calibri"/>
              </a:rPr>
              <a:t>Langvarig eksponering for respirabelt krystallinsk silica (RCS) kan føre til alvorlige helbredsproblemer for arbejdere på lang sigt. Af den grund er det vigtigt, at alle arbejdere er opmærksomme på, hvordan de kan begrænse eller eliminere eksponering for silicastøv.</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a" sz="1200" b="0" i="0" strike="noStrike" cap="none" spc="0" baseline="0" dirty="0">
                <a:solidFill>
                  <a:srgbClr val="000000"/>
                </a:solidFill>
                <a:effectLst/>
                <a:latin typeface="+mn-lt"/>
                <a:ea typeface="Calibri"/>
                <a:cs typeface="Calibri"/>
              </a:rPr>
              <a:t>For eksempel, når du udfører højenergiprocesser på mineraler, der indeholder krystallinsk silica, skal du bruge en enhed, der har en støvsuger eller vandsystem. (Se billedet ovenfor.)</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265636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3250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Text Placeholder 4">
            <a:extLst>
              <a:ext uri="{FF2B5EF4-FFF2-40B4-BE49-F238E27FC236}">
                <a16:creationId xmlns:a16="http://schemas.microsoft.com/office/drawing/2014/main" id="{D1521AF0-1C3C-9B42-BAF5-EBAA6AC12E16}"/>
              </a:ext>
            </a:extLst>
          </p:cNvPr>
          <p:cNvSpPr txBox="1"/>
          <p:nvPr userDrawn="1"/>
        </p:nvSpPr>
        <p:spPr>
          <a:xfrm>
            <a:off x="7569200" y="429114"/>
            <a:ext cx="424815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da" sz="1400" b="1" i="0" strike="noStrike" cap="none" spc="0" baseline="0" dirty="0">
                <a:solidFill>
                  <a:srgbClr val="F6A317"/>
                </a:solidFill>
                <a:effectLst/>
                <a:latin typeface="Helvetica"/>
                <a:ea typeface="Helvetica"/>
                <a:cs typeface="Helvetica"/>
              </a:rPr>
              <a:t>GOD PRAKSIS-TRÆNING MHT. AT ARBEJDE MED MATERIALER, DER INDEHOLDER KRYSTALLINSK SILICA</a:t>
            </a:r>
          </a:p>
        </p:txBody>
      </p:sp>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a" sz="1000" b="0" i="0" strike="noStrike" cap="none" spc="0" baseline="0">
                <a:solidFill>
                  <a:srgbClr val="000000"/>
                </a:solidFill>
                <a:effectLst/>
                <a:latin typeface="Helvetica"/>
                <a:ea typeface="Helvetica"/>
                <a:cs typeface="Helvetica"/>
              </a:rPr>
              <a:t>Denne træningspakke er udviklet som en del af NEPSIs Good Practice Guide – besøg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51E51A5-48D1-3541-A394-ED11EF33B05A}"/>
              </a:ext>
            </a:extLst>
          </p:cNvPr>
          <p:cNvPicPr>
            <a:picLocks noChangeAspect="1"/>
          </p:cNvPicPr>
          <p:nvPr userDrawn="1"/>
        </p:nvPicPr>
        <p:blipFill>
          <a:blip r:embed="rId10"/>
          <a:stretch>
            <a:fillRect/>
          </a:stretch>
        </p:blipFill>
        <p:spPr>
          <a:xfrm>
            <a:off x="406346" y="366936"/>
            <a:ext cx="1000588" cy="630000"/>
          </a:xfrm>
          <a:prstGeom prst="rect">
            <a:avLst/>
          </a:prstGeom>
        </p:spPr>
      </p:pic>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83387"/>
            <a:ext cx="7776506" cy="1592826"/>
          </a:xfrm>
        </p:spPr>
        <p:txBody>
          <a:bodyPr anchor="t"/>
          <a:lstStyle/>
          <a:p>
            <a:pPr>
              <a:lnSpc>
                <a:spcPct val="100000"/>
              </a:lnSpc>
            </a:pPr>
            <a:r>
              <a:rPr lang="da" sz="2800" b="1" i="0" strike="noStrike" cap="none" spc="0" baseline="0" dirty="0">
                <a:solidFill>
                  <a:srgbClr val="FFFFFF"/>
                </a:solidFill>
                <a:effectLst/>
                <a:latin typeface="Helvetica"/>
                <a:ea typeface="Helvetica"/>
                <a:cs typeface="Helvetica"/>
              </a:rPr>
              <a:t>GOD PRAKSIS-TRÆNING MHT. AT ARBEJDE MED MATERIALER, DER INDEHOLDER KRYSTALLINSK SILICA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276213"/>
            <a:ext cx="7534275" cy="850900"/>
          </a:xfrm>
        </p:spPr>
        <p:txBody>
          <a:bodyPr/>
          <a:lstStyle/>
          <a:p>
            <a:endParaRPr lang="en-US"/>
          </a:p>
        </p:txBody>
      </p:sp>
      <p:sp>
        <p:nvSpPr>
          <p:cNvPr id="2" name="Rectangle 1">
            <a:extLst>
              <a:ext uri="{FF2B5EF4-FFF2-40B4-BE49-F238E27FC236}">
                <a16:creationId xmlns:a16="http://schemas.microsoft.com/office/drawing/2014/main" id="{2277DBB3-EF70-E14E-B8FC-73E766794D0D}"/>
              </a:ext>
            </a:extLst>
          </p:cNvPr>
          <p:cNvSpPr/>
          <p:nvPr/>
        </p:nvSpPr>
        <p:spPr>
          <a:xfrm>
            <a:off x="5011387" y="154379"/>
            <a:ext cx="6757060" cy="9856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n-US" sz="2800" dirty="0"/>
              <a:t>INDLEDNING (TIL UNDERVISEREN)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a-DK" sz="1800" dirty="0">
                <a:latin typeface="Helvetica"/>
                <a:cs typeface="Helvetica"/>
              </a:rPr>
              <a:t>Som en del af implementeringen af NEPSIs ‘Good Practices’ har NEPSI udviklet nogle undervisningsmaterialer.</a:t>
            </a:r>
          </a:p>
          <a:p>
            <a:pPr>
              <a:lnSpc>
                <a:spcPts val="2400"/>
              </a:lnSpc>
            </a:pPr>
            <a:r>
              <a:rPr lang="da-DK" sz="1800" dirty="0">
                <a:latin typeface="Helvetica"/>
                <a:cs typeface="Helvetica"/>
              </a:rPr>
              <a:t>Hver PowerPoint-træningspakke dækker et emne, der er relevant for arbejdere på tværs af alle industrier, der bruger materialer, der indeholder krystallinsk silica. Pakkerne indeholder information om risici for støveksponering relateret til emnet og god praksis og tilgængelige foranstaltninger til at reducere eksponeringen. Formålet med undervisningsmaterialet er at informere medarbejderne og hjælpe dem med at bruge kontrolforanstaltningerne effektivt og reducere deres eksponering for respirabelt krystallinsk silica (RCS) på arbejdspladsen.</a:t>
            </a:r>
          </a:p>
          <a:p>
            <a:pPr>
              <a:lnSpc>
                <a:spcPts val="2400"/>
              </a:lnSpc>
            </a:pPr>
            <a:r>
              <a:rPr lang="da-DK" sz="1800" dirty="0">
                <a:latin typeface="Helvetica"/>
                <a:cs typeface="Helvetica"/>
              </a:rPr>
              <a:t>Brug den tomme skabelon og pladsholdere til at tilføje yderligere oplysninger i træningspakken efter behov.</a:t>
            </a:r>
          </a:p>
        </p:txBody>
      </p:sp>
    </p:spTree>
    <p:extLst>
      <p:ext uri="{BB962C8B-B14F-4D97-AF65-F5344CB8AC3E}">
        <p14:creationId xmlns:p14="http://schemas.microsoft.com/office/powerpoint/2010/main" val="39766414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BEMÆRK</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a" sz="1800" b="0" i="0" strike="noStrike" cap="none" spc="0" baseline="0">
                <a:solidFill>
                  <a:srgbClr val="000000"/>
                </a:solidFill>
                <a:effectLst/>
                <a:latin typeface="Helvetica"/>
                <a:ea typeface="Helvetica"/>
                <a:cs typeface="Helvetica"/>
              </a:rPr>
              <a:t>Oplysningerne i denne PowerPoint-træningsdokument er af rådgivende og informativ karakter. Det er hverken en standard eller en forskrift. Det skaber ikke nye juridiske forpligtelser og ændrer heller ikke eksisterende forpligtelser skabt af sundhedslovgivning og -politik.</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66445" cy="3682369"/>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er meget vigtigt at lære, hvordan man beskytter sig selv mod arbejdsrelaterede sundhedsrisici.</a:t>
            </a:r>
          </a:p>
          <a:p>
            <a:pPr>
              <a:lnSpc>
                <a:spcPts val="2400"/>
              </a:lnSpc>
            </a:pPr>
            <a:r>
              <a:rPr lang="da" sz="1800" b="0" i="0" strike="noStrike" cap="none" spc="0" baseline="0" dirty="0">
                <a:solidFill>
                  <a:srgbClr val="000000"/>
                </a:solidFill>
                <a:effectLst/>
                <a:latin typeface="Helvetica"/>
                <a:ea typeface="Helvetica"/>
                <a:cs typeface="Helvetica"/>
              </a:rPr>
              <a:t>I følgende PowerPoint vil du lære om:</a:t>
            </a:r>
          </a:p>
          <a:p>
            <a:pPr marL="285750" indent="-28575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Grundlæggende kontrolforanstaltninger for at forhindre eller minimere eksponering for skadeligt respirabelt krystallinsk silicastøv (RCS)</a:t>
            </a:r>
          </a:p>
          <a:p>
            <a:pPr marL="285750" indent="-285750">
              <a:lnSpc>
                <a:spcPts val="2400"/>
              </a:lnSpc>
              <a:buFont typeface="Arial" panose="020B0604020202020204" pitchFamily="34" charset="0"/>
              <a:buChar char="•"/>
            </a:pPr>
            <a:r>
              <a:rPr lang="da" sz="1800" b="0" i="0" strike="noStrike" cap="none" spc="0" baseline="0" dirty="0">
                <a:solidFill>
                  <a:srgbClr val="FF0000"/>
                </a:solidFill>
                <a:effectLst/>
                <a:latin typeface="Helvetica"/>
                <a:ea typeface="Helvetica"/>
                <a:cs typeface="Helvetica"/>
              </a:rPr>
              <a:t>Her er der plads til, at underviseren kan skrive noget - hvis du har tilføjet din egen slide, giv venligst en kort oversigt over indholdet. </a:t>
            </a:r>
          </a:p>
          <a:p>
            <a:pPr marL="285750" indent="-285750">
              <a:lnSpc>
                <a:spcPts val="2400"/>
              </a:lnSpc>
              <a:buFont typeface="Arial" panose="020B0604020202020204" pitchFamily="34" charset="0"/>
              <a:buChar char="•"/>
            </a:pPr>
            <a:endParaRPr lang="en-US" sz="1800" dirty="0"/>
          </a:p>
        </p:txBody>
      </p:sp>
      <p:pic>
        <p:nvPicPr>
          <p:cNvPr id="5" name="Picture Placeholder 8" descr="Construction worker">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a:blip/>
          <a:srcRect/>
          <a:stretch/>
        </p:blipFill>
        <p:spPr>
          <a:xfrm>
            <a:off x="6986588" y="1608138"/>
            <a:ext cx="44370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618343"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TEKNIKKER TIL BEGRÆNSNING AF STØV</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da" sz="1800" b="0" i="0" strike="noStrike" cap="none" spc="0" baseline="0">
                <a:solidFill>
                  <a:srgbClr val="000000"/>
                </a:solidFill>
                <a:effectLst/>
                <a:latin typeface="Helvetica"/>
                <a:ea typeface="Helvetica"/>
                <a:cs typeface="Helvetica"/>
              </a:rPr>
              <a:t>Der er fem vigtigste teknikker til begrænsning af RCS-støv, som er en del af NEPSIs ‘Good Practices’.</a:t>
            </a:r>
          </a:p>
        </p:txBody>
      </p:sp>
      <p:pic>
        <p:nvPicPr>
          <p:cNvPr id="8" name="Picture 7" descr="A screenshot of a cell phone&#10;&#10;Description automatically generated">
            <a:extLst>
              <a:ext uri="{FF2B5EF4-FFF2-40B4-BE49-F238E27FC236}">
                <a16:creationId xmlns:a16="http://schemas.microsoft.com/office/drawing/2014/main" id="{10632FE8-F8F5-A547-989B-4ABE1B92E56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1" name="Picture 10" descr="A screenshot of a cell phone&#10;&#10;Description automatically generated">
            <a:extLst>
              <a:ext uri="{FF2B5EF4-FFF2-40B4-BE49-F238E27FC236}">
                <a16:creationId xmlns:a16="http://schemas.microsoft.com/office/drawing/2014/main" id="{AD6D66F3-54AE-BC42-8E92-5A04A01A5CF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6" name="Picture 5" descr="A screenshot of a cell phone&#10;&#10;Description automatically generated">
            <a:extLst>
              <a:ext uri="{FF2B5EF4-FFF2-40B4-BE49-F238E27FC236}">
                <a16:creationId xmlns:a16="http://schemas.microsoft.com/office/drawing/2014/main" id="{3892BAA8-98B0-7346-9C0F-D2D3A0C9074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9" name="Picture 8" descr="A screenshot of a cell phone&#10;&#10;Description automatically generated">
            <a:extLst>
              <a:ext uri="{FF2B5EF4-FFF2-40B4-BE49-F238E27FC236}">
                <a16:creationId xmlns:a16="http://schemas.microsoft.com/office/drawing/2014/main" id="{DFA46869-474C-6949-A914-489747B877E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7" name="Picture 6" descr="A screenshot of a cell phone&#10;&#10;Description automatically generated">
            <a:extLst>
              <a:ext uri="{FF2B5EF4-FFF2-40B4-BE49-F238E27FC236}">
                <a16:creationId xmlns:a16="http://schemas.microsoft.com/office/drawing/2014/main" id="{80D6658B-94DC-6A40-B1CC-8AFFC64934EB}"/>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4" name="TextBox 3">
            <a:extLst>
              <a:ext uri="{FF2B5EF4-FFF2-40B4-BE49-F238E27FC236}">
                <a16:creationId xmlns:a16="http://schemas.microsoft.com/office/drawing/2014/main" id="{30EFE92B-4FD7-A345-A753-216FB998B01F}"/>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GOD HYGIEJNE PÅ ARBEJDSPLADSEN</a:t>
            </a:r>
          </a:p>
          <a:p>
            <a:r>
              <a:rPr lang="da" sz="1200" b="0" i="0" strike="noStrike" cap="none" spc="0" baseline="0">
                <a:solidFill>
                  <a:srgbClr val="000000"/>
                </a:solidFill>
                <a:effectLst/>
                <a:latin typeface="Calibri"/>
                <a:ea typeface="Calibri"/>
                <a:cs typeface="Calibri"/>
              </a:rPr>
              <a:t>Du kan forhindre støv i at samle sig over tid ved at vaske dit arbejdstøj og støvsuge støv produceret af processerne– et rent arbejdsområde er sikkert arbejdsområde</a:t>
            </a:r>
          </a:p>
          <a:p>
            <a:endParaRPr lang="en-US"/>
          </a:p>
        </p:txBody>
      </p:sp>
      <p:sp>
        <p:nvSpPr>
          <p:cNvPr id="10" name="TextBox 9">
            <a:extLst>
              <a:ext uri="{FF2B5EF4-FFF2-40B4-BE49-F238E27FC236}">
                <a16:creationId xmlns:a16="http://schemas.microsoft.com/office/drawing/2014/main" id="{D2E06BDD-2B10-8544-8ADF-4B09321CF4E0}"/>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INDESLUTNING</a:t>
            </a:r>
          </a:p>
          <a:p>
            <a:pPr>
              <a:spcAft>
                <a:spcPts val="300"/>
              </a:spcAft>
            </a:pPr>
            <a:r>
              <a:rPr lang="da" sz="1200" b="0" i="0" strike="noStrike" cap="none" spc="0" baseline="0">
                <a:solidFill>
                  <a:srgbClr val="000000"/>
                </a:solidFill>
                <a:effectLst/>
                <a:latin typeface="Calibri"/>
                <a:ea typeface="Calibri"/>
                <a:cs typeface="Calibri"/>
              </a:rPr>
              <a:t>Udførelse af RCS-producerende processer i et lukket system forhindrer støveksponering ved kilden</a:t>
            </a:r>
          </a:p>
          <a:p>
            <a:pPr>
              <a:spcAft>
                <a:spcPts val="300"/>
              </a:spcAft>
            </a:pPr>
            <a:endParaRPr lang="en-US"/>
          </a:p>
        </p:txBody>
      </p:sp>
      <p:sp>
        <p:nvSpPr>
          <p:cNvPr id="12" name="TextBox 11">
            <a:extLst>
              <a:ext uri="{FF2B5EF4-FFF2-40B4-BE49-F238E27FC236}">
                <a16:creationId xmlns:a16="http://schemas.microsoft.com/office/drawing/2014/main" id="{846EF0DB-2F1B-FE40-AD16-0EAD6F8C33B9}"/>
              </a:ext>
            </a:extLst>
          </p:cNvPr>
          <p:cNvSpPr txBox="1"/>
          <p:nvPr/>
        </p:nvSpPr>
        <p:spPr>
          <a:xfrm>
            <a:off x="6579515" y="4852474"/>
            <a:ext cx="2134063" cy="839038"/>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UDSUGNING / VENTILATION</a:t>
            </a:r>
          </a:p>
          <a:p>
            <a:pPr>
              <a:spcAft>
                <a:spcPts val="300"/>
              </a:spcAft>
            </a:pPr>
            <a:r>
              <a:rPr lang="da" sz="1200" b="0" i="0" strike="noStrike" cap="none" spc="0" baseline="0">
                <a:solidFill>
                  <a:srgbClr val="000000"/>
                </a:solidFill>
                <a:effectLst/>
                <a:latin typeface="Calibri"/>
                <a:ea typeface="Calibri"/>
                <a:cs typeface="Calibri"/>
              </a:rPr>
              <a:t>Opfang RCS ved kilden, før vi udsættes for det, og erstat forurenet luft med ren luft.</a:t>
            </a:r>
          </a:p>
        </p:txBody>
      </p:sp>
      <p:sp>
        <p:nvSpPr>
          <p:cNvPr id="13" name="TextBox 12">
            <a:extLst>
              <a:ext uri="{FF2B5EF4-FFF2-40B4-BE49-F238E27FC236}">
                <a16:creationId xmlns:a16="http://schemas.microsoft.com/office/drawing/2014/main" id="{216AEF2B-4BC7-BC4A-BA6B-2CFEB4C7D7E0}"/>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BESKYTTELSESUDSTYR</a:t>
            </a:r>
          </a:p>
          <a:p>
            <a:r>
              <a:rPr lang="da" sz="1200" b="0" i="0" strike="noStrike" cap="none" spc="0" baseline="0">
                <a:solidFill>
                  <a:srgbClr val="000000"/>
                </a:solidFill>
                <a:effectLst/>
                <a:latin typeface="Calibri"/>
                <a:ea typeface="Calibri"/>
                <a:cs typeface="Calibri"/>
              </a:rPr>
              <a:t>Personligt beskyttelsesudstyr (f.eks. mundbind) beskytter arbejdere mod støv, når alle andre kontrolforanstaltninger er utilstrækkelige til at kontrollere eksponeringsrisici</a:t>
            </a:r>
          </a:p>
          <a:p>
            <a:endParaRPr lang="en-US"/>
          </a:p>
        </p:txBody>
      </p:sp>
      <p:sp>
        <p:nvSpPr>
          <p:cNvPr id="14" name="TextBox 13">
            <a:extLst>
              <a:ext uri="{FF2B5EF4-FFF2-40B4-BE49-F238E27FC236}">
                <a16:creationId xmlns:a16="http://schemas.microsoft.com/office/drawing/2014/main" id="{D26BB86C-4B5F-164E-AD03-5F81B6D4A003}"/>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da" sz="1050" b="1" i="0" strike="noStrike" cap="none" spc="50" baseline="0">
                <a:solidFill>
                  <a:srgbClr val="EF9A2E"/>
                </a:solidFill>
                <a:effectLst/>
                <a:latin typeface="Futura Medium"/>
                <a:ea typeface="Futura Medium"/>
                <a:cs typeface="Futura Medium"/>
              </a:rPr>
              <a:t>VAND</a:t>
            </a:r>
          </a:p>
          <a:p>
            <a:pPr>
              <a:spcAft>
                <a:spcPts val="300"/>
              </a:spcAft>
            </a:pPr>
            <a:r>
              <a:rPr lang="da" sz="1200" b="0" i="0" strike="noStrike" cap="none" spc="0" baseline="0">
                <a:solidFill>
                  <a:srgbClr val="000000"/>
                </a:solidFill>
                <a:effectLst/>
                <a:latin typeface="Calibri"/>
                <a:ea typeface="Calibri"/>
                <a:cs typeface="Calibri"/>
              </a:rPr>
              <a:t>Hvis man holder processerne våde, forhindrer man støv i at blive luftbåret ved at binde partiklerne i vand</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6" y="1616076"/>
            <a:ext cx="5080630" cy="850900"/>
          </a:xfrm>
        </p:spPr>
        <p:txBody>
          <a:bodyPr/>
          <a:lstStyle/>
          <a:p>
            <a:pPr>
              <a:lnSpc>
                <a:spcPct val="100000"/>
              </a:lnSpc>
            </a:pPr>
            <a:r>
              <a:rPr lang="da" sz="2800" b="1" i="0" strike="noStrike" cap="none" spc="0" baseline="0" dirty="0">
                <a:solidFill>
                  <a:srgbClr val="F6A317"/>
                </a:solidFill>
                <a:effectLst/>
                <a:latin typeface="Helvetica"/>
                <a:ea typeface="Helvetica"/>
                <a:cs typeface="Helvetica"/>
              </a:rPr>
              <a:t>RISICI VED DENNE AKTIVITET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735521"/>
            <a:ext cx="5453624" cy="2938988"/>
          </a:xfrm>
        </p:spPr>
        <p:txBody>
          <a:bodyPr anchor="t"/>
          <a:lstStyle/>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Det er vigtigt ift. beskyttelse mod RCS, at udstyret fungere korrekt </a:t>
            </a:r>
          </a:p>
          <a:p>
            <a:pPr marL="342900" indent="-342900">
              <a:lnSpc>
                <a:spcPts val="2400"/>
              </a:lnSpc>
              <a:buFont typeface="Arial" panose="020B0604020202020204" pitchFamily="34" charset="0"/>
              <a:buChar char="•"/>
            </a:pPr>
            <a:r>
              <a:rPr lang="da" sz="1800" b="0" i="0" strike="noStrike" cap="none" spc="0" baseline="0" dirty="0">
                <a:solidFill>
                  <a:srgbClr val="000000"/>
                </a:solidFill>
                <a:effectLst/>
                <a:latin typeface="Helvetica"/>
                <a:ea typeface="Helvetica"/>
                <a:cs typeface="Helvetica"/>
              </a:rPr>
              <a:t>Langvarig eksponering for høje niveauer af RCS kan forårsage invaliderende lungesygdomme.</a:t>
            </a:r>
          </a:p>
          <a:p>
            <a:pPr>
              <a:lnSpc>
                <a:spcPts val="2400"/>
              </a:lnSpc>
            </a:pPr>
            <a:r>
              <a:rPr lang="da" sz="1800" b="0" i="0" strike="noStrike" cap="none" spc="0" baseline="0" dirty="0">
                <a:solidFill>
                  <a:srgbClr val="000000"/>
                </a:solidFill>
                <a:effectLst/>
                <a:latin typeface="Helvetica"/>
                <a:ea typeface="Helvetica"/>
                <a:cs typeface="Helvetica"/>
              </a:rPr>
              <a:t>Det er vigtigt, at vi beskytter os selv mod udsættelse for dette luftbårne støv hver dag. </a:t>
            </a:r>
          </a:p>
          <a:p>
            <a:pPr>
              <a:lnSpc>
                <a:spcPts val="2400"/>
              </a:lnSpc>
            </a:pPr>
            <a:r>
              <a:rPr lang="da" sz="1800" b="0" i="0" strike="noStrike" cap="none" spc="0" baseline="0" dirty="0">
                <a:solidFill>
                  <a:srgbClr val="000000"/>
                </a:solidFill>
                <a:effectLst/>
                <a:latin typeface="Helvetica"/>
                <a:ea typeface="Helvetica"/>
                <a:cs typeface="Helvetica"/>
              </a:rPr>
              <a:t>Ved at følge god praksis i dag beskytter vi vores fremtidige sundhed.</a:t>
            </a:r>
          </a:p>
          <a:p>
            <a:pPr>
              <a:lnSpc>
                <a:spcPts val="2400"/>
              </a:lnSpc>
            </a:pPr>
            <a:r>
              <a:rPr lang="da" sz="1800" b="0" i="0" strike="noStrike" cap="none" spc="0" baseline="0" dirty="0">
                <a:solidFill>
                  <a:srgbClr val="000000"/>
                </a:solidFill>
                <a:effectLst/>
                <a:latin typeface="Helvetica"/>
                <a:ea typeface="Helvetica"/>
                <a:cs typeface="Helvetica"/>
              </a:rPr>
              <a:t>Hvad vil du gerne lave, når du går på pension?</a:t>
            </a:r>
          </a:p>
        </p:txBody>
      </p:sp>
      <p:pic>
        <p:nvPicPr>
          <p:cNvPr id="7" name="Picture Placeholder 6" descr="A picture containing person, indoor, bed, room&#10;&#10;Description automatically generated">
            <a:extLst>
              <a:ext uri="{FF2B5EF4-FFF2-40B4-BE49-F238E27FC236}">
                <a16:creationId xmlns:a16="http://schemas.microsoft.com/office/drawing/2014/main" id="{2A9C7B0A-2F8E-C149-8334-E3EB74E76DB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576943" y="1971379"/>
            <a:ext cx="3548990" cy="2029091"/>
          </a:xfrm>
        </p:spPr>
      </p:pic>
      <p:pic>
        <p:nvPicPr>
          <p:cNvPr id="9" name="Picture 8" descr="A young child riding a wave on a surfboard in the ocean&#10;&#10;Description automatically generated">
            <a:extLst>
              <a:ext uri="{FF2B5EF4-FFF2-40B4-BE49-F238E27FC236}">
                <a16:creationId xmlns:a16="http://schemas.microsoft.com/office/drawing/2014/main" id="{A3284F4F-1B99-FA43-8380-2F50D92FB573}"/>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579805" y="4205015"/>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5" y="1640901"/>
            <a:ext cx="5053930"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STOP STØV VED KILDEN</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347884"/>
            <a:ext cx="5453624" cy="3236531"/>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Vi bør forsøge at reducere risikoen for støvdannelse.</a:t>
            </a:r>
          </a:p>
          <a:p>
            <a:pPr>
              <a:lnSpc>
                <a:spcPts val="2400"/>
              </a:lnSpc>
            </a:pPr>
            <a:r>
              <a:rPr lang="da" sz="1800" b="0" i="0" strike="noStrike" cap="none" spc="0" baseline="0" dirty="0">
                <a:solidFill>
                  <a:srgbClr val="000000"/>
                </a:solidFill>
                <a:effectLst/>
                <a:latin typeface="Helvetica"/>
                <a:ea typeface="Helvetica"/>
                <a:cs typeface="Helvetica"/>
              </a:rPr>
              <a:t>Hvis vi ikke kan undgå støvdannelsen, så er den mest effektive måde at kontrollere støv på ved kilden.</a:t>
            </a:r>
          </a:p>
          <a:p>
            <a:pPr>
              <a:lnSpc>
                <a:spcPts val="2400"/>
              </a:lnSpc>
            </a:pPr>
            <a:r>
              <a:rPr lang="da" sz="1800" b="0" i="0" strike="noStrike" cap="none" spc="0" baseline="0" dirty="0">
                <a:solidFill>
                  <a:srgbClr val="000000"/>
                </a:solidFill>
                <a:effectLst/>
                <a:latin typeface="Helvetica"/>
                <a:ea typeface="Helvetica"/>
                <a:cs typeface="Helvetica"/>
              </a:rPr>
              <a:t>Dette betyder at holde eller adskille støvet fra arbejderen ved at bruge en barriere eller indeslutning, ventilationssystem (f.eks. udsugning) og/eller vanddæmpningssystem.</a:t>
            </a:r>
          </a:p>
          <a:p>
            <a:pPr>
              <a:lnSpc>
                <a:spcPts val="2400"/>
              </a:lnSpc>
            </a:pPr>
            <a:endParaRPr lang="en-US" sz="1800" dirty="0"/>
          </a:p>
        </p:txBody>
      </p:sp>
      <p:pic>
        <p:nvPicPr>
          <p:cNvPr id="9" name="Picture Placeholder 8" descr="A picture containing indoor, sitting, table, kitchen&#10;&#10;Description automatically generated">
            <a:extLst>
              <a:ext uri="{FF2B5EF4-FFF2-40B4-BE49-F238E27FC236}">
                <a16:creationId xmlns:a16="http://schemas.microsoft.com/office/drawing/2014/main" id="{A164F5F6-ADE5-0A48-B8B4-B0FFD87273E7}"/>
              </a:ext>
            </a:extLst>
          </p:cNvPr>
          <p:cNvPicPr>
            <a:picLocks noGrp="1" noChangeAspect="1"/>
          </p:cNvPicPr>
          <p:nvPr>
            <p:ph type="pic" sz="quarter" idx="12"/>
          </p:nvPr>
        </p:nvPicPr>
        <p:blipFill>
          <a:blip r:embed="rId3"/>
          <a:srcRect l="16884" r="1688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5318756"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TØR SPILD OP OMGÅENDE</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2" y="2362831"/>
            <a:ext cx="5094169" cy="3682369"/>
          </a:xfrm>
        </p:spPr>
        <p:txBody>
          <a:bodyPr/>
          <a:lstStyle/>
          <a:p>
            <a:pPr>
              <a:lnSpc>
                <a:spcPts val="2400"/>
              </a:lnSpc>
              <a:spcAft>
                <a:spcPts val="1000"/>
              </a:spcAft>
            </a:pPr>
            <a:r>
              <a:rPr lang="da" sz="1800" b="0" i="0" strike="noStrike" cap="none" spc="0" baseline="0" dirty="0">
                <a:solidFill>
                  <a:srgbClr val="000000"/>
                </a:solidFill>
                <a:effectLst/>
                <a:latin typeface="Helvetica"/>
                <a:ea typeface="Helvetica"/>
                <a:cs typeface="Helvetica"/>
              </a:rPr>
              <a:t>Hvis man tører støvspild op (og finder ud af, hvad årsagen er) omgående reducerer det risikoen for, at støv, der har lagt sig, bliver luftbåret igen.</a:t>
            </a:r>
          </a:p>
          <a:p>
            <a:pPr>
              <a:lnSpc>
                <a:spcPts val="2400"/>
              </a:lnSpc>
              <a:spcAft>
                <a:spcPts val="1000"/>
              </a:spcAft>
            </a:pPr>
            <a:r>
              <a:rPr lang="da" sz="1800" b="0" i="0" strike="noStrike" cap="none" spc="0" baseline="0" dirty="0">
                <a:solidFill>
                  <a:srgbClr val="000000"/>
                </a:solidFill>
                <a:effectLst/>
                <a:latin typeface="Helvetica"/>
                <a:ea typeface="Helvetica"/>
                <a:cs typeface="Helvetica"/>
              </a:rPr>
              <a:t>Respirable støvpartikler er usynlige for det blotte øje, medmindre en kraftig lyskilde bruges til at belyse dem. Støvet kan forblive i luften i flere dage eller uger.</a:t>
            </a:r>
          </a:p>
          <a:p>
            <a:pPr>
              <a:lnSpc>
                <a:spcPts val="2400"/>
              </a:lnSpc>
            </a:pPr>
            <a:endParaRPr lang="en-US" sz="1800" dirty="0"/>
          </a:p>
        </p:txBody>
      </p:sp>
      <p:pic>
        <p:nvPicPr>
          <p:cNvPr id="4" name="Picture Placeholder 7">
            <a:extLst>
              <a:ext uri="{FF2B5EF4-FFF2-40B4-BE49-F238E27FC236}">
                <a16:creationId xmlns:a16="http://schemas.microsoft.com/office/drawing/2014/main" id="{D1A675EE-3C3F-334C-B8A0-643F67D57989}"/>
              </a:ext>
            </a:extLst>
          </p:cNvPr>
          <p:cNvPicPr>
            <a:picLocks noGrp="1" noChangeAspect="1"/>
          </p:cNvPicPr>
          <p:nvPr>
            <p:ph type="pic" sz="quarter" idx="12"/>
          </p:nvPr>
        </p:nvPicPr>
        <p:blipFill>
          <a:blip r:embed="rId3"/>
          <a:srcRect l="8004" r="8004"/>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a:xfrm>
            <a:off x="777244" y="1640901"/>
            <a:ext cx="7147556" cy="850900"/>
          </a:xfrm>
        </p:spPr>
        <p:txBody>
          <a:bodyPr/>
          <a:lstStyle/>
          <a:p>
            <a:pPr>
              <a:lnSpc>
                <a:spcPct val="100000"/>
              </a:lnSpc>
              <a:spcBef>
                <a:spcPts val="0"/>
              </a:spcBef>
            </a:pPr>
            <a:r>
              <a:rPr lang="da" sz="2800" b="1" i="0" strike="noStrike" cap="none" spc="0" baseline="0" dirty="0">
                <a:solidFill>
                  <a:srgbClr val="F6A317"/>
                </a:solidFill>
                <a:effectLst/>
                <a:latin typeface="Helvetica"/>
                <a:ea typeface="Helvetica"/>
                <a:cs typeface="Helvetica"/>
              </a:rPr>
              <a:t>BÆR PERSONLIG BESKYTTELSESUDSTYR</a:t>
            </a:r>
          </a:p>
          <a:p>
            <a:pPr>
              <a:lnSpc>
                <a:spcPct val="100000"/>
              </a:lnSpc>
              <a:spcBef>
                <a:spcPts val="0"/>
              </a:spcBef>
            </a:pPr>
            <a:r>
              <a:rPr lang="da" sz="2800" b="1" i="0" strike="noStrike" cap="none" spc="0" baseline="0" dirty="0">
                <a:solidFill>
                  <a:srgbClr val="F6A317"/>
                </a:solidFill>
                <a:effectLst/>
                <a:latin typeface="Helvetica"/>
                <a:ea typeface="Helvetica"/>
                <a:cs typeface="Helvetica"/>
              </a:rPr>
              <a:t>(HVIS DET ER NØDVENDIGT)</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4" y="3175631"/>
            <a:ext cx="5480681" cy="3682369"/>
          </a:xfrm>
        </p:spPr>
        <p:txBody>
          <a:bodyPr/>
          <a:lstStyle/>
          <a:p>
            <a:pPr>
              <a:lnSpc>
                <a:spcPts val="2400"/>
              </a:lnSpc>
              <a:spcAft>
                <a:spcPts val="1000"/>
              </a:spcAft>
            </a:pPr>
            <a:r>
              <a:rPr lang="da" sz="1800" b="0" i="0" strike="noStrike" cap="none" spc="0" baseline="0" dirty="0">
                <a:solidFill>
                  <a:srgbClr val="000000"/>
                </a:solidFill>
                <a:effectLst/>
                <a:latin typeface="Helvetica"/>
                <a:ea typeface="Helvetica"/>
                <a:cs typeface="Helvetica"/>
              </a:rPr>
              <a:t>Hvis alle andre kontrolforanstaltninger (se de 5 vigtigste kontrolteknikker) er utilstrækkelige til at forhindre eksponering for støv, skal du bære PPE.</a:t>
            </a:r>
          </a:p>
          <a:p>
            <a:pPr>
              <a:lnSpc>
                <a:spcPts val="2400"/>
              </a:lnSpc>
              <a:spcAft>
                <a:spcPts val="1000"/>
              </a:spcAft>
            </a:pPr>
            <a:r>
              <a:rPr lang="da" sz="1800" b="0" i="0" strike="noStrike" cap="none" spc="0" baseline="0" dirty="0">
                <a:solidFill>
                  <a:srgbClr val="000000"/>
                </a:solidFill>
                <a:effectLst/>
                <a:latin typeface="Helvetica"/>
                <a:ea typeface="Helvetica"/>
                <a:cs typeface="Helvetica"/>
              </a:rPr>
              <a:t>PPE er på ingen måde en erstatning for andre foranstaltninger til at begrænse støv. Støvmasker beskytter midlertidigt individuelle arbejdere, men den generelle luftkvalitet kan stadig blive kompromitteret af støv.</a:t>
            </a:r>
          </a:p>
        </p:txBody>
      </p:sp>
      <p:sp>
        <p:nvSpPr>
          <p:cNvPr id="7" name="Picture Placeholder 6">
            <a:extLst>
              <a:ext uri="{FF2B5EF4-FFF2-40B4-BE49-F238E27FC236}">
                <a16:creationId xmlns:a16="http://schemas.microsoft.com/office/drawing/2014/main" id="{4B227ACE-63E6-A146-97C1-D40C67E44A70}"/>
              </a:ext>
            </a:extLst>
          </p:cNvPr>
          <p:cNvSpPr>
            <a:spLocks noGrp="1"/>
          </p:cNvSpPr>
          <p:nvPr>
            <p:ph type="pic" sz="quarter" idx="12"/>
          </p:nvPr>
        </p:nvSpPr>
        <p:spPr/>
        <p:txBody>
          <a:bodyPr/>
          <a:lstStyle/>
          <a:p>
            <a:endParaRPr/>
          </a:p>
        </p:txBody>
      </p:sp>
      <p:pic>
        <p:nvPicPr>
          <p:cNvPr id="8" name="Picture 7">
            <a:extLst>
              <a:ext uri="{FF2B5EF4-FFF2-40B4-BE49-F238E27FC236}">
                <a16:creationId xmlns:a16="http://schemas.microsoft.com/office/drawing/2014/main" id="{D2B39C38-3218-1444-91FB-2E76B9A700C7}"/>
              </a:ext>
            </a:extLst>
          </p:cNvPr>
          <p:cNvPicPr>
            <a:picLocks noChangeAspect="1"/>
          </p:cNvPicPr>
          <p:nvPr/>
        </p:nvPicPr>
        <p:blipFill>
          <a:blip r:embed="rId3"/>
          <a:srcRect r="21530"/>
          <a:stretch>
            <a:fillRect/>
          </a:stretch>
        </p:blipFill>
        <p:spPr>
          <a:xfrm>
            <a:off x="6595119" y="1608531"/>
            <a:ext cx="5221973" cy="4436510"/>
          </a:xfrm>
          <a:prstGeom prst="rect">
            <a:avLst/>
          </a:prstGeom>
        </p:spPr>
      </p:pic>
    </p:spTree>
    <p:extLst>
      <p:ext uri="{BB962C8B-B14F-4D97-AF65-F5344CB8AC3E}">
        <p14:creationId xmlns:p14="http://schemas.microsoft.com/office/powerpoint/2010/main" val="142911530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9714294"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ANBEFALINGER MHT. GOD PRAKSIS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268101"/>
            <a:ext cx="10955577" cy="3230407"/>
          </a:xfrm>
        </p:spPr>
        <p:txBody>
          <a:bodyPr lIns="91440" tIns="45720" rIns="91440" bIns="45720" anchor="t"/>
          <a:lstStyle/>
          <a:p>
            <a:pPr>
              <a:lnSpc>
                <a:spcPts val="2400"/>
              </a:lnSpc>
            </a:pPr>
            <a:r>
              <a:rPr lang="da" sz="1800" b="1" i="0" strike="noStrike" cap="none" spc="0" baseline="0" dirty="0">
                <a:solidFill>
                  <a:srgbClr val="000000"/>
                </a:solidFill>
                <a:effectLst/>
                <a:latin typeface="Helvetica"/>
                <a:ea typeface="Helvetica"/>
                <a:cs typeface="Helvetica"/>
              </a:rPr>
              <a:t>DET ANBEFALES, AT DU</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Begrænser adgangen til arbejdspladser/støvudsatte områder til kun ansatte og autoriseret personale</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Bruger ventilationssystemer eller vanddæmpning for at reducere luftbåret støv.</a:t>
            </a:r>
            <a:r>
              <a:rPr lang="da" sz="1800" dirty="0">
                <a:solidFill>
                  <a:srgbClr val="000000"/>
                </a:solidFill>
                <a:latin typeface="Helvetica"/>
                <a:ea typeface="Helvetica"/>
                <a:cs typeface="Helvetica"/>
              </a:rPr>
              <a:t> </a:t>
            </a:r>
            <a:endParaRPr lang="da" sz="1800" b="0" i="0" strike="noStrike" cap="none" spc="0" baseline="0" dirty="0">
              <a:solidFill>
                <a:srgbClr val="000000"/>
              </a:solidFill>
              <a:effectLst/>
              <a:latin typeface="Helvetica"/>
              <a:ea typeface="Helvetica"/>
              <a:cs typeface="Helvetica"/>
            </a:endParaRP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Hvis det er muligt, så udfør arbejdet udendørs.</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Bruger en støvsuger eller våde rengøringsmetoder.</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Planlægger på forhånd for at sikre, at arbejdsområder er sikre, og udstyret virker</a:t>
            </a:r>
          </a:p>
          <a:p>
            <a:pPr marL="285750" indent="-285750">
              <a:lnSpc>
                <a:spcPts val="2400"/>
              </a:lnSpc>
              <a:buSzPct val="85000"/>
              <a:buFont typeface=".Apple Color Emoji UI"/>
              <a:buChar char="✅"/>
            </a:pPr>
            <a:r>
              <a:rPr lang="da" sz="1800" dirty="0">
                <a:solidFill>
                  <a:srgbClr val="000000"/>
                </a:solidFill>
                <a:latin typeface="Helvetica"/>
                <a:ea typeface="Helvetica"/>
                <a:cs typeface="Helvetica"/>
              </a:rPr>
              <a:t>Rapporterer</a:t>
            </a:r>
            <a:r>
              <a:rPr lang="da" sz="1800" b="0" i="0" strike="noStrike" cap="none" spc="0" baseline="0" dirty="0">
                <a:solidFill>
                  <a:srgbClr val="000000"/>
                </a:solidFill>
                <a:effectLst/>
                <a:latin typeface="Helvetica"/>
                <a:ea typeface="Helvetica"/>
                <a:cs typeface="Helvetica"/>
              </a:rPr>
              <a:t> fejl og lav en plan for at håndtere dem hurtigt og sikkert</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Bærer personlig beskyttelsesudstyr mens du udfører opgaven. </a:t>
            </a:r>
            <a:r>
              <a:rPr lang="da" sz="1800" dirty="0">
                <a:solidFill>
                  <a:srgbClr val="000000"/>
                </a:solidFill>
                <a:latin typeface="Helvetica"/>
                <a:ea typeface="Helvetica"/>
                <a:cs typeface="Helvetica"/>
              </a:rPr>
              <a:t>Sørg</a:t>
            </a:r>
            <a:r>
              <a:rPr lang="da" sz="1800" b="0" i="0" strike="noStrike" cap="none" spc="0" baseline="0" dirty="0">
                <a:solidFill>
                  <a:srgbClr val="000000"/>
                </a:solidFill>
                <a:effectLst/>
                <a:latin typeface="Helvetica"/>
                <a:ea typeface="Helvetica"/>
                <a:cs typeface="Helvetica"/>
              </a:rPr>
              <a:t> for, at </a:t>
            </a:r>
            <a:r>
              <a:rPr lang="da" sz="1800" dirty="0">
                <a:solidFill>
                  <a:srgbClr val="000000"/>
                </a:solidFill>
                <a:latin typeface="Helvetica"/>
                <a:ea typeface="Helvetica"/>
                <a:cs typeface="Helvetica"/>
              </a:rPr>
              <a:t>ansigtsmasken</a:t>
            </a:r>
            <a:r>
              <a:rPr lang="da" sz="1800" b="0" i="0" strike="noStrike" cap="none" spc="0" baseline="0" dirty="0">
                <a:solidFill>
                  <a:srgbClr val="000000"/>
                </a:solidFill>
                <a:effectLst/>
                <a:latin typeface="Helvetica"/>
                <a:ea typeface="Helvetica"/>
                <a:cs typeface="Helvetica"/>
              </a:rPr>
              <a:t> sidder korrekt.</a:t>
            </a:r>
          </a:p>
          <a:p>
            <a:pPr>
              <a:lnSpc>
                <a:spcPts val="2400"/>
              </a:lnSpc>
              <a:buSzPct val="85000"/>
            </a:pPr>
            <a:endParaRPr lang="en-US" sz="1800"/>
          </a:p>
        </p:txBody>
      </p:sp>
    </p:spTree>
    <p:extLst>
      <p:ext uri="{BB962C8B-B14F-4D97-AF65-F5344CB8AC3E}">
        <p14:creationId xmlns:p14="http://schemas.microsoft.com/office/powerpoint/2010/main" val="153490124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957431"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ANBEFALINGER MHT. GOD PRAKSIS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330014"/>
            <a:ext cx="10355978" cy="3230407"/>
          </a:xfrm>
        </p:spPr>
        <p:txBody>
          <a:bodyPr/>
          <a:lstStyle/>
          <a:p>
            <a:pPr>
              <a:lnSpc>
                <a:spcPts val="2400"/>
              </a:lnSpc>
            </a:pPr>
            <a:r>
              <a:rPr lang="da" sz="1800" b="1" i="0" strike="noStrike" cap="none" spc="0" baseline="0" dirty="0">
                <a:solidFill>
                  <a:srgbClr val="000000"/>
                </a:solidFill>
                <a:effectLst/>
                <a:latin typeface="Helvetica"/>
                <a:ea typeface="Helvetica"/>
                <a:cs typeface="Helvetica"/>
              </a:rPr>
              <a:t>DET ANBEFALES, AT DU IKKE</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Bruger en tør børste — Brug en støvsuger eller våde rengøringsmetoder</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Bruger trykluft til at tøre støv op</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Tager snavset arbejdstøj eller personligt beskyttelsesudstyr med hjem</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Bruger beskadiget personligt beskyttelsesudstyr</a:t>
            </a:r>
          </a:p>
          <a:p>
            <a:pPr marL="285750" indent="-285750">
              <a:lnSpc>
                <a:spcPts val="2400"/>
              </a:lnSpc>
              <a:buSzPct val="85000"/>
              <a:buFont typeface=".Apple Color Emoji UI"/>
              <a:buChar char="❌"/>
            </a:pPr>
            <a:r>
              <a:rPr lang="da" sz="1800" b="0" i="0" strike="noStrike" cap="none" spc="0" baseline="0" dirty="0">
                <a:solidFill>
                  <a:srgbClr val="000000"/>
                </a:solidFill>
                <a:effectLst/>
                <a:latin typeface="Helvetica"/>
                <a:ea typeface="Helvetica"/>
                <a:cs typeface="Helvetica"/>
              </a:rPr>
              <a:t>Ryger eller spiser i procesområderne på din arbejdsplads</a:t>
            </a:r>
          </a:p>
          <a:p>
            <a:pPr marL="285750" indent="-285750">
              <a:lnSpc>
                <a:spcPts val="2400"/>
              </a:lnSpc>
              <a:buSzPct val="85000"/>
              <a:buFont typeface=".Apple Color Emoji UI"/>
              <a:buChar char="❌"/>
            </a:pPr>
            <a:endParaRPr lang="en-US" sz="1800" dirty="0"/>
          </a:p>
          <a:p>
            <a:pPr marL="285750" indent="-285750">
              <a:lnSpc>
                <a:spcPts val="2400"/>
              </a:lnSpc>
              <a:buSzPct val="85000"/>
              <a:buFont typeface=".Apple Color Emoji UI"/>
              <a:buChar char="✅"/>
            </a:pPr>
            <a:endParaRPr lang="en-US" sz="1800" dirty="0"/>
          </a:p>
        </p:txBody>
      </p:sp>
    </p:spTree>
    <p:extLst>
      <p:ext uri="{BB962C8B-B14F-4D97-AF65-F5344CB8AC3E}">
        <p14:creationId xmlns:p14="http://schemas.microsoft.com/office/powerpoint/2010/main" val="37947249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TOM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152070" cy="3682369"/>
          </a:xfrm>
        </p:spPr>
        <p:txBody>
          <a:bodyPr/>
          <a:lstStyle/>
          <a:p>
            <a:pPr>
              <a:lnSpc>
                <a:spcPts val="2400"/>
              </a:lnSpc>
            </a:pPr>
            <a:r>
              <a:rPr lang="da" sz="1800" b="0" i="0" strike="noStrike" cap="none" spc="0" baseline="0" dirty="0">
                <a:solidFill>
                  <a:srgbClr val="000000"/>
                </a:solidFill>
                <a:effectLst/>
                <a:latin typeface="Helvetica"/>
                <a:ea typeface="Helvetica"/>
                <a:cs typeface="Helvetica"/>
              </a:rPr>
              <a:t>Brug dette slide til at lave tilpasset undervisningsmateriale til et bestemt arbejdsmiljø/-kontekst.</a:t>
            </a:r>
          </a:p>
          <a:p>
            <a:pPr>
              <a:lnSpc>
                <a:spcPts val="2400"/>
              </a:lnSpc>
            </a:pPr>
            <a:r>
              <a:rPr lang="da" sz="1800" b="0" i="0" strike="noStrike" cap="none" spc="0" baseline="0" dirty="0">
                <a:solidFill>
                  <a:srgbClr val="000000"/>
                </a:solidFill>
                <a:effectLst/>
                <a:latin typeface="Helvetica"/>
                <a:ea typeface="Helvetica"/>
                <a:cs typeface="Helvetica"/>
              </a:rPr>
              <a:t>For at ændre billedet, højreklik &gt; skift billede &gt; fra fil.</a:t>
            </a:r>
          </a:p>
          <a:p>
            <a:pPr>
              <a:lnSpc>
                <a:spcPts val="2400"/>
              </a:lnSpc>
            </a:pPr>
            <a:r>
              <a:rPr lang="da" sz="1800" b="0" i="0" strike="noStrike" cap="none" spc="0" baseline="0" dirty="0">
                <a:solidFill>
                  <a:srgbClr val="000000"/>
                </a:solidFill>
                <a:effectLst/>
                <a:latin typeface="Helvetica"/>
                <a:ea typeface="Helvetica"/>
                <a:cs typeface="Helvetica"/>
              </a:rPr>
              <a:t>For at oprette flere slides skal du klikke på fanen 'Ny slide' ovenfor.</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da" sz="2800" b="1" i="0" strike="noStrike" cap="none" spc="0" baseline="0">
                <a:solidFill>
                  <a:srgbClr val="F6A317"/>
                </a:solidFill>
                <a:effectLst/>
                <a:latin typeface="Helvetica"/>
                <a:ea typeface="Helvetica"/>
                <a:cs typeface="Helvetica"/>
              </a:rPr>
              <a:t>KONKLUSION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lstStyle/>
          <a:p>
            <a:pPr>
              <a:lnSpc>
                <a:spcPts val="2400"/>
              </a:lnSpc>
              <a:spcBef>
                <a:spcPts val="600"/>
              </a:spcBef>
              <a:spcAft>
                <a:spcPts val="1000"/>
              </a:spcAft>
            </a:pPr>
            <a:r>
              <a:rPr lang="da" sz="1800" b="0" i="0" strike="noStrike" cap="none" spc="0" baseline="0">
                <a:solidFill>
                  <a:srgbClr val="000000"/>
                </a:solidFill>
                <a:effectLst/>
                <a:latin typeface="Helvetica"/>
                <a:ea typeface="Helvetica"/>
                <a:cs typeface="Helvetica"/>
              </a:rPr>
              <a:t>Når du arbejder med mineraler, der indeholder krystallinsk silica, skal du huske:</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a:solidFill>
                  <a:srgbClr val="000000"/>
                </a:solidFill>
                <a:effectLst/>
                <a:latin typeface="Helvetica"/>
                <a:ea typeface="Helvetica"/>
                <a:cs typeface="Helvetica"/>
              </a:rPr>
              <a:t>Sigt altid efter at stoppe støv ved kilden</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a:solidFill>
                  <a:srgbClr val="000000"/>
                </a:solidFill>
                <a:effectLst/>
                <a:latin typeface="Helvetica"/>
                <a:ea typeface="Helvetica"/>
                <a:cs typeface="Helvetica"/>
              </a:rPr>
              <a:t>Et rent arbejdsmiljø er et sikkert arbejdsmiljø</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a:solidFill>
                  <a:srgbClr val="000000"/>
                </a:solidFill>
                <a:effectLst/>
                <a:latin typeface="Helvetica"/>
                <a:ea typeface="Helvetica"/>
                <a:cs typeface="Helvetica"/>
              </a:rPr>
              <a:t>At begrænse adgangen til støvudsatte områder er en sikker måde at forhindre eksponering på.</a:t>
            </a:r>
          </a:p>
          <a:p>
            <a:pPr marL="285750" indent="-285750">
              <a:lnSpc>
                <a:spcPts val="2400"/>
              </a:lnSpc>
              <a:spcBef>
                <a:spcPts val="600"/>
              </a:spcBef>
              <a:spcAft>
                <a:spcPts val="600"/>
              </a:spcAft>
              <a:buClr>
                <a:srgbClr val="F1B600"/>
              </a:buClr>
              <a:buSzPct val="120000"/>
              <a:buFont typeface="Wingdings" pitchFamily="2" charset="2"/>
              <a:buChar char="q"/>
            </a:pPr>
            <a:r>
              <a:rPr lang="da" sz="1800" b="0" i="0" strike="noStrike" cap="none" spc="0" baseline="0">
                <a:solidFill>
                  <a:srgbClr val="000000"/>
                </a:solidFill>
                <a:effectLst/>
                <a:latin typeface="Helvetica"/>
                <a:ea typeface="Helvetica"/>
                <a:cs typeface="Helvetica"/>
              </a:rPr>
              <a:t>Undgå rygning - rygning øger de negative sundhedseffekter af RCS</a:t>
            </a:r>
          </a:p>
          <a:p>
            <a:pPr>
              <a:lnSpc>
                <a:spcPts val="2400"/>
              </a:lnSpc>
            </a:pPr>
            <a:endParaRPr lang="en-US" sz="180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da" sz="2800" b="1" i="0" strike="noStrike" cap="none" spc="0" baseline="0">
                <a:solidFill>
                  <a:srgbClr val="F6A317"/>
                </a:solidFill>
                <a:effectLst/>
                <a:latin typeface="Helvetica"/>
                <a:ea typeface="Helvetica"/>
                <a:cs typeface="Helvetica"/>
              </a:rPr>
              <a:t>YDERLIGERE LÆRINGSRESSOURCER</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God Praksis for Rengøring af Overflader og Installationer (Opgaveark 2.1.1a)</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3" history="0"/>
              </a:rPr>
              <a:t>God Praksis for God Hygiejne (Opgaveark 2.1.10)</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4" history="0"/>
              </a:rPr>
              <a:t>NEPSI God Praksis-Guide</a:t>
            </a:r>
          </a:p>
          <a:p>
            <a:pPr marL="285750" indent="-285750">
              <a:lnSpc>
                <a:spcPts val="2300"/>
              </a:lnSpc>
              <a:spcBef>
                <a:spcPts val="600"/>
              </a:spcBef>
              <a:spcAft>
                <a:spcPts val="600"/>
              </a:spcAft>
              <a:buSzPct val="130000"/>
              <a:buFont typeface="Arial" panose="020B0604020202020204" pitchFamily="34" charset="0"/>
              <a:buChar char="•"/>
            </a:pPr>
            <a:r>
              <a:rPr lang="da" sz="1600" b="0" i="0" strike="noStrike" cap="none" spc="0" baseline="0">
                <a:solidFill>
                  <a:srgbClr val="000000"/>
                </a:solidFill>
                <a:effectLst/>
                <a:latin typeface="Helvetica"/>
                <a:ea typeface="Helvetica"/>
                <a:cs typeface="Helvetica"/>
                <a:hlinkClick r:id="rId5" history="0"/>
              </a:rPr>
              <a:t>NEPSI Guide for SMV'er</a:t>
            </a:r>
          </a:p>
        </p:txBody>
      </p:sp>
      <p:sp>
        <p:nvSpPr>
          <p:cNvPr id="4" name="Rounded Rectangle 3">
            <a:extLst>
              <a:ext uri="{FF2B5EF4-FFF2-40B4-BE49-F238E27FC236}">
                <a16:creationId xmlns:a16="http://schemas.microsoft.com/office/drawing/2014/main" id="{70F01C61-0840-6243-9982-C4FCFF0051A6}"/>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a" b="0" i="0" strike="noStrike" cap="none" spc="0" baseline="0" dirty="0">
                <a:solidFill>
                  <a:srgbClr val="000000"/>
                </a:solidFill>
                <a:effectLst/>
                <a:latin typeface="Calibri"/>
                <a:ea typeface="Calibri"/>
                <a:cs typeface="Calibri"/>
              </a:rPr>
              <a:t>Besøg NEPSI E-Learning Platform på </a:t>
            </a:r>
            <a:r>
              <a:rPr lang="da" b="0" i="0" strike="noStrike" cap="none" spc="0" baseline="0" dirty="0">
                <a:solidFill>
                  <a:srgbClr val="000000"/>
                </a:solidFill>
                <a:effectLst/>
                <a:latin typeface="Calibri"/>
                <a:ea typeface="Calibri"/>
                <a:cs typeface="Calibri"/>
                <a:hlinkClick r:id="rId6" history="0"/>
              </a:rPr>
              <a:t>training.nepsi.eu</a:t>
            </a:r>
            <a:r>
              <a:rPr lang="da" b="0" i="0" strike="noStrike" cap="none" spc="0" baseline="0" dirty="0">
                <a:solidFill>
                  <a:srgbClr val="000000"/>
                </a:solidFill>
                <a:effectLst/>
                <a:latin typeface="Calibri"/>
                <a:ea typeface="Calibri"/>
                <a:cs typeface="Calibri"/>
              </a:rPr>
              <a:t> for flere læringsressourcer om RCS</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microsoft.com/office/2006/documentManagement/type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A6645567-3FD1-44EA-B6A7-37FE573BB3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113</TotalTime>
  <Words>1021</Words>
  <Application>Microsoft Macintosh PowerPoint</Application>
  <PresentationFormat>Widescreen</PresentationFormat>
  <Paragraphs>89</Paragraphs>
  <Slides>14</Slides>
  <Notes>14</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51</cp:revision>
  <dcterms:created xsi:type="dcterms:W3CDTF">2020-06-24T14:35:04Z</dcterms:created>
  <dcterms:modified xsi:type="dcterms:W3CDTF">2024-11-13T12:30:06Z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