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83061" autoAdjust="0"/>
  </p:normalViewPr>
  <p:slideViewPr>
    <p:cSldViewPr snapToGrid="0">
      <p:cViewPr varScale="1">
        <p:scale>
          <a:sx n="101" d="100"/>
          <a:sy n="101" d="100"/>
        </p:scale>
        <p:origin x="108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tista’ twassal għal problemi serji tas-saħħa għall-ħaddiema fit-tul. Għal din ir-raġuni, huwa importanti li l-ħaddiema kollha jkunu konxji tal-prattiċi tajba li jillimitaw jew li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dwar it-tbattil ta’ basktijiet żgħar u goffi għal materjali li jkun fihom is-silika tal-kristallina.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tat-tbattil tal-borża u l-użu mhux kif suppost ta’ kif jitbattlu l-boroż jista’ jwassal għal livelli sostanzjali ta’ esponiment għat-trab. Għal din ir-raġuni, prattiċi tajbin relatati ma’ kif jitbattlu l-boroż jeħtieġ li jiġu segwiti. L-użu ta’ stazzjonijiet awtomatiċi jew semi-awtomatiċi fejn jitbattlu l-boroż huwa rakkomandat għat-tbattil ta’ boroż żgħar.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tat-tbattil tal-boroż u mess mhux kif suppost tal-boroż vojta jistgħu jwasslu għal livelli sostanzjali ta’ esponiment għat-trab. Għal din ir-raġuni, prattiċi tajbin relatati mat-tbattil jeħtieġ li jiġu segwiti. L-użu ta’ stazzjonijiet awtomatiċi jew semi-awtomatiċi fejn jintremew il-boroż huwa rakkomandat għat-tbattil ta’ boroż żgħar.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Għalkemm mhux dejjem meħtieġ, l-użu ta’ stazzjonijiet awtomatiċi jew semi-awtomatiċi għar-rimi tal-boroż huwa rakkomandat sabiex jitnaqqas l-iżball mill-bniedem kif ukoll jitnaqqsu l-ġrieħi.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It-tgħaffiġ ta’ borża joħloq ħafna trab. Il-ħaddiema għandhom jiftħu l-boroż vojta fiż-żona tal-estrazzjoni.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Meta jitbattal il-kontenut ta’ borża żgħir, assigura li t-tarf miftuħ ikun qed iħares ’il barra. Sabiex tipprevjeni kompletament il-ġenerazzjoni tat-trab, żvojta l-borża fi xkora kbira tal-plastik li tkun mgħejuna u miżmuma miftuħa minn frejm tal-metall.</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Boroż goffi huma iktar kost-effettivi u aħjar għall-ambjent milli meta tuża’ ħafna boroż żgħar. Boroż goffi jista’ jkollhom materjal daqs pallett mimli bil-boroż żgħar. Minħabba f’hekk, meta mimlija, dawn ikunu tqal wisq biex jiġu mmaniġjati mingħajr l-assistenza ta’ magna.</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Meta tbattal il-kontenut ta’ borża goff billi taqta’, huwa rakkomandat il-PPE.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Qabel ma tibda l-proċess biex tiżvojta borża, assigura li kemm is-sistema tal-ventilazzjoni u tal-estrazzjoni qegħdin jaħdmu. Jekk tissuspetta li hemm problema, ikkuntattja l-maniġer tal-post. Kun żgur li tiċċekkja għal fatturi esterni, bħal kurrenti tal-arja li jista’ jkollhom impatt kbir fuq is-sistema tal-ventilazzjoni.</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Meta disponibbli, uża tagħmir li jgħinek sabiex tnaqqas l-iżball uman u l-ġrieħi. Qatt timla l-boroż iżżejjed sabiex tevita tixrid li jista’ joħloq iktar perikli. Jekk iseħħ it-tixrid, ħu ħsiebhom immedjatament billi tuża’ metodi mxarrba jew xotti.</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tat-taħriġ ġie żviluppat bħala parti mill-Gwida ta’ Prattika Tajba ta’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mt" sz="1400" b="1" i="0" strike="noStrike" cap="none" spc="0" baseline="0">
                <a:solidFill>
                  <a:srgbClr val="F6A317"/>
                </a:solidFill>
                <a:effectLst/>
                <a:latin typeface="Helvetica"/>
                <a:ea typeface="Helvetica"/>
                <a:cs typeface="Helvetica"/>
              </a:rPr>
              <a:t>TAĦRIĠ DWAR PRATTIĊI TAJBA KIF JITBATTLU L-BASKTIJIET</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171870"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TAJBA KIF JITBATTLU L-BASKTIJIET</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ta’ informazzjoni. Dan mhuwiex standard jew regolament, u lanqas joħloq obbligazzjonijiet ġodda legali jew ibiddel obbligazzjonijiet eżistenti maħluqa mill-leġiżlazzjoni jew mill-politika tas-saħħa.</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spcAft>
                <a:spcPts val="1000"/>
              </a:spcAft>
            </a:pPr>
            <a:r>
              <a:rPr lang="mt" sz="1800" b="1" i="0" strike="noStrike" cap="none" spc="0" baseline="0" dirty="0">
                <a:solidFill>
                  <a:srgbClr val="000000"/>
                </a:solidFill>
                <a:effectLst/>
                <a:latin typeface="Helvetica"/>
                <a:ea typeface="Helvetica"/>
                <a:cs typeface="Helvetica"/>
              </a:rPr>
              <a:t>Hija priojorità li titgħallem tipproteġi lilek innifsek kontra perikli tas-saħħa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Ir-riskji marbuta mat-tbattil tal-basktijiet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Gwida speċifika u prattiċi tajba meta tbattal basktijiet żgħar u goffi</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biex jimtela mill-għalliem - jekk inti żidt slajd pesonalizzat, daħħal ħarsa qasira tal-materjal </a:t>
            </a:r>
            <a:br>
              <a:rPr lang="en-IN" sz="1800" b="0" i="0" strike="noStrike" cap="none" spc="0" baseline="0" dirty="0">
                <a:solidFill>
                  <a:srgbClr val="FF0000"/>
                </a:solidFill>
                <a:effectLst/>
                <a:latin typeface="Helvetica"/>
                <a:ea typeface="Helvetica"/>
                <a:cs typeface="Helvetica"/>
              </a:rPr>
            </a:br>
            <a:r>
              <a:rPr lang="mt" sz="1800" b="0" i="0" strike="noStrike" cap="none" spc="0" baseline="0" dirty="0">
                <a:solidFill>
                  <a:srgbClr val="FF0000"/>
                </a:solidFill>
                <a:effectLst/>
                <a:latin typeface="Helvetica"/>
                <a:ea typeface="Helvetica"/>
                <a:cs typeface="Helvetica"/>
              </a:rPr>
              <a:t>tal-kuntest</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41607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Il-proċessi tat-tbattil tal-basktijiet huma mgħejuna permezz ta’ għeluq, estrazzjoni/ventilazzjoni u PPR, li huma tlieta minn ħames tekniki ewlenin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tal-kontroll tat-trab.</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it-tiġbid bil-vakum tat-trab li jiġi prodott minn proċessi jwaqqfu t-trab milli jakkumula tul iż-żmien - post tax-xogħol nadif huwa wieħed sigur</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5" y="3394767"/>
            <a:ext cx="1962763" cy="1531188"/>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proċessi li jipproduċu l-RCS isiru f’ambjent magħluq jipprevjeni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l-esponiment għat-trab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fis-sors</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a:solidFill>
                  <a:srgbClr val="000000"/>
                </a:solidFill>
                <a:effectLst/>
                <a:latin typeface="Calibri"/>
                <a:ea typeface="Calibri"/>
                <a:cs typeface="Calibri"/>
              </a:rPr>
              <a:t>L-RCS jinqabad fis-sors qabel ma aħna niġu esposti għalih, u nbiddlu l-arja kontaminata b’arja nadifa.</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(p.e. l-maskri tal-wiċċ) jipproteġu l-ħaddiema mit-trab meta l-miżuri l-oħra kollha ta’ kontroll ma jkunux biżżejjed biex tikkontrolla l-esponiment għar-riskji</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001346"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Iż-żamma ta’ proċessi niedja tipprevjeni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jinqabdu l-partikli bl-ilma</a:t>
            </a:r>
          </a:p>
          <a:p>
            <a:pPr>
              <a:spcAft>
                <a:spcPts val="300"/>
              </a:spcAft>
            </a:pPr>
            <a:endParaRPr lang="en-US" dirty="0"/>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808609"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ġġib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għolja ta’ RCS jista’ jikkawża mard tal-pulmun li jiddiżabilita</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lilna nfusna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mill-esponiment ta’ dan it-trab fl-arja kuljum. </a:t>
            </a:r>
          </a:p>
          <a:p>
            <a:pPr>
              <a:lnSpc>
                <a:spcPts val="2400"/>
              </a:lnSpc>
            </a:pPr>
            <a:r>
              <a:rPr lang="mt" sz="1800" b="0" i="0" strike="noStrike" cap="none" spc="0" baseline="0" dirty="0">
                <a:solidFill>
                  <a:srgbClr val="000000"/>
                </a:solidFill>
                <a:effectLst/>
                <a:latin typeface="Helvetica"/>
                <a:ea typeface="Helvetica"/>
                <a:cs typeface="Helvetica"/>
              </a:rPr>
              <a:t>Meta llum insegwu prattiċi tajba, nipproteġu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lis-saħħa tagħna għall-futur.</a:t>
            </a:r>
          </a:p>
          <a:p>
            <a:pPr>
              <a:lnSpc>
                <a:spcPts val="2400"/>
              </a:lnSpc>
            </a:pPr>
            <a:r>
              <a:rPr lang="mt" sz="1800" b="0" i="0" strike="noStrike" cap="none" spc="0" baseline="0" dirty="0">
                <a:solidFill>
                  <a:srgbClr val="000000"/>
                </a:solidFill>
                <a:effectLst/>
                <a:latin typeface="Helvetica"/>
                <a:ea typeface="Helvetica"/>
                <a:cs typeface="Helvetica"/>
              </a:rPr>
              <a:t>Kif tixtieq tqatta’ l-pensjoni?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KIF IT-TBATTIL TAL-BOROŻ JIĠĠENERA 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It-tbattil tal-boroż jikkawża t-trab li jidħol fl-arja meta l-kontenut joħroġ mill-borża</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It-tbattil malajr ta’ borża jiġġenera ħafna trab, inaqqas il-kwalità tal-arja u jesponi potenzjalment lill-ħaddiema għall-RCS </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Materjali fini, xotti, f’forma ta’ trab jiġġeneraw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l-iktar trab li jispiċċa fl-arja waqt li jintmessu.</a:t>
            </a:r>
          </a:p>
          <a:p>
            <a:pPr>
              <a:lnSpc>
                <a:spcPts val="2400"/>
              </a:lnSpc>
            </a:pPr>
            <a:r>
              <a:rPr lang="mt" sz="1800" b="0" i="0" strike="noStrike" cap="none" spc="0" baseline="0" dirty="0">
                <a:solidFill>
                  <a:srgbClr val="000000"/>
                </a:solidFill>
                <a:effectLst/>
                <a:latin typeface="Helvetica"/>
                <a:ea typeface="Helvetica"/>
                <a:cs typeface="Helvetica"/>
              </a:rPr>
              <a:t>Dan il-pakkett ta’ taħriġ ikopri żewġ tipi ta’ boroż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li jeħtieġu miżuri differenti sabiex jintmessu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b’mod sigur.</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66447" y="206635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BOROŻ ŻGĦAR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413265" cy="4042262"/>
          </a:xfrm>
        </p:spPr>
        <p:txBody>
          <a:bodyPr anchor="t"/>
          <a:lstStyle/>
          <a:p>
            <a:pPr>
              <a:lnSpc>
                <a:spcPts val="2200"/>
              </a:lnSpc>
            </a:pPr>
            <a:r>
              <a:rPr lang="mt" b="0" i="0" strike="noStrike" cap="none" spc="0" baseline="0" dirty="0">
                <a:solidFill>
                  <a:srgbClr val="000000"/>
                </a:solidFill>
                <a:effectLst/>
                <a:latin typeface="Helvetica"/>
                <a:ea typeface="Helvetica"/>
                <a:cs typeface="Helvetica"/>
              </a:rPr>
              <a:t>Sabiex nimminimizzaw il-ġenerazzjoni tat-trab  meta jitbattlu l-boroż:</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Uża’ ta’ stazzjonijiet awtomatiċi jew semi-awtomatiċi tat-tbattil </a:t>
            </a:r>
            <a:br>
              <a:rPr lang="en-IN" b="0" i="0" strike="noStrike" cap="none" spc="0" baseline="0" dirty="0">
                <a:solidFill>
                  <a:srgbClr val="000000"/>
                </a:solidFill>
                <a:effectLst/>
                <a:latin typeface="Helvetica"/>
                <a:ea typeface="Helvetica"/>
                <a:cs typeface="Helvetica"/>
              </a:rPr>
            </a:br>
            <a:r>
              <a:rPr lang="mt" b="0" i="0" strike="noStrike" cap="none" spc="0" baseline="0" dirty="0">
                <a:solidFill>
                  <a:srgbClr val="000000"/>
                </a:solidFill>
                <a:effectLst/>
                <a:latin typeface="Helvetica"/>
                <a:ea typeface="Helvetica"/>
                <a:cs typeface="Helvetica"/>
              </a:rPr>
              <a:t>tal-boroż meta possibbli.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Jekk il-proċess ma jistax jiġi awtomatizzat, jeħtieġ li jseħħ </a:t>
            </a:r>
            <a:br>
              <a:rPr lang="en-IN" b="0" i="0" strike="noStrike" cap="none" spc="0" baseline="0" dirty="0">
                <a:solidFill>
                  <a:srgbClr val="000000"/>
                </a:solidFill>
                <a:effectLst/>
                <a:latin typeface="Helvetica"/>
                <a:ea typeface="Helvetica"/>
                <a:cs typeface="Helvetica"/>
              </a:rPr>
            </a:br>
            <a:r>
              <a:rPr lang="mt" b="0" i="0" strike="noStrike" cap="none" spc="0" baseline="0" dirty="0">
                <a:solidFill>
                  <a:srgbClr val="000000"/>
                </a:solidFill>
                <a:effectLst/>
                <a:latin typeface="Helvetica"/>
                <a:ea typeface="Helvetica"/>
                <a:cs typeface="Helvetica"/>
              </a:rPr>
              <a:t>fl-għeluq. Uża stazzjoni manwali fejn jitbattlu l-boroż b’tagħmir </a:t>
            </a:r>
            <a:br>
              <a:rPr lang="en-IN" b="0" i="0" strike="noStrike" cap="none" spc="0" baseline="0" dirty="0">
                <a:solidFill>
                  <a:srgbClr val="000000"/>
                </a:solidFill>
                <a:effectLst/>
                <a:latin typeface="Helvetica"/>
                <a:ea typeface="Helvetica"/>
                <a:cs typeface="Helvetica"/>
              </a:rPr>
            </a:br>
            <a:r>
              <a:rPr lang="mt" b="0" i="0" strike="noStrike" cap="none" spc="0" baseline="0" dirty="0">
                <a:solidFill>
                  <a:srgbClr val="000000"/>
                </a:solidFill>
                <a:effectLst/>
                <a:latin typeface="Helvetica"/>
                <a:ea typeface="Helvetica"/>
                <a:cs typeface="Helvetica"/>
              </a:rPr>
              <a:t>ta’ ventilazzjoni għall-ekżost, jekk disponibbli.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Żerżaq il-kontenut tal-borża bil-mod, bit-tarf miftuħ iħares ’il barra.</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Iftaħ il-boroż vojta fiż-żona tal-estrazzjoni.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Ilbes il-PPE meta kontrolli oħra ma jkunux disponibbli.</a:t>
            </a:r>
          </a:p>
          <a:p>
            <a:pPr marL="285750" indent="-285750">
              <a:lnSpc>
                <a:spcPts val="2200"/>
              </a:lnSpc>
              <a:spcBef>
                <a:spcPts val="600"/>
              </a:spcBef>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Armi l-boroż vojta fi xkora kbira tal-plastik. Tħallhijiex timtela żżejjed. Issiġilla l-ixkora qabel ma tarmiha.</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BOROŻ GOFFI (BOROŻ KBAR)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pPr>
            <a:r>
              <a:rPr lang="mt" b="0" i="0" strike="noStrike" cap="none" spc="0" baseline="0" dirty="0">
                <a:solidFill>
                  <a:srgbClr val="000000"/>
                </a:solidFill>
                <a:effectLst/>
                <a:latin typeface="Helvetica"/>
                <a:ea typeface="Helvetica"/>
                <a:cs typeface="Helvetica"/>
              </a:rPr>
              <a:t>Sabiex titnaqqas il-ġenerazzjoni tat-trab meta jitbattlu l-boroż:</a:t>
            </a:r>
          </a:p>
          <a:p>
            <a:pPr marL="342900" indent="-342900">
              <a:lnSpc>
                <a:spcPts val="2400"/>
              </a:lnSpc>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Uża’ stazzjonijiet awtomatiċi tat-tbattil tal-boroż fejn possibbli. Huma jipprovdu siġill tajjeb u għandhom sistemi biex jaqbdu t-trab u biex jikkontrollaw il-fluss tal-materjal.</a:t>
            </a:r>
          </a:p>
          <a:p>
            <a:pPr marL="342900" indent="-342900">
              <a:lnSpc>
                <a:spcPts val="2400"/>
              </a:lnSpc>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Uża’ l-PPE meta tiftaħ jew tqatta’ boroż goffi manwalment.</a:t>
            </a:r>
          </a:p>
          <a:p>
            <a:pPr marL="342900" indent="-342900">
              <a:lnSpc>
                <a:spcPts val="2400"/>
              </a:lnSpc>
              <a:buFont typeface="Arial" panose="020B0604020202020204" pitchFamily="34" charset="0"/>
              <a:buChar char="•"/>
            </a:pPr>
            <a:r>
              <a:rPr lang="mt" b="0" i="0" strike="noStrike" cap="none" spc="0" baseline="0" dirty="0">
                <a:solidFill>
                  <a:srgbClr val="000000"/>
                </a:solidFill>
                <a:effectLst/>
                <a:latin typeface="Helvetica"/>
                <a:ea typeface="Helvetica"/>
                <a:cs typeface="Helvetica"/>
              </a:rPr>
              <a:t>Tikkumpressax manwalment il-boroż vojta. Poġġiehom </a:t>
            </a:r>
            <a:br>
              <a:rPr lang="en-IN" b="0" i="0" strike="noStrike" cap="none" spc="0" baseline="0" dirty="0">
                <a:solidFill>
                  <a:srgbClr val="000000"/>
                </a:solidFill>
                <a:effectLst/>
                <a:latin typeface="Helvetica"/>
                <a:ea typeface="Helvetica"/>
                <a:cs typeface="Helvetica"/>
              </a:rPr>
            </a:br>
            <a:r>
              <a:rPr lang="mt" b="0" i="0" strike="noStrike" cap="none" spc="0" baseline="0" dirty="0">
                <a:solidFill>
                  <a:srgbClr val="000000"/>
                </a:solidFill>
                <a:effectLst/>
                <a:latin typeface="Helvetica"/>
                <a:ea typeface="Helvetica"/>
                <a:cs typeface="Helvetica"/>
              </a:rPr>
              <a:t>fi xkora kbira tal-plastik. Tħallihijiex timtela żżejjed. Issiġilla </a:t>
            </a:r>
            <a:br>
              <a:rPr lang="en-IN" b="0" i="0" strike="noStrike" cap="none" spc="0" baseline="0" dirty="0">
                <a:solidFill>
                  <a:srgbClr val="000000"/>
                </a:solidFill>
                <a:effectLst/>
                <a:latin typeface="Helvetica"/>
                <a:ea typeface="Helvetica"/>
                <a:cs typeface="Helvetica"/>
              </a:rPr>
            </a:br>
            <a:r>
              <a:rPr lang="mt" b="0" i="0" strike="noStrike" cap="none" spc="0" baseline="0" dirty="0">
                <a:solidFill>
                  <a:srgbClr val="000000"/>
                </a:solidFill>
                <a:effectLst/>
                <a:latin typeface="Helvetica"/>
                <a:ea typeface="Helvetica"/>
                <a:cs typeface="Helvetica"/>
              </a:rPr>
              <a:t>l-ixkora qabel ma tarmiha.</a:t>
            </a:r>
          </a:p>
          <a:p>
            <a:pPr marL="342900" indent="-342900">
              <a:lnSpc>
                <a:spcPts val="2400"/>
              </a:lnSpc>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076390"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 M’GĦANDEKX TAGĦMEL META ĠENERALMENT TIŻVOJTA L-BORŻA </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4" y="3103417"/>
            <a:ext cx="6662650" cy="2794425"/>
          </a:xfrm>
        </p:spPr>
        <p:txBody>
          <a:bodyPr/>
          <a:lstStyle/>
          <a:p>
            <a:pPr>
              <a:lnSpc>
                <a:spcPct val="100000"/>
              </a:lnSpc>
              <a:spcBef>
                <a:spcPts val="600"/>
              </a:spcBef>
              <a:buSzPct val="85000"/>
            </a:pPr>
            <a:r>
              <a:rPr lang="mt" sz="1600" b="1" i="0" strike="noStrike" cap="none" spc="0" baseline="0" dirty="0">
                <a:solidFill>
                  <a:srgbClr val="000000"/>
                </a:solidFill>
                <a:effectLst/>
                <a:latin typeface="Helvetica"/>
                <a:ea typeface="Helvetica"/>
                <a:cs typeface="Helvetica"/>
              </a:rPr>
              <a:t>X’GĦANDEK TAGĦMEL</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Assigura li s-sistemi tal-estrazzjoni tat-trab qed jaħdmu sew</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Fittex għal sinjali ta’ ħsara jew ta’ funzjoni baxxa u irrapporta l-ħsara</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Ilbes il-PPE (maskra għat-trab) jekk ma jkunx hemm l-ebda kontrolli oħra tat-trab disponibbli</a:t>
            </a:r>
          </a:p>
          <a:p>
            <a:pPr marL="342900" indent="-34290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Ħu ħsieb kwalunkwe tixrid immedjatament, uża l-vakum jew tindif </a:t>
            </a:r>
            <a:br>
              <a:rPr lang="en-IN" sz="1600" b="0" i="0" strike="noStrike" cap="none" spc="0" baseline="0" dirty="0">
                <a:solidFill>
                  <a:srgbClr val="000000"/>
                </a:solidFill>
                <a:effectLst/>
                <a:latin typeface="Helvetica"/>
                <a:ea typeface="Helvetica"/>
                <a:cs typeface="Helvetica"/>
              </a:rPr>
            </a:br>
            <a:r>
              <a:rPr lang="mt" sz="1600" b="0" i="0" strike="noStrike" cap="none" spc="0" baseline="0" dirty="0">
                <a:solidFill>
                  <a:srgbClr val="000000"/>
                </a:solidFill>
                <a:effectLst/>
                <a:latin typeface="Helvetica"/>
                <a:ea typeface="Helvetica"/>
                <a:cs typeface="Helvetica"/>
              </a:rPr>
              <a:t>bl-imxarrab</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Tarmix il-kontenut ta’ boroż żgħar malajr ħafna</a:t>
            </a:r>
          </a:p>
          <a:p>
            <a:pPr marL="285750" indent="-28575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Tħallix il-kontenituri taż-żibel ifuru</a:t>
            </a:r>
          </a:p>
          <a:p>
            <a:pPr marL="285750" indent="-285750">
              <a:lnSpc>
                <a:spcPct val="100000"/>
              </a:lnSpc>
              <a:spcBef>
                <a:spcPts val="4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Tnaddafx billi tuża’ braxx xotta jew arja kumpressata</a:t>
            </a:r>
          </a:p>
          <a:p>
            <a:pPr marL="342900" indent="-342900">
              <a:lnSpc>
                <a:spcPct val="100000"/>
              </a:lnSpc>
              <a:spcBef>
                <a:spcPts val="600"/>
              </a:spcBef>
              <a:buSzPct val="85000"/>
              <a:buFont typeface=".Apple Color Emoji UI"/>
              <a:buChar char="✅"/>
            </a:pPr>
            <a:endParaRPr lang="en-GB" dirty="0"/>
          </a:p>
          <a:p>
            <a:pPr marL="285750" indent="-285750">
              <a:lnSpc>
                <a:spcPct val="100000"/>
              </a:lnSpc>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488922" y="2369126"/>
            <a:ext cx="4328428" cy="3676073"/>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14502"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L-iżvujtar ta’ borża jisa’ jikkawża l-esponiment għal RCS. Sabiex tipproteġi saħħtek,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li s-sistemi tal-ventilazzjoni u tal-estrazzjoni huma mixgħula (jekk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assistenza minn magna jekk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Armi boroż vojta bil-galbu ħalli titnaqqas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il-ġenerazzjoni tat-trab</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Naddaf kwalunkwe tixrid immedjatament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mt" sz="2800" b="1" i="0" strike="noStrike" cap="none" spc="0" baseline="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Tajba kif tiżvojta l-borża - Boroż Żgħar </a:t>
            </a:r>
            <a:br>
              <a:rPr lang="en-IN" sz="1600" b="0" i="0" strike="noStrike" cap="none" spc="0" baseline="0" dirty="0">
                <a:solidFill>
                  <a:srgbClr val="000000"/>
                </a:solidFill>
                <a:effectLst/>
                <a:latin typeface="Helvetica"/>
                <a:ea typeface="Helvetica"/>
                <a:cs typeface="Helvetica"/>
                <a:hlinkClick r:id="rId3" history="0"/>
              </a:rPr>
            </a:br>
            <a:r>
              <a:rPr lang="mt" sz="1600" b="0" i="0" strike="noStrike" cap="none" spc="0" baseline="0" dirty="0">
                <a:solidFill>
                  <a:srgbClr val="000000"/>
                </a:solidFill>
                <a:effectLst/>
                <a:latin typeface="Helvetica"/>
                <a:ea typeface="Helvetica"/>
                <a:cs typeface="Helvetica"/>
                <a:hlinkClick r:id="rId3" history="0"/>
              </a:rPr>
              <a:t>(Folja ta’ Taħriġ 2.2.1a)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Tajba kif tiżvojta l-borża - Boroż Goffi </a:t>
            </a:r>
            <a:br>
              <a:rPr lang="en-IN" sz="1600" b="0" i="0" strike="noStrike" cap="none" spc="0" baseline="0" dirty="0">
                <a:solidFill>
                  <a:srgbClr val="000000"/>
                </a:solidFill>
                <a:effectLst/>
                <a:latin typeface="Helvetica"/>
                <a:ea typeface="Helvetica"/>
                <a:cs typeface="Helvetica"/>
                <a:hlinkClick r:id="rId3" history="0"/>
              </a:rPr>
            </a:br>
            <a:r>
              <a:rPr lang="mt" sz="1600" b="0" i="0" strike="noStrike" cap="none" spc="0" baseline="0" dirty="0">
                <a:solidFill>
                  <a:srgbClr val="000000"/>
                </a:solidFill>
                <a:effectLst/>
                <a:latin typeface="Helvetica"/>
                <a:ea typeface="Helvetica"/>
                <a:cs typeface="Helvetica"/>
                <a:hlinkClick r:id="rId3" history="0"/>
              </a:rPr>
              <a:t>(Folja ta’ Taħriġ 2.2.1b)</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mt" sz="1800" b="0" i="0" strike="noStrike" cap="none" spc="0" baseline="0" dirty="0">
                <a:solidFill>
                  <a:srgbClr val="000000"/>
                </a:solidFill>
                <a:effectLst/>
                <a:latin typeface="Calibri"/>
                <a:ea typeface="Calibri"/>
                <a:cs typeface="Calibri"/>
              </a:rPr>
              <a:t>Żur il-</a:t>
            </a:r>
            <a:r>
              <a:rPr lang="mt" sz="1800" b="1" i="0" strike="noStrike" cap="none" spc="0" baseline="0" dirty="0">
                <a:solidFill>
                  <a:srgbClr val="000000"/>
                </a:solidFill>
                <a:effectLst/>
                <a:latin typeface="Calibri"/>
                <a:ea typeface="Calibri"/>
                <a:cs typeface="Calibri"/>
              </a:rPr>
              <a:t>Pjattaforma tat-Tagħlim Elettroniku NEPSI</a:t>
            </a:r>
            <a:r>
              <a:rPr lang="mt" sz="1800" b="0" i="0" strike="noStrike" cap="none" spc="0" baseline="0" dirty="0">
                <a:solidFill>
                  <a:srgbClr val="000000"/>
                </a:solidFill>
                <a:effectLst/>
                <a:latin typeface="Calibri"/>
                <a:ea typeface="Calibri"/>
                <a:cs typeface="Calibri"/>
              </a:rPr>
              <a:t> fuq </a:t>
            </a:r>
            <a:r>
              <a:rPr lang="mt" sz="1800" b="0" i="0" strike="noStrike" cap="none" spc="0" baseline="0" dirty="0">
                <a:solidFill>
                  <a:srgbClr val="000000"/>
                </a:solidFill>
                <a:effectLst/>
                <a:latin typeface="Calibri"/>
                <a:ea typeface="Calibri"/>
                <a:cs typeface="Calibri"/>
                <a:hlinkClick r:id="rId6" history="0"/>
              </a:rPr>
              <a:t>training.nepsi.eu</a:t>
            </a:r>
            <a:r>
              <a:rPr lang="mt" sz="1800"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1DE2A7F2-8758-4F79-95CC-903707346A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131</TotalTime>
  <Words>1331</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21</cp:revision>
  <dcterms:created xsi:type="dcterms:W3CDTF">2020-01-29T17:43:15Z</dcterms:created>
  <dcterms:modified xsi:type="dcterms:W3CDTF">2024-11-13T12:18:33Z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