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88571" autoAdjust="0"/>
  </p:normalViewPr>
  <p:slideViewPr>
    <p:cSldViewPr snapToGrid="0">
      <p:cViewPr varScale="1">
        <p:scale>
          <a:sx n="108" d="100"/>
          <a:sy n="108" d="100"/>
        </p:scale>
        <p:origin x="82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Deze training bevat adviezen voor het legen van klein- en grootverpakkingen van materialen die kristallijn silicastof bevatten.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Het legen van zakken en het onjuist omgaan met de zakken kan leiden tot een behoorlijke mate van blootstelling aan stof. Om deze reden is het belangrijk om het legen van zakken op de juiste manier te doen. Het gebruik van automatische of semi-automatische leegstations wordt aanbevolen voor het legen van kleine zakken.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Het legen van zakken en het onjuist omgaan met de lege zakken kan leiden tot een behoorlijke mate van blootstelling aan stof. Dit is de reden dat het belangrijk is om te weten hoe je een zak op de juiste manier leegt. Het gebruik van automatische of semi-automatische leegstations wordt aangeraden voor het legen van kleine zakken.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Hoewel het niet altijd nodig is, is het aan te raden om gebruik te maken van automatische of semi-automatische zakkenstort om gezondheidsklachten te voorkomen.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Een kapotte zak veroorzaakt veel stofoverlast. Werknemers moeten lege zakken oprollen binnen de extractiezone.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Wanneer een kleine zak wordt geleegd, is het belangrijk dat de open kant niet naar je toe wijst. Om stofvorming volledig te voorkomen, leeg je de zak in een grote plastic zak die opengehouden wordt door een metalen frame.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Grote zakken zijn het meest kosteneffectief en zijn milieuvriendelijker dan het gebruik van meerdere kleine zakken. In een grote zak kan je net zoveel materiaal kwijt als in een volledige pallet kleine zakken. Het resultaat is dat de zakken na het vullen vaak te zwaar zijn om getild te worden zonder behulp van een machine.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Wanneer een grote zak opengesneden wordt om geleegd te worden, is het dragen van persoonlijke beschermingsmiddelen zeer aan te raden.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Zorg dat je eerst controleert of de ventilatie en afzuiging goed werken voor je begint met het legen van de zak. Neem contact op met de manager als je denkt dat er sprake is van een probleem. Controleer alle externe factoren, zoals tocht. Dit kan een grote invloed hebben op ventilatiesystemen.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Maak, indien beschikbaar, gebruik van hulpmiddelen om het risico op menselijke fouten en letsel te verminderen. Doe zakken nooit té vol. Hierdoor kan de inhoud uit de zak vallen, wat kan zorgen voor gevaarlijke situaties. Als er toch materiaal naast de zak terecht komt, is het belangrijk om dit direct nat te maken of op te zuigen.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9195515" y="429114"/>
            <a:ext cx="262183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 sz="1400" b="1" i="0" strike="noStrike" cap="none" spc="0" baseline="0" dirty="0">
                <a:solidFill>
                  <a:srgbClr val="F6A317"/>
                </a:solidFill>
                <a:effectLst/>
                <a:latin typeface="Helvetica"/>
                <a:ea typeface="Helvetica"/>
                <a:cs typeface="Helvetica"/>
              </a:rPr>
              <a:t>VOORSCHRIFTEN VOOR HET LEGEN VAN DE ZAK</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4999967" cy="850900"/>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HET LEGEN VAN DE ZAK</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9365225" y="339213"/>
            <a:ext cx="2418735" cy="707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nl-NL" sz="2800" dirty="0">
                <a:latin typeface="Helvetica"/>
                <a:ea typeface="Helvetica"/>
                <a:cs typeface="Helvetica"/>
              </a:rPr>
              <a:t>INLEIDING (VOOR DE TRAINER)</a:t>
            </a:r>
            <a:endParaRPr lang="nl-NL"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solidFill>
                  <a:srgbClr val="000000"/>
                </a:solidFill>
                <a:latin typeface="Helvetica"/>
                <a:ea typeface="Helvetica"/>
                <a:cs typeface="Helvetica"/>
              </a:rPr>
              <a:t>Als onderdeel van de educatie die hoort bij het implementeren van de NEPSI voorschriften, heeft NEPSI ook diverse educatieve bronnen ontwikkeld. </a:t>
            </a:r>
          </a:p>
          <a:p>
            <a:pPr>
              <a:lnSpc>
                <a:spcPts val="2200"/>
              </a:lnSpc>
            </a:pPr>
            <a:r>
              <a:rPr lang="nl-NL" sz="1700" dirty="0">
                <a:solidFill>
                  <a:srgbClr val="000000"/>
                </a:solidFill>
                <a:latin typeface="Helvetica"/>
                <a:ea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solidFill>
                  <a:srgbClr val="000000"/>
                </a:solidFill>
                <a:latin typeface="Helvetica"/>
                <a:ea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LET OP </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235630"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Welke risico’s er komen kijken bij het legen van de zak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je zowel klein- en grootverpakkingen op de juiste manier leegt</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 </a:t>
            </a:r>
          </a:p>
          <a:p>
            <a:pPr marL="285750" indent="-285750">
              <a:lnSpc>
                <a:spcPts val="2200"/>
              </a:lnSpc>
              <a:buFont typeface="Arial" panose="020B0604020202020204" pitchFamily="34" charset="0"/>
              <a:buChar char="•"/>
            </a:pPr>
            <a:endParaRPr lang="en-US" sz="17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2519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De processen die horen bij het legen van zakken worden ondersteunt door het juist sluiten van de zakken, goede afzuiging/ventilatie en persoonlijke beschermingsmiddelen. Dit zijn tevens drie van de vijf belangrijkste manieren om de werkplek stofvrij te houden. </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Deze activiteit kan erg stoffig zijn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HOE HET LEGEN VAN EEN ZAK STOF VERSPREIDT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554283"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legen van zakken zorgt ervoor dat stof in de lucht komt zodra het stof de zak verlaat</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snel legen van een zak veroorzaakt veel stof. Dit verslechtert de luchtkwaliteit en stelt werknemers mogelijk bloot aan inhaleerbaar kristallijn silicastof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Fijne, droge en poedervormige materialen zorgen voor de meeste stofvorming wanneer deze worden verwerkt. </a:t>
            </a:r>
          </a:p>
          <a:p>
            <a:pPr>
              <a:lnSpc>
                <a:spcPts val="2200"/>
              </a:lnSpc>
            </a:pPr>
            <a:r>
              <a:rPr lang="nl" sz="1700" b="0" i="0" strike="noStrike" cap="none" spc="0" baseline="0" dirty="0">
                <a:solidFill>
                  <a:srgbClr val="000000"/>
                </a:solidFill>
                <a:effectLst/>
                <a:latin typeface="Helvetica"/>
                <a:ea typeface="Helvetica"/>
                <a:cs typeface="Helvetica"/>
              </a:rPr>
              <a:t>In deze training bespreken we twee soorten zakken, waarbij voor elke zak een andere manier van legen wordt aanbevolen. </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69466" y="164090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nl" sz="2800" b="1" i="0" strike="noStrike" cap="none" spc="0" baseline="0">
                <a:solidFill>
                  <a:srgbClr val="F6A317"/>
                </a:solidFill>
                <a:effectLst/>
                <a:latin typeface="Helvetica"/>
                <a:ea typeface="Helvetica"/>
                <a:cs typeface="Helvetica"/>
              </a:rPr>
              <a:t>KLEINE ZAKKEN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094612" cy="4042262"/>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Voorkom stofvorming bij het legen van zakken door: </a:t>
            </a:r>
          </a:p>
          <a:p>
            <a:pPr marL="285750" indent="-285750">
              <a:lnSpc>
                <a:spcPts val="2100"/>
              </a:lnSpc>
              <a:spcBef>
                <a:spcPts val="2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Indien mogelijk gebruik te maken van automatische of semi-automatische leegstations. </a:t>
            </a:r>
          </a:p>
          <a:p>
            <a:pPr marL="285750" indent="-285750">
              <a:lnSpc>
                <a:spcPts val="2100"/>
              </a:lnSpc>
              <a:spcBef>
                <a:spcPts val="2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proces in een afgesloten ruimte te laten plaatsvinden als automatisering geen optie is. Indien mogelijk gebruik te maken van een handmatig leegstation dat is voorzien van afzuigventilatie. </a:t>
            </a:r>
          </a:p>
          <a:p>
            <a:pPr marL="285750" indent="-285750">
              <a:lnSpc>
                <a:spcPts val="2100"/>
              </a:lnSpc>
              <a:spcBef>
                <a:spcPts val="2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Leeg de zak rustig en met beleid met de open kant van je gezicht af.</a:t>
            </a:r>
          </a:p>
          <a:p>
            <a:pPr marL="285750" indent="-285750">
              <a:lnSpc>
                <a:spcPts val="2100"/>
              </a:lnSpc>
              <a:spcBef>
                <a:spcPts val="2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Rol lege zakken op binnen de aanzuigzone. </a:t>
            </a:r>
          </a:p>
          <a:p>
            <a:pPr marL="285750" indent="-285750">
              <a:lnSpc>
                <a:spcPts val="2100"/>
              </a:lnSpc>
              <a:spcBef>
                <a:spcPts val="2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Draag altijd persoonlijke beschermingsmiddelen als andere middelen niet beschikbaar zijn. </a:t>
            </a:r>
          </a:p>
          <a:p>
            <a:pPr marL="285750" indent="-285750">
              <a:lnSpc>
                <a:spcPts val="2100"/>
              </a:lnSpc>
              <a:spcBef>
                <a:spcPts val="2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Lege zakken weg te gooien in een grote plastic zak. Stop de zak niet te vol. Seal de zak dicht voor je deze weggooit. </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GROTE ZAKKEN </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Voorkom stofvorming bij het legen van zakken door:</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Indien mogelijk gebruik te maken van automatische of semi-automatische leegstations. Te zorgen dat zakken goed dichtgemaakt zijn om te voorkomen dat het stof zich gaat verspreiden.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Gebruik te maken van persoonlijke beschermingsmiddelen bij het handmatig openmaken of opensnijden van grote zakken.</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Duw lege zakken niet handmatig plat. Doe deze zakken in een grote plastic zak. Zorg ervoor dat de zak niet te vol zit. Seal de zak dicht voor je deze weggooit.</a:t>
            </a:r>
          </a:p>
          <a:p>
            <a:pPr marL="342900" indent="-342900">
              <a:lnSpc>
                <a:spcPts val="2200"/>
              </a:lnSpc>
              <a:buFont typeface="Arial" panose="020B0604020202020204" pitchFamily="34" charset="0"/>
              <a:buChar char="•"/>
            </a:pPr>
            <a:endParaRPr lang="en-US" sz="17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nl" sz="2800" b="1" i="0" strike="noStrike" cap="none" spc="0" baseline="0">
                <a:solidFill>
                  <a:srgbClr val="F6A317"/>
                </a:solidFill>
                <a:effectLst/>
                <a:latin typeface="Helvetica"/>
                <a:ea typeface="Helvetica"/>
                <a:cs typeface="Helvetica"/>
              </a:rPr>
              <a:t>DO’S EN DON’TS BIJ HET LEGEN VAN ZAKKEN</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378607" cy="3201832"/>
          </a:xfrm>
        </p:spPr>
        <p:txBody>
          <a:bodyPr/>
          <a:lstStyle/>
          <a:p>
            <a:pPr>
              <a:lnSpc>
                <a:spcPct val="100000"/>
              </a:lnSpc>
              <a:spcBef>
                <a:spcPts val="400"/>
              </a:spcBef>
              <a:buSzPct val="85000"/>
            </a:pPr>
            <a:r>
              <a:rPr lang="nl" sz="1500" b="1" i="0" strike="noStrike" cap="none" spc="0" baseline="0" dirty="0">
                <a:solidFill>
                  <a:srgbClr val="000000"/>
                </a:solidFill>
                <a:effectLst/>
                <a:latin typeface="Helvetica"/>
                <a:ea typeface="Helvetica"/>
                <a:cs typeface="Helvetica"/>
              </a:rPr>
              <a:t>DO</a:t>
            </a:r>
          </a:p>
          <a:p>
            <a:pPr marL="342900" indent="-34290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Controleer van tevoren of de afzuigsystemen goed werken.</a:t>
            </a:r>
          </a:p>
          <a:p>
            <a:pPr marL="342900" indent="-34290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Controleer de zak op schade en controleer of deze goed afgesloten is. Rapporteer eventuele problemen. </a:t>
            </a:r>
          </a:p>
          <a:p>
            <a:pPr marL="342900" indent="-34290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Draag persoonlijke beschermingsmiddelen (waaronder een stofmasker) als andere beschermingsmiddelen niet beschikbaar zijn. </a:t>
            </a:r>
          </a:p>
          <a:p>
            <a:pPr marL="342900" indent="-34290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Ruim gemorst materiaal direct op door dit op te zuigen of met vocht weg te nemen. </a:t>
            </a:r>
          </a:p>
          <a:p>
            <a:pPr>
              <a:lnSpc>
                <a:spcPct val="100000"/>
              </a:lnSpc>
              <a:spcBef>
                <a:spcPts val="400"/>
              </a:spcBef>
            </a:pPr>
            <a:r>
              <a:rPr lang="nl" sz="1500" b="1" i="0" strike="noStrike" cap="none" spc="0" baseline="0" dirty="0">
                <a:solidFill>
                  <a:srgbClr val="000000"/>
                </a:solidFill>
                <a:effectLst/>
                <a:latin typeface="Helvetica"/>
                <a:ea typeface="Helvetica"/>
                <a:cs typeface="Helvetica"/>
              </a:rPr>
              <a:t>DON’T</a:t>
            </a:r>
          </a:p>
          <a:p>
            <a:pPr marL="285750" indent="-28575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Leeg de zakken niet te snel. </a:t>
            </a:r>
          </a:p>
          <a:p>
            <a:pPr marL="285750" indent="-28575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Doe de zakken niet te vol.</a:t>
            </a:r>
          </a:p>
          <a:p>
            <a:pPr marL="285750" indent="-285750">
              <a:lnSpc>
                <a:spcPct val="100000"/>
              </a:lnSpc>
              <a:spcBef>
                <a:spcPts val="400"/>
              </a:spcBef>
              <a:buSzPct val="85000"/>
              <a:buFont typeface=".Apple Color Emoji UI"/>
              <a:buChar char="❌"/>
            </a:pPr>
            <a:r>
              <a:rPr lang="nl" sz="1500" b="0" i="0" strike="noStrike" cap="none" spc="0" baseline="0" dirty="0">
                <a:solidFill>
                  <a:srgbClr val="000000"/>
                </a:solidFill>
                <a:effectLst/>
                <a:latin typeface="Helvetica"/>
                <a:ea typeface="Helvetica"/>
                <a:cs typeface="Helvetica"/>
              </a:rPr>
              <a:t>Maak schoon met een droge borstel of geperste lucht. </a:t>
            </a:r>
          </a:p>
          <a:p>
            <a:pPr marL="342900" indent="-342900">
              <a:lnSpc>
                <a:spcPct val="100000"/>
              </a:lnSpc>
              <a:spcBef>
                <a:spcPts val="400"/>
              </a:spcBef>
              <a:buSzPct val="85000"/>
              <a:buFont typeface=".Apple Color Emoji UI"/>
              <a:buChar char="✅"/>
            </a:pPr>
            <a:endParaRPr lang="en-GB" sz="1500" dirty="0"/>
          </a:p>
          <a:p>
            <a:pPr marL="285750" indent="-285750">
              <a:lnSpc>
                <a:spcPct val="100000"/>
              </a:lnSpc>
              <a:spcBef>
                <a:spcPts val="400"/>
              </a:spcBef>
              <a:buFont typeface="Arial" panose="020B0604020202020204" pitchFamily="34" charset="0"/>
              <a:buChar char="•"/>
            </a:pPr>
            <a:endParaRPr lang="en-US" sz="15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Het legen van zakken kan blootstelling aan inhaleerbaar kristallijn silicastof veroorzaken. Vergeet in het belang van je gezondheid niet om:</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Te controleren of de ventilatie- en afzuigsystemen aanstaan (indien van toepassing)</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Altijd gebruik te maken van toestelassistentie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Het verwijderen van lege zakken met zorg te doen om stofvorming tot een minimum te beperken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Eventueel gelekt/gemorst materiaal direct te verwijderen </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651266"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3" history="0"/>
              </a:rPr>
              <a:t>Voorschriften voor het legen van de zak – Kleine zakken (taakblad 2.2.1a)</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3" history="0"/>
              </a:rPr>
              <a:t>Voorschriften voor het legen van de zak – Grote zakken (taakblad 2.2.1b)</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5" history="0"/>
              </a:rPr>
              <a:t>NEPSI Voorschriften voor het MKB</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nl" sz="1800" b="0" i="0" strike="noStrike" cap="none" spc="0" baseline="0" dirty="0">
                <a:solidFill>
                  <a:srgbClr val="000000"/>
                </a:solidFill>
                <a:effectLst/>
                <a:latin typeface="Calibri"/>
                <a:ea typeface="Calibri"/>
                <a:cs typeface="Calibri"/>
              </a:rPr>
              <a:t>Ga naar het </a:t>
            </a:r>
            <a:r>
              <a:rPr lang="nl" sz="1800" b="1" i="0" strike="noStrike" cap="none" spc="0" baseline="0" dirty="0">
                <a:solidFill>
                  <a:srgbClr val="000000"/>
                </a:solidFill>
                <a:effectLst/>
                <a:latin typeface="Calibri"/>
                <a:ea typeface="Calibri"/>
                <a:cs typeface="Calibri"/>
              </a:rPr>
              <a:t>NEPSI E-learning platform</a:t>
            </a:r>
            <a:r>
              <a:rPr lang="nl" sz="1800" b="0" i="0" strike="noStrike" cap="none" spc="0" baseline="0" dirty="0">
                <a:solidFill>
                  <a:srgbClr val="000000"/>
                </a:solidFill>
                <a:effectLst/>
                <a:latin typeface="Calibri"/>
                <a:ea typeface="Calibri"/>
                <a:cs typeface="Calibri"/>
              </a:rPr>
              <a:t> op </a:t>
            </a:r>
            <a:r>
              <a:rPr lang="nl" sz="1800" b="0" i="0" strike="noStrike" cap="none" spc="0" baseline="0" dirty="0">
                <a:solidFill>
                  <a:srgbClr val="000000"/>
                </a:solidFill>
                <a:effectLst/>
                <a:latin typeface="Calibri"/>
                <a:ea typeface="Calibri"/>
                <a:cs typeface="Calibri"/>
                <a:hlinkClick r:id="rId6" history="0"/>
              </a:rPr>
              <a:t>training.nepsi.eu</a:t>
            </a:r>
            <a:r>
              <a:rPr lang="nl" sz="1800"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7767ACE-DA90-4EBC-B41B-0ACDC1F4A0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124</TotalTime>
  <Words>1509</Words>
  <Application>Microsoft Macintosh PowerPoint</Application>
  <PresentationFormat>Widescreen</PresentationFormat>
  <Paragraphs>102</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18</cp:revision>
  <dcterms:created xsi:type="dcterms:W3CDTF">2020-01-29T17:43:15Z</dcterms:created>
  <dcterms:modified xsi:type="dcterms:W3CDTF">2024-11-13T11:14:59Z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