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AE5730-E508-4027-9BA5-BCA9D6BF5A44}" v="6" dt="2022-09-27T06:17:48.435"/>
    <p1510:client id="{7A0550B0-52FB-A54F-90E1-3571E8ADE49B}" v="1" dt="2020-12-09T20:36:57.354"/>
    <p1510:client id="{C47FF641-9722-4DB0-BA8B-4F08FB2955FC}" v="26" dt="2022-09-27T06:40:14.0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35" autoAdjust="0"/>
    <p:restoredTop sz="94626"/>
  </p:normalViewPr>
  <p:slideViewPr>
    <p:cSldViewPr snapToGrid="0">
      <p:cViewPr varScale="1">
        <p:scale>
          <a:sx n="116" d="100"/>
          <a:sy n="116" d="100"/>
        </p:scale>
        <p:origin x="1016"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800" b="0" i="0" strike="noStrike" cap="none" spc="0" baseline="0">
                <a:solidFill>
                  <a:srgbClr val="000000"/>
                </a:solidFill>
                <a:effectLst/>
                <a:latin typeface="Calibri"/>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000000"/>
                </a:solidFill>
                <a:effectLst/>
                <a:latin typeface="Calibri"/>
                <a:ea typeface="Calibri"/>
                <a:cs typeface="Calibri"/>
              </a:rPr>
              <a:t>Den här utbildningen ger vägledning om tömning av små och stora säckar för material som innehåller kristallinkiseldioxid.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000000"/>
                </a:solidFill>
                <a:effectLst/>
                <a:latin typeface="Calibri"/>
                <a:ea typeface="Calibri"/>
                <a:cs typeface="Calibri"/>
              </a:rPr>
              <a:t>Säcktömningsprocesser och felaktig hantering av de tomma säckarna kan leda till betydande nivåer av dammexponering. Därför måste bra metoder för påstömning följas. Användning av automatiska eller halvautomatiska stationer för avlämning av säckar rekommenderas för tömning av små säckar.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000000"/>
                </a:solidFill>
                <a:effectLst/>
                <a:latin typeface="Calibri"/>
                <a:ea typeface="Calibri"/>
                <a:cs typeface="Calibri"/>
              </a:rPr>
              <a:t>Påstömningsprocesser och felaktig hantering av de tomma säckarna kan leda till betydande nivåer av dammexponering. Därför måste bra metoder för påstömning följas. Användning av automatiska eller halvautomatiska stationer för avlämning av säckar rekommenderas för tömning av små säckar.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000000"/>
                </a:solidFill>
                <a:effectLst/>
                <a:latin typeface="Calibri"/>
                <a:ea typeface="Calibri"/>
                <a:cs typeface="Calibri"/>
              </a:rPr>
              <a:t>Även om det inte alltid är nödvändigt, rekommenderas användning av automatiska eller halvautomatiska påsavlämningsstationer för att minska mänskliga fel och skador.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000000"/>
                </a:solidFill>
                <a:effectLst/>
                <a:latin typeface="Calibri"/>
                <a:ea typeface="Calibri"/>
                <a:cs typeface="Calibri"/>
              </a:rPr>
              <a:t>Säckkrossning skapar mycket damm. Personalen bör rulla ihop tomma säckar inom utsugningszonen.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sv" sz="1200" b="0" i="0" strike="noStrike" cap="none" spc="0" baseline="0">
                <a:solidFill>
                  <a:srgbClr val="000000"/>
                </a:solidFill>
                <a:effectLst/>
                <a:latin typeface="Calibri"/>
                <a:ea typeface="Calibri"/>
                <a:cs typeface="Calibri"/>
              </a:rPr>
              <a:t>När du tömmer ut innehållet i en liten påse ska du se till att öppningen är vänd bort från dig. För att helt förhindra att damm bildas ska du tömma påsen i en stor plastsäck som placeras i en ställning och hålls öppen av en metallram.</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a:solidFill>
                  <a:srgbClr val="000000"/>
                </a:solidFill>
                <a:effectLst/>
                <a:latin typeface="Calibri"/>
                <a:ea typeface="Calibri"/>
                <a:cs typeface="Calibri"/>
              </a:rPr>
              <a:t>Stora säckar är mer kostnadseffektiva och miljövänliga än att använda flera små säckar. Stora säckar kan innehålla lika mycket material som en hel pall med små säckar. Det kan innebära att när de är fulla är de för tunga för att hanteras utan maskinhjälp.</a:t>
            </a:r>
          </a:p>
          <a:p>
            <a:endParaRPr lang="en-GB" sz="1200" b="0" i="0" u="none" strike="noStrike" kern="1200">
              <a:solidFill>
                <a:schemeClr val="tx1"/>
              </a:solidFill>
              <a:effectLst/>
              <a:latin typeface="+mn-lt"/>
              <a:ea typeface="+mn-ea"/>
              <a:cs typeface="+mn-cs"/>
            </a:endParaRPr>
          </a:p>
          <a:p>
            <a:r>
              <a:rPr lang="sv" sz="1200" b="0" i="0" strike="noStrike" cap="none" spc="0" baseline="0">
                <a:solidFill>
                  <a:srgbClr val="000000"/>
                </a:solidFill>
                <a:effectLst/>
                <a:latin typeface="Calibri"/>
                <a:ea typeface="Calibri"/>
                <a:cs typeface="Calibri"/>
              </a:rPr>
              <a:t>När du tömmer innehållet i en stor säck genom att skära upp den rekommenderas skyddsutrustning. </a:t>
            </a:r>
          </a:p>
          <a:p>
            <a:endParaRPr lang="en-GB" sz="1200" b="0" i="0" u="none" strike="noStrike"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v" sz="1800" b="0" i="0" strike="noStrike" cap="none" spc="0" baseline="0">
                <a:solidFill>
                  <a:srgbClr val="000000"/>
                </a:solidFill>
                <a:effectLst/>
                <a:latin typeface="Calibri"/>
                <a:ea typeface="Calibri"/>
                <a:cs typeface="Calibri"/>
              </a:rPr>
              <a:t>Innan en säcktömningsprocess påbörjas ska du se till att både ventilations- och utsugningssystemen fungerar. Om du misstänker att det finns ett problem, ska du kontakta platschefen. Var noga med att kontrollera om det finns yttre faktorer, som drag, som kan ha stor inverkan på ventilationssystem.</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sv" sz="1800" b="0" i="0" strike="noStrike" cap="none" spc="0" baseline="0">
                <a:solidFill>
                  <a:srgbClr val="000000"/>
                </a:solidFill>
                <a:effectLst/>
                <a:latin typeface="Calibri"/>
                <a:ea typeface="Calibri"/>
                <a:cs typeface="Calibri"/>
              </a:rPr>
              <a:t>Använd hanteringshjälpmedel om sådana finns för att minska mänskliga fel och skador. Överfyll aldrig säckar för att undvika onödiga spill som kan skapa ytterligare faror. När spill uppstår ska du ta hand om dem omedelbart genom att använda våt- eller torrstädningsmetoder.</a:t>
            </a:r>
          </a:p>
          <a:p>
            <a:pPr marL="0" marR="0" lvl="0" indent="0" algn="l" defTabSz="914400" rtl="0" eaLnBrk="1" fontAlgn="auto" latinLnBrk="0" hangingPunct="1">
              <a:lnSpc>
                <a:spcPct val="100000"/>
              </a:lnSpc>
              <a:spcBef>
                <a:spcPct val="0"/>
              </a:spcBef>
              <a:spcAft>
                <a:spcPct val="0"/>
              </a:spcAft>
              <a:buClrTx/>
              <a:buSzTx/>
              <a:buFontTx/>
              <a:buNone/>
              <a:defRPr/>
            </a:pPr>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778239" y="429114"/>
            <a:ext cx="303911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v" sz="1400" b="1" i="0" strike="noStrike" cap="none" spc="0" baseline="0">
                <a:solidFill>
                  <a:srgbClr val="F6A317"/>
                </a:solidFill>
                <a:effectLst/>
                <a:latin typeface="Helvetica"/>
                <a:ea typeface="Helvetica"/>
                <a:cs typeface="Helvetica"/>
              </a:rPr>
              <a:t>UTBILDNING I BRA METODER FÖR ATT TÖMMA SÄCKAR</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598996" cy="850900"/>
          </a:xfrm>
        </p:spPr>
        <p:txBody>
          <a:bodyPr anchor="t"/>
          <a:lstStyle/>
          <a:p>
            <a:pPr>
              <a:lnSpc>
                <a:spcPct val="100000"/>
              </a:lnSpc>
            </a:pPr>
            <a:r>
              <a:rPr lang="sv" sz="2800" b="1" i="0" strike="noStrike" cap="none" spc="0" baseline="0">
                <a:solidFill>
                  <a:srgbClr val="FFFFFF"/>
                </a:solidFill>
                <a:effectLst/>
                <a:latin typeface="Helvetica"/>
                <a:ea typeface="Helvetica"/>
                <a:cs typeface="Helvetica"/>
              </a:rPr>
              <a:t>UTBILDNING I BRA METODER FÖR ATT TÖMMA SÄCKAR</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839200" y="304800"/>
            <a:ext cx="3048000" cy="7065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lIns="91440" tIns="45720" rIns="91440" bIns="45720" anchor="t"/>
          <a:lstStyle/>
          <a:p>
            <a:r>
              <a:rPr lang="sv-SE" sz="2800" dirty="0">
                <a:latin typeface="Helvetica"/>
                <a:ea typeface="Helvetica"/>
                <a:cs typeface="Helvetica"/>
              </a:rPr>
              <a:t>INLEDNING </a:t>
            </a:r>
            <a:r>
              <a:rPr lang="sv-SE" sz="2800" b="1" i="0" strike="noStrike" cap="none" spc="0" baseline="0" dirty="0">
                <a:solidFill>
                  <a:srgbClr val="F6A317"/>
                </a:solidFill>
                <a:effectLst/>
                <a:latin typeface="Helvetica"/>
                <a:ea typeface="Helvetica"/>
                <a:cs typeface="Helvetica"/>
              </a:rPr>
              <a:t>(</a:t>
            </a:r>
            <a:r>
              <a:rPr lang="sv-SE" sz="2800" dirty="0">
                <a:latin typeface="Helvetica"/>
                <a:ea typeface="Helvetica"/>
                <a:cs typeface="Helvetica"/>
              </a:rPr>
              <a:t>FÖR</a:t>
            </a:r>
            <a:r>
              <a:rPr lang="sv-SE" sz="2800" b="1" i="0" strike="noStrike" cap="none" spc="0" baseline="0" dirty="0">
                <a:solidFill>
                  <a:srgbClr val="F6A317"/>
                </a:solidFill>
                <a:effectLst/>
                <a:latin typeface="Helvetica"/>
                <a:ea typeface="Helvetica"/>
                <a:cs typeface="Helvetica"/>
              </a:rPr>
              <a:t> </a:t>
            </a:r>
            <a:r>
              <a:rPr lang="sv-SE" sz="2800" dirty="0">
                <a:latin typeface="Helvetica"/>
                <a:ea typeface="Helvetica"/>
                <a:cs typeface="Helvetica"/>
              </a:rPr>
              <a:t>UTBILDAREN</a:t>
            </a:r>
            <a:r>
              <a:rPr lang="sv-SE" sz="2800" b="1" i="0" strike="noStrike" cap="none" spc="0" baseline="0" dirty="0">
                <a:solidFill>
                  <a:srgbClr val="F6A317"/>
                </a:solidFill>
                <a:effectLst/>
                <a:latin typeface="Helvetica"/>
                <a:ea typeface="Helvetica"/>
                <a:cs typeface="Helvetica"/>
              </a:rPr>
              <a: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 sz="1800" b="0" i="0" strike="noStrike" cap="none" spc="0" baseline="0">
                <a:solidFill>
                  <a:srgbClr val="000000"/>
                </a:solidFill>
                <a:effectLst/>
                <a:latin typeface="Helvetica"/>
                <a:ea typeface="Helvetica"/>
                <a:cs typeface="Helvetica"/>
              </a:rPr>
              <a:t>Som en del av utbildningssteget för att implementera NEPSIs bra metoder har NEPSI utvecklat en uppsättning utbildningsresurser. </a:t>
            </a:r>
          </a:p>
          <a:p>
            <a:pPr>
              <a:lnSpc>
                <a:spcPts val="2400"/>
              </a:lnSpc>
            </a:pPr>
            <a:r>
              <a:rPr lang="sv" sz="1800" b="0" i="0" strike="noStrike" cap="none" spc="0" baseline="0">
                <a:solidFill>
                  <a:srgbClr val="000000"/>
                </a:solidFill>
                <a:effectLst/>
                <a:latin typeface="Helvetica"/>
                <a:ea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 sz="1800" b="0" i="0" strike="noStrike" cap="none" spc="0" baseline="0">
                <a:solidFill>
                  <a:srgbClr val="000000"/>
                </a:solidFill>
                <a:effectLst/>
                <a:latin typeface="Helvetica"/>
                <a:ea typeface="Helvetica"/>
                <a:cs typeface="Helvetica"/>
              </a:rPr>
              <a:t>Använd den tomma mallen och platshållarna för att lägga till ytterligare information i det här utbildningspaket om du behöver.</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235630" cy="3682369"/>
          </a:xfrm>
        </p:spPr>
        <p:txBody>
          <a:bodyPr/>
          <a:lstStyle/>
          <a:p>
            <a:pPr>
              <a:lnSpc>
                <a:spcPts val="2400"/>
              </a:lnSpc>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dirty="0">
                <a:solidFill>
                  <a:srgbClr val="000000"/>
                </a:solidFill>
                <a:effectLst/>
                <a:latin typeface="Helvetica"/>
                <a:ea typeface="Helvetica"/>
                <a:cs typeface="Helvetica"/>
              </a:rPr>
              <a:t>I den här utbildningen kommer du att få veta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mer om:</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Risker som uppstår vid tömning av säckar</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Specifik vägledning och bra metoder för tömning av små och stora säckar</a:t>
            </a:r>
          </a:p>
          <a:p>
            <a:pPr marL="285750" indent="-285750">
              <a:lnSpc>
                <a:spcPts val="2400"/>
              </a:lnSpc>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instruktören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Processen för att tömma säckar omfattar inneslutning, utsug/ventilation och personlig skyddsutrustning, som är tre av de fem huvudsakliga dammkontrollteknikerna.</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a:t>
            </a:r>
            <a:r>
              <a:rPr lang="sv" sz="1200" b="0" i="0" strike="noStrike" cap="none" spc="0" baseline="0">
                <a:solidFill>
                  <a:srgbClr val="000000"/>
                </a:solidFill>
                <a:effectLst/>
                <a:latin typeface="Calibri"/>
                <a:ea typeface="Calibri"/>
                <a:cs typeface="Calibri"/>
              </a:rPr>
              <a:t>förorenad luft med ren luft</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Den här aktiviteten kan vara väldigt dammig</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sv" sz="2800" b="1" i="0" strike="noStrike" cap="none" spc="0" baseline="0" dirty="0">
                <a:solidFill>
                  <a:srgbClr val="F6A317"/>
                </a:solidFill>
                <a:effectLst/>
                <a:latin typeface="Helvetica"/>
                <a:ea typeface="Helvetica"/>
                <a:cs typeface="Helvetica"/>
              </a:rPr>
              <a:t>SÅ HÄR GENERERAS RCS VID </a:t>
            </a:r>
            <a:r>
              <a:rPr lang="sv" sz="2800" dirty="0">
                <a:latin typeface="Helvetica"/>
                <a:ea typeface="Helvetica"/>
                <a:cs typeface="Helvetica"/>
              </a:rPr>
              <a:t>SÄCKTÖMNINGEN</a:t>
            </a:r>
            <a:endParaRPr lang="sv"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49723"/>
            <a:ext cx="5453624" cy="2938988"/>
          </a:xfrm>
        </p:spPr>
        <p:txBody>
          <a:bodyPr lIns="91440" tIns="45720" rIns="91440" bIns="45720" anchor="t"/>
          <a:lstStyle/>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Tömning av säcken gör dammet luftburet när innehållet lämnar </a:t>
            </a:r>
            <a:r>
              <a:rPr lang="sv" sz="1800" dirty="0">
                <a:solidFill>
                  <a:srgbClr val="000000"/>
                </a:solidFill>
                <a:latin typeface="Helvetica"/>
                <a:ea typeface="Helvetica"/>
                <a:cs typeface="Helvetica"/>
              </a:rPr>
              <a:t>säcken</a:t>
            </a:r>
            <a:endParaRPr lang="sv"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Snabb </a:t>
            </a:r>
            <a:r>
              <a:rPr lang="sv" sz="1800" dirty="0">
                <a:solidFill>
                  <a:srgbClr val="000000"/>
                </a:solidFill>
                <a:latin typeface="Helvetica"/>
                <a:ea typeface="Helvetica"/>
                <a:cs typeface="Helvetica"/>
              </a:rPr>
              <a:t>säcktömning </a:t>
            </a:r>
            <a:r>
              <a:rPr lang="sv" sz="1800" b="0" i="0" strike="noStrike" cap="none" spc="0" baseline="0" dirty="0">
                <a:solidFill>
                  <a:srgbClr val="000000"/>
                </a:solidFill>
                <a:effectLst/>
                <a:latin typeface="Helvetica"/>
                <a:ea typeface="Helvetica"/>
                <a:cs typeface="Helvetica"/>
              </a:rPr>
              <a:t>genererar mycket damm, minskar luftkvaliteten och utsätter potentiellt personalen för RCS</a:t>
            </a:r>
            <a:r>
              <a:rPr lang="sv" sz="1800" dirty="0">
                <a:solidFill>
                  <a:srgbClr val="000000"/>
                </a:solidFill>
                <a:latin typeface="Helvetica"/>
                <a:ea typeface="Helvetica"/>
                <a:cs typeface="Helvetica"/>
              </a:rPr>
              <a:t> </a:t>
            </a:r>
            <a:endParaRPr lang="sv"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Fina, torra, pulveriserade material kommer att generera mest luftburet damm under hanteringen</a:t>
            </a:r>
          </a:p>
          <a:p>
            <a:pPr>
              <a:lnSpc>
                <a:spcPts val="2400"/>
              </a:lnSpc>
            </a:pPr>
            <a:r>
              <a:rPr lang="sv" sz="1800" b="0" i="0" strike="noStrike" cap="none" spc="0" baseline="0" dirty="0">
                <a:solidFill>
                  <a:srgbClr val="000000"/>
                </a:solidFill>
                <a:effectLst/>
                <a:latin typeface="Helvetica"/>
                <a:ea typeface="Helvetica"/>
                <a:cs typeface="Helvetica"/>
              </a:rPr>
              <a:t>Det här utbildningspaketet omfattar två </a:t>
            </a:r>
            <a:r>
              <a:rPr lang="sv" sz="1800" dirty="0">
                <a:solidFill>
                  <a:srgbClr val="000000"/>
                </a:solidFill>
                <a:latin typeface="Helvetica"/>
                <a:ea typeface="Helvetica"/>
                <a:cs typeface="Helvetica"/>
              </a:rPr>
              <a:t>säcktyper</a:t>
            </a:r>
            <a:r>
              <a:rPr lang="sv" sz="1800" b="0" i="0" strike="noStrike" cap="none" spc="0" baseline="0" dirty="0">
                <a:solidFill>
                  <a:srgbClr val="000000"/>
                </a:solidFill>
                <a:effectLst/>
                <a:latin typeface="Helvetica"/>
                <a:ea typeface="Helvetica"/>
                <a:cs typeface="Helvetica"/>
              </a:rPr>
              <a:t>, som kräver olika åtgärder för att hanteras säkert.</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SMÅ SÄCKAR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192222" cy="4042262"/>
          </a:xfrm>
        </p:spPr>
        <p:txBody>
          <a:bodyPr anchor="t"/>
          <a:lstStyle/>
          <a:p>
            <a:pPr>
              <a:lnSpc>
                <a:spcPts val="2200"/>
              </a:lnSpc>
            </a:pPr>
            <a:r>
              <a:rPr lang="sv" sz="1800" b="0" i="0" strike="noStrike" cap="none" spc="0" baseline="0" dirty="0">
                <a:solidFill>
                  <a:srgbClr val="000000"/>
                </a:solidFill>
                <a:effectLst/>
                <a:latin typeface="Helvetica"/>
                <a:ea typeface="Helvetica"/>
                <a:cs typeface="Helvetica"/>
              </a:rPr>
              <a:t>För att minimera dammbildning vid tömning av säckar:</a:t>
            </a:r>
          </a:p>
          <a:p>
            <a:pPr marL="285750" indent="-285750">
              <a:lnSpc>
                <a:spcPts val="2000"/>
              </a:lnSpc>
              <a:spcBef>
                <a:spcPts val="600"/>
              </a:spcBef>
              <a:buFont typeface="Arial" panose="020B0604020202020204" pitchFamily="34" charset="0"/>
              <a:buChar char="•"/>
            </a:pPr>
            <a:r>
              <a:rPr lang="sv" b="0" i="0" strike="noStrike" cap="none" spc="0" baseline="0" dirty="0">
                <a:solidFill>
                  <a:srgbClr val="000000"/>
                </a:solidFill>
                <a:effectLst/>
                <a:latin typeface="Helvetica"/>
                <a:ea typeface="Helvetica"/>
                <a:cs typeface="Helvetica"/>
              </a:rPr>
              <a:t>Använd automatiska eller halvautomatiska säcktömningsstationer där det är möjligt.</a:t>
            </a:r>
          </a:p>
          <a:p>
            <a:pPr marL="285750" indent="-285750">
              <a:lnSpc>
                <a:spcPts val="2000"/>
              </a:lnSpc>
              <a:spcBef>
                <a:spcPts val="600"/>
              </a:spcBef>
              <a:buFont typeface="Arial" panose="020B0604020202020204" pitchFamily="34" charset="0"/>
              <a:buChar char="•"/>
            </a:pPr>
            <a:r>
              <a:rPr lang="sv" b="0" i="0" strike="noStrike" cap="none" spc="0" baseline="0" dirty="0">
                <a:solidFill>
                  <a:srgbClr val="000000"/>
                </a:solidFill>
                <a:effectLst/>
                <a:latin typeface="Helvetica"/>
                <a:ea typeface="Helvetica"/>
                <a:cs typeface="Helvetica"/>
              </a:rPr>
              <a:t>Om processen inte kan automatiseras ska den genomföras instängd. Använd en manuell säcktömningsstation utrustad med frånluftsventilation, om sådan finns.</a:t>
            </a:r>
          </a:p>
          <a:p>
            <a:pPr marL="285750" indent="-285750">
              <a:lnSpc>
                <a:spcPts val="2000"/>
              </a:lnSpc>
              <a:spcBef>
                <a:spcPts val="600"/>
              </a:spcBef>
              <a:buFont typeface="Arial" panose="020B0604020202020204" pitchFamily="34" charset="0"/>
              <a:buChar char="•"/>
            </a:pPr>
            <a:r>
              <a:rPr lang="sv" b="0" i="0" strike="noStrike" cap="none" spc="0" baseline="0" dirty="0">
                <a:solidFill>
                  <a:srgbClr val="000000"/>
                </a:solidFill>
                <a:effectLst/>
                <a:latin typeface="Helvetica"/>
                <a:ea typeface="Helvetica"/>
                <a:cs typeface="Helvetica"/>
              </a:rPr>
              <a:t>Töm ut säckens innehåll försiktigt, med öppningen vänd bort från dig.</a:t>
            </a:r>
          </a:p>
          <a:p>
            <a:pPr marL="285750" indent="-285750">
              <a:lnSpc>
                <a:spcPts val="2000"/>
              </a:lnSpc>
              <a:spcBef>
                <a:spcPts val="600"/>
              </a:spcBef>
              <a:buFont typeface="Arial" panose="020B0604020202020204" pitchFamily="34" charset="0"/>
              <a:buChar char="•"/>
            </a:pPr>
            <a:r>
              <a:rPr lang="sv" b="0" i="0" strike="noStrike" cap="none" spc="0" baseline="0" dirty="0">
                <a:solidFill>
                  <a:srgbClr val="000000"/>
                </a:solidFill>
                <a:effectLst/>
                <a:latin typeface="Helvetica"/>
                <a:ea typeface="Helvetica"/>
                <a:cs typeface="Helvetica"/>
              </a:rPr>
              <a:t>Rulla ihop tomma säckar i utsugningszonen.</a:t>
            </a:r>
          </a:p>
          <a:p>
            <a:pPr marL="285750" indent="-285750">
              <a:lnSpc>
                <a:spcPts val="2000"/>
              </a:lnSpc>
              <a:spcBef>
                <a:spcPts val="600"/>
              </a:spcBef>
              <a:buFont typeface="Arial" panose="020B0604020202020204" pitchFamily="34" charset="0"/>
              <a:buChar char="•"/>
            </a:pPr>
            <a:r>
              <a:rPr lang="sv" b="0" i="0" strike="noStrike" cap="none" spc="0" baseline="0" dirty="0">
                <a:solidFill>
                  <a:srgbClr val="000000"/>
                </a:solidFill>
                <a:effectLst/>
                <a:latin typeface="Helvetica"/>
                <a:ea typeface="Helvetica"/>
                <a:cs typeface="Helvetica"/>
              </a:rPr>
              <a:t>Bär personlig skyddsutrustnig när andra styrmedel inte finns tillgängliga.</a:t>
            </a:r>
          </a:p>
          <a:p>
            <a:pPr marL="285750" indent="-285750">
              <a:lnSpc>
                <a:spcPts val="2000"/>
              </a:lnSpc>
              <a:spcBef>
                <a:spcPts val="600"/>
              </a:spcBef>
              <a:buFont typeface="Arial" panose="020B0604020202020204" pitchFamily="34" charset="0"/>
              <a:buChar char="•"/>
            </a:pPr>
            <a:r>
              <a:rPr lang="sv" b="0" i="0" strike="noStrike" cap="none" spc="0" baseline="0" dirty="0">
                <a:solidFill>
                  <a:srgbClr val="000000"/>
                </a:solidFill>
                <a:effectLst/>
                <a:latin typeface="Helvetica"/>
                <a:ea typeface="Helvetica"/>
                <a:cs typeface="Helvetica"/>
              </a:rPr>
              <a:t>Placera tomma säckar i en större plastsäck. Låt den inte bli överfull. Försegla säcken innan den slängs.</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969466" y="1640901"/>
            <a:ext cx="475861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STORA SÄCKAR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För att minimera dammbildning vid tömning av säckar:</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Använd automatiska säcktömningsstationer där det är möjligt. De ger en bra tätning och har system för att fånga upp damm och kontrollera materialflödet.</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Använd skyddsutrustning när du öppnar eller skär upp stora säckar manuellt.</a:t>
            </a:r>
          </a:p>
          <a:p>
            <a:pPr marL="342900" indent="-34290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Tryck inte ihop de tomma säckarna manuellt. Släng dem i en stor plastsäck. Låt den inte bli överull. Försegla säcken innan du slänger den.</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592888" y="1609962"/>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6076390" cy="850900"/>
          </a:xfrm>
        </p:spPr>
        <p:txBody>
          <a:bodyPr anchor="t"/>
          <a:lstStyle/>
          <a:p>
            <a:pPr>
              <a:lnSpc>
                <a:spcPct val="100000"/>
              </a:lnSpc>
            </a:pPr>
            <a:r>
              <a:rPr lang="sv" sz="2800" b="1" i="0" strike="noStrike" cap="none" spc="0" baseline="0" dirty="0">
                <a:solidFill>
                  <a:srgbClr val="F6A317"/>
                </a:solidFill>
                <a:effectLst/>
                <a:latin typeface="Helvetica"/>
                <a:ea typeface="Helvetica"/>
                <a:cs typeface="Helvetica"/>
              </a:rPr>
              <a:t>SAKER ATT GÖRA OCH INTE GÖRA VID TÖMNING AV SÄCKAR</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765284"/>
            <a:ext cx="6378607" cy="3201832"/>
          </a:xfrm>
        </p:spPr>
        <p:txBody>
          <a:bodyPr/>
          <a:lstStyle/>
          <a:p>
            <a:pPr>
              <a:lnSpc>
                <a:spcPct val="100000"/>
              </a:lnSpc>
              <a:spcBef>
                <a:spcPts val="800"/>
              </a:spcBef>
              <a:buSzPct val="85000"/>
            </a:pPr>
            <a:r>
              <a:rPr lang="sv" sz="1600" b="1" i="0" strike="noStrike" cap="none" spc="0" baseline="0" dirty="0">
                <a:solidFill>
                  <a:srgbClr val="000000"/>
                </a:solidFill>
                <a:effectLst/>
                <a:latin typeface="Helvetica"/>
                <a:ea typeface="Helvetica"/>
                <a:cs typeface="Helvetica"/>
              </a:rPr>
              <a:t>GÖR SÅ HÄR</a:t>
            </a:r>
          </a:p>
          <a:p>
            <a:pPr marL="342900" indent="-34290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Se till att dammutsugningssystemen fungerar ordentligt</a:t>
            </a:r>
          </a:p>
          <a:p>
            <a:pPr marL="342900" indent="-34290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Leta efter tecken på skador eller dålig drift och rapportera felen</a:t>
            </a:r>
          </a:p>
          <a:p>
            <a:pPr marL="342900" indent="-34290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Bär skyddsutrustning (ansiktsmask) om andra dammkontrollsystem inte är tillgängliga</a:t>
            </a:r>
          </a:p>
          <a:p>
            <a:pPr marL="342900" indent="-34290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Ta hand om spill omedelbart med dammsugare eller våttorkning</a:t>
            </a:r>
          </a:p>
          <a:p>
            <a:pPr>
              <a:lnSpc>
                <a:spcPct val="100000"/>
              </a:lnSpc>
              <a:spcBef>
                <a:spcPts val="800"/>
              </a:spcBef>
            </a:pPr>
            <a:r>
              <a:rPr lang="sv" sz="1600" b="1" i="0" strike="noStrike" cap="none" spc="0" baseline="0" dirty="0">
                <a:solidFill>
                  <a:srgbClr val="000000"/>
                </a:solidFill>
                <a:effectLst/>
                <a:latin typeface="Helvetica"/>
                <a:ea typeface="Helvetica"/>
                <a:cs typeface="Helvetica"/>
              </a:rPr>
              <a:t>GÖR INTE SÅ HÄR</a:t>
            </a:r>
          </a:p>
          <a:p>
            <a:pPr marL="285750" indent="-28575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Töm innehållet i små säckar för fort</a:t>
            </a:r>
          </a:p>
          <a:p>
            <a:pPr marL="285750" indent="-28575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Låt avfallskärlen svämma över</a:t>
            </a:r>
          </a:p>
          <a:p>
            <a:pPr marL="285750" indent="-285750">
              <a:lnSpc>
                <a:spcPct val="100000"/>
              </a:lnSpc>
              <a:spcBef>
                <a:spcPts val="800"/>
              </a:spcBef>
              <a:buSzPct val="85000"/>
              <a:buFont typeface=".Apple Color Emoji UI"/>
              <a:buChar char="❌"/>
            </a:pPr>
            <a:r>
              <a:rPr lang="sv" sz="1600" b="0" i="0" strike="noStrike" cap="none" spc="0" baseline="0" dirty="0">
                <a:solidFill>
                  <a:srgbClr val="000000"/>
                </a:solidFill>
                <a:effectLst/>
                <a:latin typeface="Helvetica"/>
                <a:ea typeface="Helvetica"/>
                <a:cs typeface="Helvetica"/>
              </a:rPr>
              <a:t>Rengör med en torr borste eller tryckluft</a:t>
            </a:r>
          </a:p>
          <a:p>
            <a:pPr marL="342900" indent="-342900">
              <a:lnSpc>
                <a:spcPct val="100000"/>
              </a:lnSpc>
              <a:spcBef>
                <a:spcPts val="800"/>
              </a:spcBef>
              <a:buSzPct val="85000"/>
              <a:buFont typeface=".Apple Color Emoji UI"/>
              <a:buChar char="✅"/>
            </a:pPr>
            <a:endParaRPr lang="en-GB" dirty="0"/>
          </a:p>
          <a:p>
            <a:pPr marL="285750" indent="-285750">
              <a:lnSpc>
                <a:spcPct val="100000"/>
              </a:lnSpc>
              <a:spcBef>
                <a:spcPts val="8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80212"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sv" sz="1800" b="0" i="0" strike="noStrike" cap="none" spc="0" baseline="0">
                <a:solidFill>
                  <a:srgbClr val="000000"/>
                </a:solidFill>
                <a:effectLst/>
                <a:latin typeface="Helvetica"/>
                <a:ea typeface="Helvetica"/>
                <a:cs typeface="Helvetica"/>
              </a:rPr>
              <a:t>Tömning av säckar kan orsaka exponering för RCS. För att skydda din hälsa ska du komma ihåg att: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Kontrollera att ventilations- och utsugningssystemen är på (om sådana finns)</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Använd alltid hjälpmaskiner när sådana finns tillgängligt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Släng tomma säckar försiktigt för att minimera dammbildning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a:solidFill>
                  <a:srgbClr val="000000"/>
                </a:solidFill>
                <a:effectLst/>
                <a:latin typeface="Helvetica"/>
                <a:ea typeface="Helvetica"/>
                <a:cs typeface="Helvetica"/>
              </a:rPr>
              <a:t>Städa bort spill omedelbart</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sv" sz="2800" b="1" i="0" strike="noStrike" cap="none" spc="0" baseline="0">
                <a:solidFill>
                  <a:srgbClr val="F6A317"/>
                </a:solidFill>
                <a:effectLst/>
                <a:latin typeface="Helvetica"/>
                <a:ea typeface="Helvetica"/>
                <a:cs typeface="Helvetica"/>
              </a:rPr>
              <a:t>YTTERLIGARE UTBILDNINGSMATERIAL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3" history="0"/>
              </a:rPr>
              <a:t>Bra metoder för säcktömning – små säckar (uppgiftsblad 2.2.1a)</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3" history="0"/>
              </a:rPr>
              <a:t>Bra metoder för säcktömning – stora säckar (uppgiftsblad 2.2.1b)</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dirty="0">
                <a:solidFill>
                  <a:srgbClr val="000000"/>
                </a:solidFill>
                <a:effectLst/>
                <a:latin typeface="Helvetica"/>
                <a:ea typeface="Helvetica"/>
                <a:cs typeface="Helvetica"/>
                <a:hlinkClick r:id="rId5" history="0"/>
              </a:rPr>
              <a:t>Nepsis guide för små och medelstora företag</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304473"/>
            <a:ext cx="10022946" cy="353943"/>
          </a:xfrm>
          <a:prstGeom prst="rect">
            <a:avLst/>
          </a:prstGeom>
          <a:noFill/>
          <a:ln>
            <a:noFill/>
          </a:ln>
        </p:spPr>
        <p:txBody>
          <a:bodyPr wrap="square" anchor="ctr">
            <a:spAutoFit/>
          </a:bodyPr>
          <a:lstStyle/>
          <a:p>
            <a:pPr>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microsoft.com/office/2006/metadata/properties"/>
    <ds:schemaRef ds:uri="6d9d7403-2d8c-4818-ae25-2c5629bc7330"/>
    <ds:schemaRef ds:uri="d8ecf516-e360-4672-81b9-68723bedb71f"/>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44EC8316-2286-4144-A4B7-C59125FBA5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151</TotalTime>
  <Words>1274</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27</cp:revision>
  <dcterms:created xsi:type="dcterms:W3CDTF">2020-01-29T17:43:15Z</dcterms:created>
  <dcterms:modified xsi:type="dcterms:W3CDTF">2024-11-13T11:36:54Z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