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client id="{B134A532-5ECD-4333-AB41-848F8546288E}" v="5" dt="2022-09-22T14:23:14.815"/>
    <p1510:client id="{D5F2BF6E-648C-4471-8CC9-638E8ABA6CD7}" v="2" dt="2022-09-22T14:21:32.8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94354" autoAdjust="0"/>
  </p:normalViewPr>
  <p:slideViewPr>
    <p:cSldViewPr snapToGrid="0" snapToObjects="1">
      <p:cViewPr varScale="1">
        <p:scale>
          <a:sx n="116" d="100"/>
          <a:sy n="116" d="100"/>
        </p:scale>
        <p:origin x="920" y="184"/>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Tässä koulutuksessa opastetaan leikkaamaan, jauhamaan ja hiomaan materiaaleja, jotka sisältävät kiteistä piidioksidia.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Säkkien tyhjentäminen ja tyhjien säkkien vääränlainen käsittely voi johtaa merkittävään pölyaltistukseen. Sen vuoksi säkkien tyhjentämiseen liittyvää hyvää käytäntöä on noudatettava. Pienten säkkien tyhjentämisessä on suositeltavaa käyttää automaattisia tai puoliautomaattisia tyhjennysasemia.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Leikkaaminen, jauhaminen ja hiominen ovat energiaintensiivisiä prosesseja, jotka voivat synnyttää vaarallisia määriä pölyä.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Ennen energiaintensiivisen prosessin aloittamista tehdään monta varotoimea, jotta vältytään pölyaltistukselta ja turhilta loukkaantumisilta.</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800" b="0" i="0" strike="noStrike" cap="none" spc="0" baseline="0">
                <a:solidFill>
                  <a:srgbClr val="000000"/>
                </a:solidFill>
                <a:effectLst/>
                <a:latin typeface="Calibri"/>
                <a:ea typeface="Calibri"/>
                <a:cs typeface="Calibri"/>
              </a:rPr>
              <a:t>Veden käyttäminen prosesseissa vähentää altistusta pölylle, sillä se sitoo ilmassa leijuvat hiukkaset. Jos laitteeseen on asennettu vesivalelujärjestelmä, on märkämenetelmien käyttäminen suositeltavaa. </a:t>
            </a:r>
            <a:r>
              <a:rPr lang="fi" sz="1200" b="0" i="0" strike="noStrike" cap="none" spc="0" baseline="0">
                <a:solidFill>
                  <a:srgbClr val="000000"/>
                </a:solidFill>
                <a:effectLst/>
                <a:latin typeface="Calibri"/>
                <a:ea typeface="Calibri"/>
                <a:cs typeface="Calibri"/>
              </a:rPr>
              <a:t>Kuivat valmistusprosessit tuottavat suuria piipölypitoisuuksia – älä käytä kuivia työkaluja!</a:t>
            </a:r>
          </a:p>
          <a:p>
            <a:endParaRPr lang="en-US"/>
          </a:p>
          <a:p>
            <a:r>
              <a:rPr lang="fi" sz="1800" b="0" i="0" strike="noStrike" cap="none" spc="0" baseline="0">
                <a:solidFill>
                  <a:srgbClr val="000000"/>
                </a:solidFill>
                <a:effectLst/>
                <a:latin typeface="Calibri"/>
                <a:ea typeface="Calibri"/>
                <a:cs typeface="Calibri"/>
              </a:rPr>
              <a:t>Henkilönsuojaimia on käytettävä, kun kyltit ja kuvat niin ohjaavat. Käytä aina hengityssuojainta paljon pölyä synnyttävissä töissä.</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1" i="0" strike="noStrike" cap="none" spc="0" baseline="0">
                <a:solidFill>
                  <a:srgbClr val="000000"/>
                </a:solidFill>
                <a:effectLst/>
                <a:latin typeface="Calibri"/>
                <a:ea typeface="Calibri"/>
                <a:cs typeface="Calibri"/>
              </a:rPr>
              <a:t>*Huomautus kouluttajalle* Harkitse, voisitko lisätä omaan työympäristöösi liittyvää tietoa.</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564451" y="429114"/>
            <a:ext cx="325290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fi" sz="1400" b="1" i="0" strike="noStrike" cap="none" spc="0" baseline="0" dirty="0">
                <a:solidFill>
                  <a:srgbClr val="F6A317"/>
                </a:solidFill>
                <a:effectLst/>
                <a:latin typeface="Helvetica"/>
                <a:ea typeface="Helvetica"/>
                <a:cs typeface="Helvetica"/>
              </a:rPr>
              <a:t>HYVÄ KÄYTÄNTÖ -KOULUTUS LEIKKAAMISEEN, JAUHAMISEEN JA HIOMISEEN </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166916" cy="850900"/>
          </a:xfrm>
        </p:spPr>
        <p:txBody>
          <a:bodyPr anchor="t"/>
          <a:lstStyle/>
          <a:p>
            <a:pPr>
              <a:lnSpc>
                <a:spcPct val="100000"/>
              </a:lnSpc>
            </a:pPr>
            <a:r>
              <a:rPr lang="fi" sz="2800" b="1" i="0" strike="noStrike" cap="none" spc="0" baseline="0" dirty="0">
                <a:solidFill>
                  <a:srgbClr val="FFFFFF"/>
                </a:solidFill>
                <a:effectLst/>
                <a:latin typeface="Helvetica"/>
                <a:ea typeface="Helvetica"/>
                <a:cs typeface="Helvetica"/>
              </a:rPr>
              <a:t>HYVÄ KÄYTÄNTÖ -KOULUTUS LEIKKAAMISEEN, JAUHAMISEEN JA HIOMISEEN </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216537" y="342900"/>
            <a:ext cx="3581763" cy="7805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FI" sz="2800" dirty="0"/>
              <a:t>JOHDANTO</a:t>
            </a:r>
            <a:r>
              <a:rPr lang="en-US" sz="2800" dirty="0"/>
              <a:t>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latin typeface="Helvetica"/>
                <a:cs typeface="Helvetica"/>
              </a:rPr>
              <a:t>NEPSI on kehittänyt koulutusmateriaaleja osaksi NEPSI:n Hyvän käytännön toteuttamisen koulutusvaihetta.</a:t>
            </a:r>
          </a:p>
          <a:p>
            <a:pPr>
              <a:lnSpc>
                <a:spcPts val="2400"/>
              </a:lnSpc>
            </a:pPr>
            <a:r>
              <a:rPr lang="fi-FI" sz="1800" dirty="0">
                <a:latin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latin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64197" cy="3682369"/>
          </a:xfrm>
        </p:spPr>
        <p:txBody>
          <a:bodyPr/>
          <a:lstStyle/>
          <a:p>
            <a:pPr>
              <a:lnSpc>
                <a:spcPts val="2400"/>
              </a:lnSpc>
              <a:spcBef>
                <a:spcPts val="800"/>
              </a:spcBef>
            </a:pPr>
            <a:r>
              <a:rPr lang="fi" sz="1800" b="1" i="0" strike="noStrike" cap="none" spc="0" baseline="0" dirty="0">
                <a:solidFill>
                  <a:srgbClr val="000000"/>
                </a:solidFill>
                <a:effectLst/>
                <a:latin typeface="Helvetica"/>
                <a:ea typeface="Helvetica"/>
                <a:cs typeface="Helvetica"/>
              </a:rPr>
              <a:t>Etusijalla on oppia suojautumaan työperäisiltä vaaroilta terveydelle</a:t>
            </a:r>
          </a:p>
          <a:p>
            <a:pPr>
              <a:lnSpc>
                <a:spcPts val="2400"/>
              </a:lnSpc>
              <a:spcBef>
                <a:spcPts val="800"/>
              </a:spcBef>
            </a:pPr>
            <a:r>
              <a:rPr lang="fi" sz="1800" b="0" i="0" strike="noStrike" cap="none" spc="0" baseline="0" dirty="0">
                <a:solidFill>
                  <a:srgbClr val="000000"/>
                </a:solidFill>
                <a:effectLst/>
                <a:latin typeface="Helvetica"/>
                <a:ea typeface="Helvetica"/>
                <a:cs typeface="Helvetica"/>
              </a:rPr>
              <a:t>Tässä PowerPoint koulutuksessa opit seuraavista asioista:</a:t>
            </a:r>
          </a:p>
          <a:p>
            <a:pPr marL="285750" indent="-285750">
              <a:lnSpc>
                <a:spcPts val="2400"/>
              </a:lnSpc>
              <a:spcBef>
                <a:spcPts val="80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Energiaintensiivisiin teollisuusprosesseihin liittyvät terveysriskit, joissa voi altistua hengitettävälle kiteiselle piidioksidipölylle (RCS)</a:t>
            </a:r>
          </a:p>
          <a:p>
            <a:pPr marL="285750" indent="-285750">
              <a:lnSpc>
                <a:spcPts val="2400"/>
              </a:lnSpc>
              <a:spcBef>
                <a:spcPts val="80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Hyvät käytännöt, joita noudattaa leikatessa, jauhaessa ja hioessa</a:t>
            </a:r>
          </a:p>
          <a:p>
            <a:pPr marL="285750" indent="-285750">
              <a:lnSpc>
                <a:spcPts val="2400"/>
              </a:lnSpc>
              <a:spcBef>
                <a:spcPts val="800"/>
              </a:spcBef>
              <a:buFont typeface="Arial" panose="020B0604020202020204" pitchFamily="34" charset="0"/>
              <a:buChar char="•"/>
            </a:pPr>
            <a:r>
              <a:rPr lang="fi" sz="1800" b="0" i="0" strike="noStrike" cap="none" spc="0" baseline="0" dirty="0">
                <a:solidFill>
                  <a:srgbClr val="FF0000"/>
                </a:solidFill>
                <a:effectLst/>
                <a:latin typeface="Helvetica"/>
                <a:ea typeface="Helvetica"/>
                <a:cs typeface="Helvetica"/>
              </a:rPr>
              <a:t>Tilaa kouluttajan tekstille – jos olet lisännyt oman dian, lisää tähän lyhyt kuvaus materiaalista</a:t>
            </a:r>
          </a:p>
          <a:p>
            <a:pPr marL="285750" indent="-285750">
              <a:lnSpc>
                <a:spcPts val="2400"/>
              </a:lnSpc>
              <a:spcBef>
                <a:spcPts val="800"/>
              </a:spcBef>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69" r="5869"/>
          <a:stretch>
            <a:fillRect/>
          </a:stretch>
        </p:blipFill>
        <p:spPr>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lIns="91440" tIns="45720" rIns="91440" bIns="45720" anchor="t"/>
          <a:lstStyle/>
          <a:p>
            <a:pPr>
              <a:lnSpc>
                <a:spcPct val="100000"/>
              </a:lnSpc>
            </a:pPr>
            <a:r>
              <a:rPr lang="fi" sz="280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fi" sz="1800" b="0" i="0" strike="noStrike" cap="none" spc="0" baseline="0">
                <a:solidFill>
                  <a:srgbClr val="000000"/>
                </a:solidFill>
                <a:effectLst/>
                <a:latin typeface="Helvetica"/>
                <a:ea typeface="Helvetica"/>
                <a:cs typeface="Helvetica"/>
              </a:rPr>
              <a:t>Leikkaamisessa, jauhamisessa ja hiomisessa pölyä voidaan hallita seuraavien viiden tärkeimmän pölynhallintamenetelmän avulla.</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34207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pesu ja prosessien tuottaman pölyn imurointi estää pölyn kertymisen ajan myötä – puhdas työtila on turvallinen</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SULJETUT ALUEET</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TOIMINNASTA SYNTYVÄT RISKIT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Tästä toiminnasta voi aiheutua paljon pölyä</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a:solidFill>
                  <a:srgbClr val="000000"/>
                </a:solidFill>
                <a:effectLst/>
                <a:latin typeface="Helvetica"/>
                <a:ea typeface="Helvetica"/>
                <a:cs typeface="Helvetica"/>
              </a:rPr>
              <a:t>On tärkeää suojautua ilmassa olevalta pölyltä päivittäin. </a:t>
            </a:r>
          </a:p>
          <a:p>
            <a:pPr>
              <a:lnSpc>
                <a:spcPts val="2400"/>
              </a:lnSpc>
            </a:pPr>
            <a:r>
              <a:rPr lang="fi" sz="1800" b="0" i="0" strike="noStrike" cap="none" spc="0" baseline="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a:solidFill>
                  <a:srgbClr val="000000"/>
                </a:solidFill>
                <a:effectLst/>
                <a:latin typeface="Helvetica"/>
                <a:ea typeface="Helvetica"/>
                <a:cs typeface="Helvetica"/>
              </a:rPr>
              <a:t>Miten aiot viettää eläkepäiväsi?</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MITEN ENERGIAINTENSIIVISET PROSESSIT TUOTTAVAT RCS-PÖLYÄ</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788345"/>
            <a:ext cx="10333122" cy="3601153"/>
          </a:xfrm>
        </p:spPr>
        <p:txBody>
          <a:bodyPr/>
          <a:lstStyle/>
          <a:p>
            <a:pPr>
              <a:lnSpc>
                <a:spcPts val="2400"/>
              </a:lnSpc>
            </a:pPr>
            <a:r>
              <a:rPr lang="fi" sz="1800" b="0" i="0" strike="noStrike" cap="none" spc="0" baseline="0" dirty="0">
                <a:solidFill>
                  <a:srgbClr val="000000"/>
                </a:solidFill>
                <a:effectLst/>
                <a:latin typeface="Helvetica"/>
                <a:ea typeface="Helvetica"/>
                <a:cs typeface="Helvetica"/>
              </a:rPr>
              <a:t>Leikkaaminen, jauhaminen ja hiominen ovat energiaintensiivisiä prosesseja, jotka synnyttävät paljon pölyä, kun niissä käsitellään tiettyjä materiaaleja:</a:t>
            </a:r>
          </a:p>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Monista teollisuuden raaka-aineista syntyvä pöly on vaarallista. Sen vuoksi on välttämätöntä hallita pölyä eri keinoin pölyalistuksen vähentämiseksi.</a:t>
            </a:r>
          </a:p>
          <a:p>
            <a:pPr marL="342900" indent="-342900">
              <a:lnSpc>
                <a:spcPts val="2400"/>
              </a:lnSpc>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Syntyvä pöly saattaa sisältää hengitettävää kiteistä piidioksidia (RCS), joka voi pitkään hengitettynä aiheuttaa silikoosia eli kivipölykeuhkosairautta.</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PÖLYÄ SYNNYTTÄVIÄ TYÖKALUJA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Kulmahiomakoneet</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Kulmajyrsimet</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Katkaisukoneet</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Sähköurajyrsimet</a:t>
            </a:r>
          </a:p>
          <a:p>
            <a:pPr marL="285750" indent="-28575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Porakoneet</a:t>
            </a:r>
          </a:p>
          <a:p>
            <a:pPr>
              <a:lnSpc>
                <a:spcPts val="2400"/>
              </a:lnSpc>
            </a:pPr>
            <a:endParaRPr lang="en-US" sz="180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ENNEN LEIKKAAMISTA, JAUHAMISTA TAI HIOMISTA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Varmista, että alueella on hyvä ilmanvaihto</a:t>
            </a:r>
          </a:p>
          <a:p>
            <a:pPr marL="285750" indent="-285750">
              <a:lnSpc>
                <a:spcPct val="1000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Tarkista, ettei laitteissa ole merkkejä vahingoista</a:t>
            </a:r>
          </a:p>
          <a:p>
            <a:pPr marL="285750" indent="-285750">
              <a:lnSpc>
                <a:spcPct val="1000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Jos käytössä on ilmanpoistojärjestelmä, varmista että se toimii kunnolla</a:t>
            </a:r>
          </a:p>
          <a:p>
            <a:pPr marL="285750" indent="-285750">
              <a:lnSpc>
                <a:spcPct val="1000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Puhdista leikattava kivilaatta ja koneet juoksevalla vedellä</a:t>
            </a:r>
          </a:p>
          <a:p>
            <a:pPr>
              <a:lnSpc>
                <a:spcPct val="100000"/>
              </a:lnSpc>
            </a:pPr>
            <a:endParaRPr lang="en-US" sz="180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lIns="91440" tIns="45720" rIns="91440" bIns="45720" anchor="t"/>
          <a:lstStyle/>
          <a:p>
            <a:pPr>
              <a:lnSpc>
                <a:spcPct val="100000"/>
              </a:lnSpc>
            </a:pPr>
            <a:r>
              <a:rPr lang="fi" sz="2800" b="1" i="0" strike="noStrike" cap="none" spc="0" baseline="0" dirty="0">
                <a:solidFill>
                  <a:srgbClr val="F6A317"/>
                </a:solidFill>
                <a:effectLst/>
                <a:latin typeface="Helvetica"/>
                <a:ea typeface="Helvetica"/>
                <a:cs typeface="Helvetica"/>
              </a:rPr>
              <a:t>LEIKKAAMISEN, JAUHAMISEN TAI </a:t>
            </a:r>
            <a:r>
              <a:rPr lang="fi" sz="2800" dirty="0">
                <a:latin typeface="Helvetica"/>
                <a:ea typeface="Helvetica"/>
                <a:cs typeface="Helvetica"/>
              </a:rPr>
              <a:t>HIOMISEN</a:t>
            </a:r>
            <a:r>
              <a:rPr lang="fi" sz="2800" b="1" i="0" strike="noStrike" cap="none" spc="0" baseline="0" dirty="0">
                <a:solidFill>
                  <a:srgbClr val="F6A317"/>
                </a:solidFill>
                <a:effectLst/>
                <a:latin typeface="Helvetica"/>
                <a:ea typeface="Helvetica"/>
                <a:cs typeface="Helvetica"/>
              </a:rPr>
              <a:t> AIKANA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fi" sz="1400" b="0" i="0" strike="noStrike" cap="none" spc="0" baseline="0">
                <a:solidFill>
                  <a:srgbClr val="000000"/>
                </a:solidFill>
                <a:effectLst/>
                <a:latin typeface="Helvetica"/>
                <a:ea typeface="Helvetica"/>
                <a:cs typeface="Helvetica"/>
              </a:rPr>
              <a:t>Jos hyödynnät märkämenetelmiä, varmista veden saatavuus</a:t>
            </a:r>
          </a:p>
          <a:p>
            <a:pPr marL="285750" indent="-285750">
              <a:lnSpc>
                <a:spcPct val="100000"/>
              </a:lnSpc>
              <a:buFont typeface="Arial" panose="020B0604020202020204" pitchFamily="34" charset="0"/>
              <a:buChar char="•"/>
            </a:pPr>
            <a:r>
              <a:rPr lang="fi" sz="1400" b="0" i="0" strike="noStrike" cap="none" spc="0" baseline="0">
                <a:solidFill>
                  <a:srgbClr val="000000"/>
                </a:solidFill>
                <a:effectLst/>
                <a:latin typeface="Helvetica"/>
                <a:ea typeface="Helvetica"/>
                <a:cs typeface="Helvetica"/>
              </a:rPr>
              <a:t>Käytä aina hengityssuojia työssä, joihin liittyy paljon pölyä</a:t>
            </a:r>
          </a:p>
          <a:p>
            <a:pPr marL="285750" indent="-285750">
              <a:lnSpc>
                <a:spcPct val="100000"/>
              </a:lnSpc>
              <a:buFont typeface="Arial" panose="020B0604020202020204" pitchFamily="34" charset="0"/>
              <a:buChar char="•"/>
            </a:pPr>
            <a:r>
              <a:rPr lang="fi" sz="1400" b="0" i="0" strike="noStrike" cap="none" spc="0" baseline="0">
                <a:solidFill>
                  <a:srgbClr val="000000"/>
                </a:solidFill>
                <a:effectLst/>
                <a:latin typeface="Helvetica"/>
                <a:ea typeface="Helvetica"/>
                <a:cs typeface="Helvetica"/>
              </a:rPr>
              <a:t>Käyttämällä koneita ja työkaluja, joihin vesi on integroitu auttaa vähentämään merkittävästi piipölyä.</a:t>
            </a:r>
          </a:p>
          <a:p>
            <a:pPr marL="285750" indent="-285750">
              <a:lnSpc>
                <a:spcPct val="100000"/>
              </a:lnSpc>
              <a:buFont typeface="Arial" panose="020B0604020202020204" pitchFamily="34" charset="0"/>
              <a:buChar char="•"/>
            </a:pPr>
            <a:r>
              <a:rPr lang="fi" sz="1400" b="0" i="0" strike="noStrike" cap="none" spc="0" baseline="0">
                <a:solidFill>
                  <a:srgbClr val="000000"/>
                </a:solidFill>
                <a:effectLst/>
                <a:latin typeface="Helvetica"/>
                <a:ea typeface="Helvetica"/>
                <a:cs typeface="Helvetica"/>
              </a:rPr>
              <a:t>Kun mahdollista, pidä koneiden turvaovet suljettuina.</a:t>
            </a:r>
          </a:p>
          <a:p>
            <a:pPr marL="285750" indent="-285750">
              <a:lnSpc>
                <a:spcPct val="100000"/>
              </a:lnSpc>
              <a:buFont typeface="Arial" panose="020B0604020202020204" pitchFamily="34" charset="0"/>
              <a:buChar char="•"/>
            </a:pPr>
            <a:r>
              <a:rPr lang="fi" sz="1400" b="0" i="0" strike="noStrike" cap="none" spc="0" baseline="0">
                <a:solidFill>
                  <a:srgbClr val="000000"/>
                </a:solidFill>
                <a:effectLst/>
                <a:latin typeface="Helvetica"/>
                <a:ea typeface="Helvetica"/>
                <a:cs typeface="Helvetica"/>
              </a:rPr>
              <a:t>Sieppaa piipöly suoraan lähteellä käyttäen kohdepoistoa ja kuljeta pöly pois alueelta, jossa työntekijät hengittävät.</a:t>
            </a:r>
          </a:p>
          <a:p>
            <a:pPr marL="285750" indent="-285750">
              <a:lnSpc>
                <a:spcPct val="100000"/>
              </a:lnSpc>
              <a:buFont typeface="Arial" panose="020B0604020202020204" pitchFamily="34" charset="0"/>
              <a:buChar char="•"/>
            </a:pPr>
            <a:r>
              <a:rPr lang="fi" sz="1400" b="0" i="0" strike="noStrike" cap="none" spc="0" baseline="0">
                <a:solidFill>
                  <a:srgbClr val="FF0000"/>
                </a:solidFill>
                <a:effectLst/>
                <a:latin typeface="Helvetica"/>
                <a:ea typeface="Helvetica"/>
                <a:cs typeface="Helvetica"/>
              </a:rPr>
              <a:t>Tilaa kouluttajan tekstille – jos olet lisännyt oman dian, lisää tähän lyhyt kuvaus materiaalista</a:t>
            </a:r>
          </a:p>
          <a:p>
            <a:pPr>
              <a:lnSpc>
                <a:spcPct val="100000"/>
              </a:lnSpc>
            </a:pPr>
            <a:endParaRPr lang="en-US" sz="140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6637969" cy="1584900"/>
          </a:xfrm>
        </p:spPr>
        <p:txBody>
          <a:bodyPr anchor="t"/>
          <a:lstStyle/>
          <a:p>
            <a:pPr>
              <a:lnSpc>
                <a:spcPct val="100000"/>
              </a:lnSpc>
            </a:pPr>
            <a:r>
              <a:rPr lang="fi" sz="2800" b="1" i="0" strike="noStrike" cap="none" spc="0" baseline="0">
                <a:solidFill>
                  <a:srgbClr val="F6A317"/>
                </a:solidFill>
                <a:effectLst/>
                <a:latin typeface="Helvetica"/>
                <a:ea typeface="Helvetica"/>
                <a:cs typeface="Helvetica"/>
              </a:rPr>
              <a:t>HUOMIOITAVAA LEIKKAAMISESSA, JAUHAMISESSA JA HIOMISESSA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fi" sz="1600" b="1" i="0" strike="noStrike" cap="none" spc="0" baseline="0" dirty="0">
                <a:solidFill>
                  <a:srgbClr val="000000"/>
                </a:solidFill>
                <a:effectLst/>
                <a:latin typeface="Helvetica"/>
                <a:ea typeface="Helvetica"/>
                <a:cs typeface="Helvetica"/>
              </a:rPr>
              <a:t>TEE SEURAAVAT</a:t>
            </a:r>
          </a:p>
          <a:p>
            <a:pPr marL="285750" indent="-285750">
              <a:lnSpc>
                <a:spcPct val="100000"/>
              </a:lnSpc>
              <a:spcBef>
                <a:spcPts val="8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Käytä pölynpoistojäjestelmää, kun sellainen on saatavilla</a:t>
            </a:r>
          </a:p>
          <a:p>
            <a:pPr marL="285750" indent="-285750">
              <a:lnSpc>
                <a:spcPct val="100000"/>
              </a:lnSpc>
              <a:spcBef>
                <a:spcPts val="8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Hyödynnä ilmanvaihtojärjestelmiä, kun työskentelet suljetuissa tiloissa</a:t>
            </a:r>
          </a:p>
          <a:p>
            <a:pPr marL="285750" indent="-285750">
              <a:lnSpc>
                <a:spcPct val="100000"/>
              </a:lnSpc>
              <a:spcBef>
                <a:spcPts val="8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Sido pölyä käyttämällä työkaluja, joissa on vesivalelujärjestelmä</a:t>
            </a:r>
          </a:p>
          <a:p>
            <a:pPr marL="285750" indent="-285750">
              <a:lnSpc>
                <a:spcPct val="100000"/>
              </a:lnSpc>
              <a:spcBef>
                <a:spcPts val="800"/>
              </a:spcBef>
              <a:spcAft>
                <a:spcPts val="1000"/>
              </a:spcAft>
              <a:buSzPct val="85000"/>
              <a:buFont typeface=".Apple Color Emoji UI"/>
              <a:buChar char="✅"/>
            </a:pPr>
            <a:r>
              <a:rPr lang="fi" sz="1600" b="0" i="0" strike="noStrike" cap="none" spc="0" baseline="0" dirty="0">
                <a:solidFill>
                  <a:srgbClr val="000000"/>
                </a:solidFill>
                <a:effectLst/>
                <a:latin typeface="Helvetica"/>
                <a:ea typeface="Helvetica"/>
                <a:cs typeface="Helvetica"/>
              </a:rPr>
              <a:t>Käytä henkilönsuojaimia merkityillä alueilla</a:t>
            </a:r>
          </a:p>
          <a:p>
            <a:pPr>
              <a:lnSpc>
                <a:spcPct val="100000"/>
              </a:lnSpc>
              <a:spcBef>
                <a:spcPts val="800"/>
              </a:spcBef>
            </a:pPr>
            <a:r>
              <a:rPr lang="fi" sz="1600" b="1" i="0" strike="noStrike" cap="none" spc="0" baseline="0" dirty="0">
                <a:solidFill>
                  <a:srgbClr val="000000"/>
                </a:solidFill>
                <a:effectLst/>
                <a:latin typeface="Helvetica"/>
                <a:ea typeface="Helvetica"/>
                <a:cs typeface="Helvetica"/>
              </a:rPr>
              <a:t>ÄLÄ TEE SEURAAVIA</a:t>
            </a:r>
          </a:p>
          <a:p>
            <a:pPr marL="285750" indent="-285750">
              <a:lnSpc>
                <a:spcPct val="100000"/>
              </a:lnSpc>
              <a:spcBef>
                <a:spcPts val="8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käytä vioittuneita tai vahingoittuneita laitteita</a:t>
            </a:r>
          </a:p>
          <a:p>
            <a:pPr marL="285750" indent="-285750">
              <a:lnSpc>
                <a:spcPct val="100000"/>
              </a:lnSpc>
              <a:spcBef>
                <a:spcPts val="8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anna pölynpoistopussien pursuta yli</a:t>
            </a:r>
          </a:p>
          <a:p>
            <a:pPr marL="285750" indent="-285750">
              <a:lnSpc>
                <a:spcPct val="100000"/>
              </a:lnSpc>
              <a:spcBef>
                <a:spcPts val="800"/>
              </a:spcBef>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käytä laitteita sellaisissa prosesseissa tai sellaisten laitteiden kanssa, joihin niitä ei ole tarkoitettu (esim. märkäprosesseissa laitteita, jotka eivät sovellu veden imeytymiseen)</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ct val="1000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ct val="1000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238412" cy="3682369"/>
          </a:xfrm>
        </p:spPr>
        <p:txBody>
          <a:bodyPr anchor="t"/>
          <a:lstStyle/>
          <a:p>
            <a:pPr>
              <a:lnSpc>
                <a:spcPts val="2400"/>
              </a:lnSpc>
              <a:spcBef>
                <a:spcPts val="600"/>
              </a:spcBef>
              <a:spcAft>
                <a:spcPts val="1000"/>
              </a:spcAft>
            </a:pPr>
            <a:r>
              <a:rPr lang="fi" sz="1800" b="0" i="0" strike="noStrike" cap="none" spc="0" baseline="0" dirty="0">
                <a:solidFill>
                  <a:srgbClr val="000000"/>
                </a:solidFill>
                <a:effectLst/>
                <a:latin typeface="Helvetica"/>
                <a:ea typeface="Helvetica"/>
                <a:cs typeface="Helvetica"/>
              </a:rPr>
              <a:t>Leikkaaminen, jauhaminen ja hiominen ovat energiaintensiivisiä prosesseja, jotka tuottavat paljon pölyä.</a:t>
            </a:r>
          </a:p>
          <a:p>
            <a:pPr>
              <a:lnSpc>
                <a:spcPts val="2400"/>
              </a:lnSpc>
              <a:spcBef>
                <a:spcPts val="600"/>
              </a:spcBef>
              <a:spcAft>
                <a:spcPts val="1000"/>
              </a:spcAft>
            </a:pPr>
            <a:r>
              <a:rPr lang="fi" sz="1800" b="0" i="0" strike="noStrike" cap="none" spc="0" baseline="0" dirty="0">
                <a:solidFill>
                  <a:srgbClr val="000000"/>
                </a:solidFill>
                <a:effectLst/>
                <a:latin typeface="Helvetica"/>
                <a:ea typeface="Helvetica"/>
                <a:cs typeface="Helvetica"/>
              </a:rPr>
              <a:t>Muista: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Varmista, että suljetuilla alueilla on hyvä ilmanvaihto.</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Kun mahdollista, käytä työkaluja, joissa on vesivalelu</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000000"/>
                </a:solidFill>
                <a:effectLst/>
                <a:latin typeface="Helvetica"/>
                <a:ea typeface="Helvetica"/>
                <a:cs typeface="Helvetica"/>
              </a:rPr>
              <a:t>Tarkista, ettei laitteissa ole merkkejä vahingoista.</a:t>
            </a:r>
          </a:p>
          <a:p>
            <a:pPr marL="285750" indent="-285750">
              <a:lnSpc>
                <a:spcPts val="2400"/>
              </a:lnSpc>
              <a:spcBef>
                <a:spcPts val="600"/>
              </a:spcBef>
              <a:spcAft>
                <a:spcPts val="600"/>
              </a:spcAft>
              <a:buClr>
                <a:srgbClr val="F1B600"/>
              </a:buClr>
              <a:buSzPct val="120000"/>
              <a:buFont typeface="Wingdings" pitchFamily="2" charset="2"/>
              <a:buChar char="q"/>
            </a:pPr>
            <a:r>
              <a:rPr lang="fi" sz="1800" b="0" i="0" strike="noStrike" cap="none" spc="0" baseline="0" dirty="0">
                <a:solidFill>
                  <a:srgbClr val="FF0000"/>
                </a:solidFill>
                <a:effectLst/>
                <a:latin typeface="Helvetica"/>
                <a:ea typeface="Helvetica"/>
                <a:cs typeface="Helvetica"/>
              </a:rPr>
              <a:t>Kouluttaja voi lisätä kontekstiin sopivia loppuhuomioita</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3" history="0"/>
              </a:rPr>
              <a:t>Hyvä käytäntö kuiviin leikkaustöihin kannettavilla kulmahiomakoneilla/leikkureilla tai sähköurajyrsimillä (Työohje 2.1.14a)</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3" history="0"/>
              </a:rPr>
              <a:t>Hyvä käytäntö leikkaamiseen ja keraamisen ja kivimateriaalin kiillotukseen (Työohje 2.2.7)</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4"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a:solidFill>
                  <a:srgbClr val="000000"/>
                </a:solidFill>
                <a:effectLst/>
                <a:latin typeface="Helvetica"/>
                <a:ea typeface="Helvetica"/>
                <a:cs typeface="Helvetica"/>
                <a:hlinkClick r:id="rId5" history="0"/>
              </a:rPr>
              <a:t>NEPSI Opas PK-yrityksille</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6"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3.xml><?xml version="1.0" encoding="utf-8"?>
<ds:datastoreItem xmlns:ds="http://schemas.openxmlformats.org/officeDocument/2006/customXml" ds:itemID="{213021B7-A1C3-465B-A1B7-EE05144778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79</TotalTime>
  <Words>929</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45</cp:revision>
  <dcterms:created xsi:type="dcterms:W3CDTF">2020-06-26T09:56:53Z</dcterms:created>
  <dcterms:modified xsi:type="dcterms:W3CDTF">2024-11-13T12:31:57Z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