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Dan it-taħriġ jipprovdi gwida għat-tqattiegħ, għat-tħin u għall-ixkatlar ta’ materjali li fihom is-silika kristallina.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tat-tbattil tal-borża u l-użu mhux kif suppost ta’ kif jitbattlu l-boroż jista’ jwassal għal livelli sostanzjali ta’ esponiment għat-trab. Għal din ir-raġuni, prattiċi tajbin relatati ma’ kif jitbattlu l-boroż jeħtieġ li jiġu segwiti. L-użu ta’ stazzjonijiet awtomatiċi jew semi-awtomatiċi fejn jintremew il-boroż huwa rakkomandat għat-tbattil ta’ boroż żgħar.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It-tqattigħ, it-tħin u l-ixkatlar huma proċessi li jużaw ħafna enerġija u li jistgħu jiġġeneraw ħafna trab perikoluż.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Hemm ħafna prekawzjonijiet ta’ sigurtà li jittieħdu qabel ma jinbdew proċessi li jaħlu ħafna enerġija sabiex jitnaqqas l-esponiment għat-trab u ġrieħi bla bżonn.</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mxarrba jgħinu biex inaqqsu l-esponiment tat-trab billi jaqbdu t-trab fl-arja bl-ilma. Jekk it-tagħmir huwa adattat għall-injezzjoni tal-ilma, il-proċessi mxarrba huma rakkomandati. Fabrikazzjoni xotta ser tiġġenera livelli għoljin ħafna ta’ Trab tas-Silika – tużax għodda xotti!</a:t>
            </a:r>
          </a:p>
          <a:p>
            <a:endParaRPr lang="en-US" sz="1200" dirty="0">
              <a:latin typeface="+mn-lt"/>
            </a:endParaRPr>
          </a:p>
          <a:p>
            <a:r>
              <a:rPr lang="mt" sz="1200" b="0" i="0" strike="noStrike" cap="none" spc="0" baseline="0" dirty="0">
                <a:solidFill>
                  <a:srgbClr val="000000"/>
                </a:solidFill>
                <a:effectLst/>
                <a:latin typeface="+mn-lt"/>
                <a:ea typeface="Calibri"/>
                <a:cs typeface="Calibri"/>
              </a:rPr>
              <a:t>Jeħtieġ li jintlibes il-PPE kif indikat bis-sinjali u bil-pittogrammi. Għal attivitajiet intensivi fit-trab, dejjem uża’ protezzjoni respiratorja.</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1" i="0" strike="noStrike" cap="none" spc="0" baseline="0" dirty="0">
                <a:solidFill>
                  <a:srgbClr val="000000"/>
                </a:solidFill>
                <a:effectLst/>
                <a:latin typeface="+mn-lt"/>
                <a:ea typeface="Calibri"/>
                <a:cs typeface="Calibri"/>
              </a:rPr>
              <a:t>*Nota għall-għalliem*</a:t>
            </a:r>
            <a:r>
              <a:rPr lang="mt" sz="1200" b="0" i="0" strike="noStrike" cap="none" spc="0" baseline="0" dirty="0">
                <a:solidFill>
                  <a:srgbClr val="000000"/>
                </a:solidFill>
                <a:effectLst/>
                <a:latin typeface="+mn-lt"/>
                <a:ea typeface="Calibri"/>
                <a:cs typeface="Calibri"/>
              </a:rPr>
              <a:t> Ikkunsidra li żżid informazzjoni addizzjonali speċifika għall-kuntest tax-xogħol speċifiku tiegħek.</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461420" y="429114"/>
            <a:ext cx="335593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mt" sz="1400" b="1" i="0" strike="noStrike" cap="none" spc="0" baseline="0" dirty="0">
                <a:solidFill>
                  <a:srgbClr val="F6A317"/>
                </a:solidFill>
                <a:effectLst/>
                <a:latin typeface="Helvetica"/>
                <a:ea typeface="Helvetica"/>
                <a:cs typeface="Helvetica"/>
              </a:rPr>
              <a:t>TAĦRIĠ DWAR PRATTIĊI TAJBIN GĦAL TQATTIGĦ, TĦIN U XKATLAR</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802492"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GĦAL TQATTIGĦ, TĦIN U XKATLAR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204841" y="342900"/>
            <a:ext cx="4593459"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54634"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Riskji tas-saħħa relatati ma’ proċessi industrijali li jużaw ħafna enerġija li jistgħu jikkawżaw esponiment għat-trab respirabbli tas-silija kristallina li jagmel il-ħsara (RCS)</a:t>
            </a:r>
          </a:p>
          <a:p>
            <a:pPr marL="285750" indent="-28575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Prattiċi tajbin li tapplika meta taqta’, tidħan u tixkatla</a:t>
            </a:r>
          </a:p>
          <a:p>
            <a:pPr marL="285750" indent="-285750">
              <a:lnSpc>
                <a:spcPts val="2400"/>
              </a:lnSpc>
              <a:spcBef>
                <a:spcPts val="800"/>
              </a:spcBef>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9815" r="5869"/>
          <a:stretch/>
        </p:blipFill>
        <p:spPr>
          <a:xfrm>
            <a:off x="6826468" y="1608138"/>
            <a:ext cx="4990881"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3810523"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Il-proċessi tat-tqattiegħ, tat-tħin u tal-ixkatlar jistgħu jiġu kontrollati billi tuża’ l-ħames tekniki ewlenin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għall-kontroll tat-trab.</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 </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187332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3637100"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Din l-attività tista’ tiġġenera ħafna trab</a:t>
            </a:r>
          </a:p>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a:solidFill>
                  <a:srgbClr val="000000"/>
                </a:solidFill>
                <a:effectLst/>
                <a:latin typeface="Helvetica"/>
                <a:ea typeface="Helvetica"/>
                <a:cs typeface="Helvetica"/>
              </a:rPr>
              <a:t>Meta ssegwi prattiċi tajbin illum, aħna nkunu qed nipproteġu saħħitna għall-futur.</a:t>
            </a:r>
          </a:p>
          <a:p>
            <a:pPr>
              <a:lnSpc>
                <a:spcPts val="2400"/>
              </a:lnSpc>
            </a:pPr>
            <a:r>
              <a:rPr lang="mt" sz="1800" b="0" i="0" strike="noStrike" cap="none" spc="0" baseline="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dirty="0">
                <a:solidFill>
                  <a:srgbClr val="F6A317"/>
                </a:solidFill>
                <a:effectLst/>
                <a:latin typeface="Helvetica"/>
                <a:ea typeface="Helvetica"/>
                <a:cs typeface="Helvetica"/>
              </a:rPr>
              <a:t>KIF PROĊESSI LI JEĦTIEĠU ĦAFNA ENERĠIJA JIĠĠENERAW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788345"/>
            <a:ext cx="10333122" cy="3601153"/>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It-tqattigħ, it-tħin u l-ixkatlar huma proċessi li jużaw ħafna enerġija u li jistgħu jiġġeneraw ħafna trab meta jiġu applikati għal ċertu materjali:</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It-trab iġġenerat minn ħafna materjali industrijali (p.e. ġebla tar-ramel) huwa perikoluż; miżuri ta’ kontroll huma meħtieġa sabiex jitnaqqas l-esponiment għat-trab.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It-trab iġġenerat jista’ jkun fih is-silika kristallina respirabbli (RCS), li meta tkun qed tieħu n-nifs fuq perjodu estiż ta’ żmien jista’ jikkawża silikożi.</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4882577"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GĦODDA LI JIĠĠENERAW IT-TRAB</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Moli angolari</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Magni għall-qtugħ angolari</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Magni li jaqtgħu</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Chasers elettroniċi ta’ mal-ħajt</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Magni li jiddrilljaw</a:t>
            </a:r>
          </a:p>
          <a:p>
            <a:pPr>
              <a:lnSpc>
                <a:spcPts val="24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QABEL MA TQATTA’, TIDĦAN U TIXKATLA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Aċċerta ruħek li ż-żona tinsab ventilata tajjeb</a:t>
            </a:r>
          </a:p>
          <a:p>
            <a:pPr marL="285750" indent="-28575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Iċċekkja t-tagħmir għal sinjali ta’ ħsara</a:t>
            </a:r>
          </a:p>
          <a:p>
            <a:pPr marL="285750" indent="-28575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Jekk tuża’ sistema ta’ estrazzjoni, aċċerta ruħel li qed taħdem sew</a:t>
            </a:r>
          </a:p>
          <a:p>
            <a:pPr marL="285750" indent="-28575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Naddaf il-blokok u l-magni b’ilma ġieri</a:t>
            </a:r>
          </a:p>
          <a:p>
            <a:pPr>
              <a:lnSpc>
                <a:spcPct val="1000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WAQT LI TQATTA’, TIDĦAN U TIXKATLA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21600"/>
            <a:ext cx="5453624" cy="3263745"/>
          </a:xfrm>
        </p:spPr>
        <p:txBody>
          <a:bodyPr/>
          <a:lstStyle/>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Jekk qed tuża’ proċessi mxarrba, iċċekkja li l-forniment tal-ilma huwa adegwat</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Dejjem uża’ protezzjoni respiratorja għal attivitajiet li jkunu intensivi bit-trab</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L-użu ta’ makkinarju u għodda li jkun fih l-ilma jnaqqas il-livell tat-trab tas-silika b’mod sinifikanti.</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Meta jkun possibbli, żomm il-bibien tas-sigurtà tal-makkinarju magħluqa</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000000"/>
                </a:solidFill>
                <a:effectLst/>
                <a:latin typeface="Helvetica"/>
                <a:ea typeface="Helvetica"/>
                <a:cs typeface="Helvetica"/>
              </a:rPr>
              <a:t>Uża’ Ventilazzjoni Lokali għall-Ekżost (LEV) sabiex taqbad it-trab tas-silika fis-sors u tittrasportah lil hemm miż-żona fejn jieħu n-nifs l-impjegat</a:t>
            </a:r>
          </a:p>
          <a:p>
            <a:pPr marL="285750" indent="-285750">
              <a:lnSpc>
                <a:spcPct val="100000"/>
              </a:lnSpc>
              <a:spcBef>
                <a:spcPts val="600"/>
              </a:spcBef>
              <a:buFont typeface="Arial" panose="020B0604020202020204" pitchFamily="34" charset="0"/>
              <a:buChar char="•"/>
            </a:pPr>
            <a:r>
              <a:rPr lang="mt" sz="1400" b="0" i="0" strike="noStrike" cap="none" spc="0" baseline="0" dirty="0">
                <a:solidFill>
                  <a:srgbClr val="FF0000"/>
                </a:solidFill>
                <a:effectLst/>
                <a:latin typeface="Helvetica"/>
                <a:ea typeface="Helvetica"/>
                <a:cs typeface="Helvetica"/>
              </a:rPr>
              <a:t>Test għall-għalliem — Żid test addizzjonali dwar miżuri relatati mat-tqattigħ, mat-tħin u mal-ixkatlar li jkunu rilevanti għall-kuntest partikolari tiegħek</a:t>
            </a:r>
          </a:p>
          <a:p>
            <a:pPr>
              <a:lnSpc>
                <a:spcPct val="100000"/>
              </a:lnSpc>
              <a:spcBef>
                <a:spcPts val="6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10006370" cy="1584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X’GĦANDEK U X’ M’GĦANDEKX TAGĦMEL META TAQTA’, TIDĦAN U TIXKATLA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21600"/>
            <a:ext cx="10965577" cy="3230407"/>
          </a:xfrm>
        </p:spPr>
        <p:txBody>
          <a:bodyPr/>
          <a:lstStyle/>
          <a:p>
            <a:pPr>
              <a:lnSpc>
                <a:spcPct val="100000"/>
              </a:lnSpc>
              <a:spcBef>
                <a:spcPts val="8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Uża’ sistema ta’ estrazzjoni tat-trab meta tkun disponibbli</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Ħu vantaġġ mis-sistema ta’ ventilazzjoni meta tkun qed taħdem fi spazji magħluqa</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Uża’ tagħmir li jkollu l-ilma minn ġewwa sabiex iżżomm it-trab ’l isfel</a:t>
            </a:r>
          </a:p>
          <a:p>
            <a:pPr marL="285750" indent="-285750">
              <a:lnSpc>
                <a:spcPct val="100000"/>
              </a:lnSpc>
              <a:spcBef>
                <a:spcPts val="8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Uża’ l-PPE fiż-żoni indikati</a:t>
            </a:r>
          </a:p>
          <a:p>
            <a:pPr>
              <a:lnSpc>
                <a:spcPct val="100000"/>
              </a:lnSpc>
              <a:spcBef>
                <a:spcPts val="8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tagħmir li jkun difettuż jew bil-ħsara</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Tħalli l-kontenituri tal-estrazzjoni tat-trab ifuru</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apparat flimkien ma’ proċessi u tagħmir mhux xierqa (p.e. Proċessi mxarrba ma’ apparat li ma jkollux infiltrazzjoni bl-ilma)</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ct val="1000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 biddel l-istampa &gt; mill-fajl</a:t>
            </a:r>
          </a:p>
          <a:p>
            <a:pPr>
              <a:lnSpc>
                <a:spcPct val="1000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28509" cy="3682369"/>
          </a:xfrm>
        </p:spPr>
        <p:txBody>
          <a:bodyPr anchor="t"/>
          <a:lstStyle/>
          <a:p>
            <a:pPr>
              <a:lnSpc>
                <a:spcPts val="2400"/>
              </a:lnSpc>
              <a:spcBef>
                <a:spcPts val="600"/>
              </a:spcBef>
            </a:pPr>
            <a:r>
              <a:rPr lang="mt" sz="1800" b="0" i="0" strike="noStrike" cap="none" spc="0" baseline="0" dirty="0">
                <a:solidFill>
                  <a:srgbClr val="000000"/>
                </a:solidFill>
                <a:effectLst/>
                <a:latin typeface="Helvetica"/>
                <a:ea typeface="Helvetica"/>
                <a:cs typeface="Helvetica"/>
              </a:rPr>
              <a:t>It-tqattigħ, it-tħin u l-ixkatlar huma proċessi li jużaw ħafna enerġija u li jistgħu jiġġeneraw ħafna trab. </a:t>
            </a:r>
          </a:p>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Assigura li l-post magħluq huwa ventilat tajjeb</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Uża’ għodda li jkollhom l-ilma fihom, fejn huwa possibbli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t-tagħmir għal sinjali ta’ ħsara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għall-Applikazzjonijiet ta’ Tqattigħ Xott </a:t>
            </a:r>
            <a:br>
              <a:rPr lang="en-IN" sz="1600" b="0" i="0" strike="noStrike" cap="none" spc="0" baseline="0" dirty="0">
                <a:solidFill>
                  <a:srgbClr val="000000"/>
                </a:solidFill>
                <a:effectLst/>
                <a:latin typeface="Helvetica"/>
                <a:ea typeface="Helvetica"/>
                <a:cs typeface="Helvetica"/>
                <a:hlinkClick r:id="rId3" history="0"/>
              </a:rPr>
            </a:br>
            <a:r>
              <a:rPr lang="mt" sz="1600" b="0" i="0" strike="noStrike" cap="none" spc="0" baseline="0" dirty="0">
                <a:solidFill>
                  <a:srgbClr val="000000"/>
                </a:solidFill>
                <a:effectLst/>
                <a:latin typeface="Helvetica"/>
                <a:ea typeface="Helvetica"/>
                <a:cs typeface="Helvetica"/>
                <a:hlinkClick r:id="rId3" history="0"/>
              </a:rPr>
              <a:t>bl-Użu ta’ Moli Angolari / Magni li Jaqtgħu jew Chasers Elettriċi ta’ mal-Ħajr (Folja ta’ Ħidma 2.1.14a)</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għat-Tqattigħ u l-Ippolixxjar ta’ Materjali taċ-Ċeramiku u tal-Ġebla (Folja ta’ Ħidma 2.2.7)</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d8ecf516-e360-4672-81b9-68723bedb71f"/>
    <ds:schemaRef ds:uri="http://www.w3.org/XML/1998/namespace"/>
    <ds:schemaRef ds:uri="http://purl.org/dc/term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6d9d7403-2d8c-4818-ae25-2c5629bc7330"/>
    <ds:schemaRef ds:uri="http://purl.org/dc/dcmitype/"/>
  </ds:schemaRefs>
</ds:datastoreItem>
</file>

<file path=customXml/itemProps2.xml><?xml version="1.0" encoding="utf-8"?>
<ds:datastoreItem xmlns:ds="http://schemas.openxmlformats.org/officeDocument/2006/customXml" ds:itemID="{907F4AD1-857A-413E-B365-D8EDCBC89C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102</TotalTime>
  <Words>1204</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2020-06-26T09:56:53Z</dcterms:created>
  <dcterms:modified xsi:type="dcterms:W3CDTF">2024-11-13T12:17:07Z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