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Deze training bevat adviezen voor het slijpen, snijden en schuren van materialen die kristallijn silicastof bevatten.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Het legen van zakken en het onjuist omgaan met de zakken kan leiden tot een behoorlijke mate van blootstelling aan stof. Om deze reden is het belangrijk om het legen van zakken op de juiste manier te doen. Het gebruik van automatische of semi-automatische leegstations wordt aanbevolen voor het legen van kleine zakken.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Snijden, slijpen en schuren zijn high-energy processen waarbij gevaarlijke hoeveelheden stof kunnen ontstaan.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Er zijn diverse veiligheidsmaatregelen die je kunt treffen voor je start met high-energy processen. Zo kan je blootstelling aan stofvorming en eventuele gevolgen daarvan voorkomen. </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Werken met water helpt om stofverspreiding en blootstelling aan stof te minimaliseren door stof op te vangen met water. Als het apparaat geschikt is voor een waterinjectie, wordt het werken met water aanbevolen. Werken zonder vocht zorgt ervoor dat er zeer veel silicastof vrijkomt – gebruik daarom geen droge apparaten! </a:t>
            </a:r>
          </a:p>
          <a:p>
            <a:endParaRPr lang="en-US" sz="1200" dirty="0">
              <a:latin typeface="+mn-lt"/>
            </a:endParaRPr>
          </a:p>
          <a:p>
            <a:r>
              <a:rPr lang="nl" sz="1200" b="0" i="0" strike="noStrike" cap="none" spc="0" baseline="0" dirty="0">
                <a:solidFill>
                  <a:srgbClr val="000000"/>
                </a:solidFill>
                <a:effectLst/>
                <a:latin typeface="+mn-lt"/>
                <a:ea typeface="Calibri"/>
                <a:cs typeface="Calibri"/>
              </a:rPr>
              <a:t>Zorg dat je persoonlijke beschermingsmiddelen draagt, zoals aangegeven op de instructies en pictogrammen. Gebruik altijd ademhalingsbescherming bij activiteiten waarbij veel stof vrijkomt. </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1" i="0" strike="noStrike" cap="none" spc="0" baseline="0" dirty="0">
                <a:solidFill>
                  <a:srgbClr val="000000"/>
                </a:solidFill>
                <a:effectLst/>
                <a:latin typeface="+mn-lt"/>
                <a:ea typeface="Calibri"/>
                <a:cs typeface="Calibri"/>
              </a:rPr>
              <a:t>*Voor de trainer*</a:t>
            </a:r>
            <a:r>
              <a:rPr lang="nl" sz="1200" b="0" i="0" strike="noStrike" cap="none" spc="0" baseline="0" dirty="0">
                <a:solidFill>
                  <a:srgbClr val="000000"/>
                </a:solidFill>
                <a:effectLst/>
                <a:latin typeface="+mn-lt"/>
                <a:ea typeface="Calibri"/>
                <a:cs typeface="Calibri"/>
              </a:rPr>
              <a:t> Je kunt nog extra informatie toevoegen over jouw eigen werkcontext.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nl" sz="1400" b="1" i="0" strike="noStrike" cap="none" spc="0" baseline="0">
                <a:solidFill>
                  <a:srgbClr val="F6A317"/>
                </a:solidFill>
                <a:effectLst/>
                <a:latin typeface="Helvetica"/>
                <a:ea typeface="Helvetica"/>
                <a:cs typeface="Helvetica"/>
              </a:rPr>
              <a:t>VOORSCHRIFTEN VOOR SNIJDEN, SLIJPEN EN SCHUREN</a:t>
            </a:r>
          </a:p>
          <a:p>
            <a:pPr>
              <a:lnSpc>
                <a:spcPct val="100000"/>
              </a:lnSpc>
            </a:pPr>
            <a:endParaRPr lang="en-GB"/>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nl" sz="2800" b="1" i="0" strike="noStrike" cap="none" spc="0" baseline="0" dirty="0">
                <a:solidFill>
                  <a:srgbClr val="FFFFFF"/>
                </a:solidFill>
                <a:effectLst/>
                <a:latin typeface="Helvetica"/>
                <a:ea typeface="Helvetica"/>
                <a:cs typeface="Helvetica"/>
              </a:rPr>
              <a:t>VOORSCHRIFTEN VOOR SNIJDEN, SLIJPEN EN SCHUREN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056179" y="342900"/>
            <a:ext cx="3742121"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01930" cy="3682369"/>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meer over: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 gezondheidsrisico’s die verbonden zijn aan industriële high-energy processen kan een risico op blootstelling aan inhaleerbaar kristallijn silicastof met zich meebrengen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Goede voorschriften om te volgen bij het snijden, slijpen en schuren </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 </a:t>
            </a:r>
          </a:p>
          <a:p>
            <a:pPr marL="285750" indent="-285750">
              <a:lnSpc>
                <a:spcPts val="2200"/>
              </a:lnSpc>
              <a:buFont typeface="Arial" panose="020B0604020202020204" pitchFamily="34" charset="0"/>
              <a:buChar char="•"/>
            </a:pPr>
            <a:endParaRPr lang="en-US" sz="17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1946" r="5869"/>
          <a:stretch/>
        </p:blipFill>
        <p:spPr>
          <a:xfrm>
            <a:off x="6952592" y="1608138"/>
            <a:ext cx="4864757"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Het snijden, slijpen en schuren kan op veilige wijze gedaan worden door de volgende vijf manieren van stofbeheersing. </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5" y="1702138"/>
            <a:ext cx="2001346"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Deze activiteit kan erg stoffig zijn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HOE HIGH-ENERGY PROCESSEN ZORGEN VOOR STOFVERSPREIDING</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721600"/>
            <a:ext cx="11078426" cy="3601153"/>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Snijden, slijpen en schuren zijn high-energy processen waarbij bij bepaalde materialen veel stof kan vrijkomen:</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stof dat vrijkomt bij het bewerken van veel industriële materialen (zoals zandsteen) is gevaarlijk. Het is noodzakelijk om maatregelen te treffen om te voorkomen dat je hier te veel aan wordt blootgesteld.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Het stof dat vrijkomt kan mogelijk inhaleerbaar kristallijn silicastof bevatten. Als dit met regelmaat wordt ingeademd, kan dit silicose (stoflongen) veroorzaken. </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GEREEDSCHAPPEN DIE STOF VERSPREIDEN</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Haakse slijpmachines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Hoeksnijders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Doorslijpmachines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Muurfrezen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Boormachines </a:t>
            </a:r>
          </a:p>
          <a:p>
            <a:pPr>
              <a:lnSpc>
                <a:spcPts val="2200"/>
              </a:lnSpc>
            </a:pPr>
            <a:endParaRPr lang="en-US" sz="17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VOOR JE GAAT SNIJDEN, SLIJPEN EN SCHUREN</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Zorg ervoor dat de ruimte goed geventileerd is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Controleer je gereedschap op eventuele schade en gebreken</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Maak je gebruik van een afzuigsysteem? Controleer dan eerst of deze werkt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Maak platen en machines schoon met stromend water </a:t>
            </a:r>
          </a:p>
          <a:p>
            <a:pPr>
              <a:lnSpc>
                <a:spcPts val="2200"/>
              </a:lnSpc>
            </a:pPr>
            <a:endParaRPr lang="en-US" sz="17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TIJDENS HET SNIJDEN, SLIJPEN EN SCHUREN</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2" y="2781300"/>
            <a:ext cx="5815645" cy="3263745"/>
          </a:xfrm>
        </p:spPr>
        <p:txBody>
          <a:bodyPr/>
          <a:lstStyle/>
          <a:p>
            <a:pPr marL="285750" indent="-285750">
              <a:lnSpc>
                <a:spcPct val="100000"/>
              </a:lnSpc>
              <a:spcBef>
                <a:spcPts val="600"/>
              </a:spcBef>
              <a:buFont typeface="Arial" panose="020B0604020202020204" pitchFamily="34" charset="0"/>
              <a:buChar char="•"/>
            </a:pPr>
            <a:r>
              <a:rPr lang="nl" sz="1400" b="0" i="0" strike="noStrike" cap="none" spc="0" baseline="0" dirty="0">
                <a:solidFill>
                  <a:srgbClr val="000000"/>
                </a:solidFill>
                <a:effectLst/>
                <a:latin typeface="Helvetica"/>
                <a:ea typeface="Helvetica"/>
                <a:cs typeface="Helvetica"/>
              </a:rPr>
              <a:t>Maak je gebruik van water tijdens het proces? Controleer dan eerst of de watertoevoer voldoende is</a:t>
            </a:r>
          </a:p>
          <a:p>
            <a:pPr marL="285750" indent="-285750">
              <a:lnSpc>
                <a:spcPct val="100000"/>
              </a:lnSpc>
              <a:spcBef>
                <a:spcPts val="600"/>
              </a:spcBef>
              <a:buFont typeface="Arial" panose="020B0604020202020204" pitchFamily="34" charset="0"/>
              <a:buChar char="•"/>
            </a:pPr>
            <a:r>
              <a:rPr lang="nl" sz="1400" b="0" i="0" strike="noStrike" cap="none" spc="0" baseline="0" dirty="0">
                <a:solidFill>
                  <a:srgbClr val="000000"/>
                </a:solidFill>
                <a:effectLst/>
                <a:latin typeface="Helvetica"/>
                <a:ea typeface="Helvetica"/>
                <a:cs typeface="Helvetica"/>
              </a:rPr>
              <a:t>Gebruik altijd ademhalingsbescherming bij activiteiten waarbij veel stof vrijkomt </a:t>
            </a:r>
          </a:p>
          <a:p>
            <a:pPr marL="285750" indent="-285750">
              <a:lnSpc>
                <a:spcPct val="100000"/>
              </a:lnSpc>
              <a:spcBef>
                <a:spcPts val="600"/>
              </a:spcBef>
              <a:buFont typeface="Arial" panose="020B0604020202020204" pitchFamily="34" charset="0"/>
              <a:buChar char="•"/>
            </a:pPr>
            <a:r>
              <a:rPr lang="nl" sz="1400" b="0" i="0" strike="noStrike" cap="none" spc="0" baseline="0" dirty="0">
                <a:solidFill>
                  <a:srgbClr val="000000"/>
                </a:solidFill>
                <a:effectLst/>
                <a:latin typeface="Helvetica"/>
                <a:ea typeface="Helvetica"/>
                <a:cs typeface="Helvetica"/>
              </a:rPr>
              <a:t>Gebruikmaken van water-geïntegreerde machines en gereedschappen verminderen de hoeveelheid silicastof aanzienlijk.</a:t>
            </a:r>
          </a:p>
          <a:p>
            <a:pPr marL="285750" indent="-285750">
              <a:lnSpc>
                <a:spcPct val="100000"/>
              </a:lnSpc>
              <a:spcBef>
                <a:spcPts val="600"/>
              </a:spcBef>
              <a:buFont typeface="Arial" panose="020B0604020202020204" pitchFamily="34" charset="0"/>
              <a:buChar char="•"/>
            </a:pPr>
            <a:r>
              <a:rPr lang="nl" sz="1400" b="0" i="0" strike="noStrike" cap="none" spc="0" baseline="0" dirty="0">
                <a:solidFill>
                  <a:srgbClr val="000000"/>
                </a:solidFill>
                <a:effectLst/>
                <a:latin typeface="Helvetica"/>
                <a:ea typeface="Helvetica"/>
                <a:cs typeface="Helvetica"/>
              </a:rPr>
              <a:t>Houd, indien mogelijk, de veiligheidsdeuren gesloten</a:t>
            </a:r>
          </a:p>
          <a:p>
            <a:pPr marL="285750" indent="-285750">
              <a:lnSpc>
                <a:spcPct val="100000"/>
              </a:lnSpc>
              <a:spcBef>
                <a:spcPts val="600"/>
              </a:spcBef>
              <a:buFont typeface="Arial" panose="020B0604020202020204" pitchFamily="34" charset="0"/>
              <a:buChar char="•"/>
            </a:pPr>
            <a:r>
              <a:rPr lang="nl" sz="1400" b="0" i="0" strike="noStrike" cap="none" spc="0" baseline="0" dirty="0">
                <a:solidFill>
                  <a:srgbClr val="000000"/>
                </a:solidFill>
                <a:effectLst/>
                <a:latin typeface="Helvetica"/>
                <a:ea typeface="Helvetica"/>
                <a:cs typeface="Helvetica"/>
              </a:rPr>
              <a:t>Maak gebruik van plaatselijke afzuigventilatie om silicastof bij de bron op te zuigen en dit weg te halen uit het ademhalingsgebied van de werknemer </a:t>
            </a:r>
          </a:p>
          <a:p>
            <a:pPr marL="285750" indent="-285750">
              <a:lnSpc>
                <a:spcPct val="100000"/>
              </a:lnSpc>
              <a:spcBef>
                <a:spcPts val="600"/>
              </a:spcBef>
              <a:buFont typeface="Arial" panose="020B0604020202020204" pitchFamily="34" charset="0"/>
              <a:buChar char="•"/>
            </a:pPr>
            <a:r>
              <a:rPr lang="nl" sz="1400" b="0" i="0" strike="noStrike" cap="none" spc="0" baseline="0" dirty="0">
                <a:solidFill>
                  <a:srgbClr val="FF0000"/>
                </a:solidFill>
                <a:effectLst/>
                <a:latin typeface="Helvetica"/>
                <a:ea typeface="Helvetica"/>
                <a:cs typeface="Helvetica"/>
              </a:rPr>
              <a:t>Tekst voor trainer – Voeg extra informatie toe over maatregelen die getroffen kunnen worden bij het snijden, slijpen en schuren die relevant zijn voor jouw context</a:t>
            </a:r>
          </a:p>
          <a:p>
            <a:pPr>
              <a:lnSpc>
                <a:spcPct val="100000"/>
              </a:lnSpc>
              <a:spcBef>
                <a:spcPts val="6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pPr>
              <a:lnSpc>
                <a:spcPct val="100000"/>
              </a:lnSpc>
            </a:pPr>
            <a:r>
              <a:rPr lang="nl" sz="2800" b="1" i="0" strike="noStrike" cap="none" spc="0" baseline="0">
                <a:solidFill>
                  <a:srgbClr val="F6A317"/>
                </a:solidFill>
                <a:effectLst/>
                <a:latin typeface="Helvetica"/>
                <a:ea typeface="Helvetica"/>
                <a:cs typeface="Helvetica"/>
              </a:rPr>
              <a:t>DO’S EN DON’TS BIJ HET SNIJDEN, SLIJPEN EN SCHUREN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nl"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indien beschikbaar, gebruik van een stofafzuigsysteem</a:t>
            </a:r>
          </a:p>
          <a:p>
            <a:pPr marL="285750" indent="-285750">
              <a:lnSpc>
                <a:spcPct val="100000"/>
              </a:lnSpc>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gebruik van ventilatiesystemen wanneer je werkt in een afgesloten ruimte </a:t>
            </a:r>
          </a:p>
          <a:p>
            <a:pPr marL="285750" indent="-285750">
              <a:lnSpc>
                <a:spcPct val="100000"/>
              </a:lnSpc>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Maak gebruik van water-geïntegreerde gereedschappen om de hoeveelheid stof te beperken</a:t>
            </a:r>
          </a:p>
          <a:p>
            <a:pPr marL="285750" indent="-285750">
              <a:lnSpc>
                <a:spcPct val="100000"/>
              </a:lnSpc>
              <a:spcBef>
                <a:spcPts val="800"/>
              </a:spcBef>
              <a:spcAft>
                <a:spcPts val="1000"/>
              </a:spcAft>
              <a:buSzPct val="85000"/>
              <a:buFont typeface=".Apple Color Emoji UI"/>
              <a:buChar char="✅"/>
            </a:pPr>
            <a:r>
              <a:rPr lang="nl" sz="1600" b="0" i="0" strike="noStrike" cap="none" spc="0" baseline="0" dirty="0">
                <a:solidFill>
                  <a:srgbClr val="000000"/>
                </a:solidFill>
                <a:effectLst/>
                <a:latin typeface="Helvetica"/>
                <a:ea typeface="Helvetica"/>
                <a:cs typeface="Helvetica"/>
              </a:rPr>
              <a:t>Draag persoonlijke beschermingsmiddelen op de plekken waar dat moet </a:t>
            </a:r>
          </a:p>
          <a:p>
            <a:pPr>
              <a:lnSpc>
                <a:spcPct val="100000"/>
              </a:lnSpc>
              <a:spcBef>
                <a:spcPts val="800"/>
              </a:spcBef>
            </a:pPr>
            <a:r>
              <a:rPr lang="nl"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Gebruik geen apparaten die defect of beschadigd zijn </a:t>
            </a:r>
          </a:p>
          <a:p>
            <a:pPr marL="285750" indent="-285750">
              <a:lnSpc>
                <a:spcPct val="100000"/>
              </a:lnSpc>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Zorg ervoor dat afzuigbakken niet te vol raken </a:t>
            </a:r>
          </a:p>
          <a:p>
            <a:pPr marL="285750" indent="-285750">
              <a:lnSpc>
                <a:spcPct val="100000"/>
              </a:lnSpc>
              <a:spcBef>
                <a:spcPts val="8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Gebruik apparaten niet in combinatie met onjuiste processen of materialen (maak bijvoorbeeld geen gebruik van water als je werkt met een apparaat dat niet voorzien is van een watersysteem)</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200"/>
              </a:lnSpc>
            </a:pPr>
            <a:r>
              <a:rPr lang="nl" sz="1700" b="0" i="0" strike="noStrike" cap="none" spc="0" baseline="0" dirty="0">
                <a:solidFill>
                  <a:srgbClr val="000000"/>
                </a:solidFill>
                <a:effectLst/>
                <a:latin typeface="Helvetica"/>
                <a:ea typeface="Helvetica"/>
                <a:cs typeface="Helvetica"/>
              </a:rPr>
              <a:t>Snijden, slijpen en schuren zijn high-energy processen waarbij veel stof vrijkomt. </a:t>
            </a:r>
          </a:p>
          <a:p>
            <a:pPr>
              <a:lnSpc>
                <a:spcPts val="2200"/>
              </a:lnSpc>
            </a:pPr>
            <a:r>
              <a:rPr lang="nl" sz="1700" b="0" i="0" strike="noStrike" cap="none" spc="0" baseline="0" dirty="0">
                <a:solidFill>
                  <a:srgbClr val="000000"/>
                </a:solidFill>
                <a:effectLst/>
                <a:latin typeface="Helvetica"/>
                <a:ea typeface="Helvetica"/>
                <a:cs typeface="Helvetica"/>
              </a:rPr>
              <a:t>Onthoud: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Zorg dat er sprake is van goede ventilatie</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Maak, indien mogelijk, gebruik van water geïntegreerde gereedschappen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Controleer je materiaal op schade</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FF0000"/>
                </a:solidFill>
                <a:effectLst/>
                <a:latin typeface="Helvetica"/>
                <a:ea typeface="Helvetica"/>
                <a:cs typeface="Helvetica"/>
              </a:rPr>
              <a:t>Trainer kan zelf contextuele conclusies toevoegen </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11046894"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3" history="0"/>
              </a:rPr>
              <a:t>Voorschriften voor droog snijden met gebruik van handbediende hoek-snijmachines of elektrische muurfrezen (taakblad 2.1.14a)</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3" history="0"/>
              </a:rPr>
              <a:t>Voorschriften voor het snijden en polijsten van keramische- en steenmaterialen (taakblad 2.2.7) </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4"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hlinkClick r:id="rId5" history="0"/>
              </a:rPr>
              <a:t>NEPSI Voorschriften voor het MKB</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6"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8A728573-100E-4C7B-8504-51ADC3BA35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83</TotalTime>
  <Words>1235</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2020-06-26T09:56:53Z</dcterms:created>
  <dcterms:modified xsi:type="dcterms:W3CDTF">2024-11-13T11:15:24Z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