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80" r:id="rId6"/>
    <p:sldId id="278" r:id="rId7"/>
    <p:sldId id="268" r:id="rId8"/>
    <p:sldId id="276" r:id="rId9"/>
    <p:sldId id="281" r:id="rId10"/>
    <p:sldId id="274" r:id="rId11"/>
    <p:sldId id="269" r:id="rId12"/>
    <p:sldId id="270" r:id="rId13"/>
    <p:sldId id="271" r:id="rId14"/>
    <p:sldId id="275" r:id="rId15"/>
    <p:sldId id="266" r:id="rId16"/>
    <p:sldId id="264"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57F51"/>
    <a:srgbClr val="F6A317"/>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8835BB-C79A-5443-BDA2-E4FAE1A05E0C}" v="2" dt="2020-12-09T20:30:28.184"/>
    <p1510:client id="{842D1E9D-C55A-4D44-870C-614CE207E9B5}" v="9" dt="2022-09-27T06:19:27.5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39" autoAdjust="0"/>
    <p:restoredTop sz="82721"/>
  </p:normalViewPr>
  <p:slideViewPr>
    <p:cSldViewPr snapToGrid="0" snapToObjects="1">
      <p:cViewPr varScale="1">
        <p:scale>
          <a:sx n="100" d="100"/>
          <a:sy n="100" d="100"/>
        </p:scale>
        <p:origin x="1504" y="176"/>
      </p:cViewPr>
      <p:guideLst/>
    </p:cSldViewPr>
  </p:slideViewPr>
  <p:notesTextViewPr>
    <p:cViewPr>
      <p:scale>
        <a:sx n="110" d="100"/>
        <a:sy n="110" d="100"/>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9279113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42590385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 sz="1200" b="0" i="0" strike="noStrike" cap="none" spc="0" baseline="0" dirty="0">
                <a:solidFill>
                  <a:srgbClr val="000000"/>
                </a:solidFill>
                <a:effectLst/>
                <a:latin typeface="+mn-lt"/>
                <a:ea typeface="Calibri"/>
                <a:cs typeface="Calibri"/>
              </a:rPr>
              <a:t>Överdriven exponering för inandningsbar kristallinkiseldioxid (RCS) kan leda till allvarliga hälsoproblem för personalen på lång sikt. Av den anledningen är det viktigt att all personal är medveten om de bra metoder som begränsar eller eliminerar exponering för kiseldioxiddamm.</a:t>
            </a:r>
          </a:p>
          <a:p>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sv" sz="1200" b="0" i="0" strike="noStrike" cap="none" spc="0" baseline="0" dirty="0">
                <a:solidFill>
                  <a:srgbClr val="000000"/>
                </a:solidFill>
                <a:effectLst/>
                <a:latin typeface="+mn-lt"/>
                <a:ea typeface="Calibri"/>
                <a:cs typeface="Calibri"/>
              </a:rPr>
              <a:t>Den här utbildningen ger vägledning om att kapa och slipa material som innehåller kristallinkiseldioxid.</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7264370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5875791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sv" sz="1200" b="0" i="0" strike="noStrike" cap="none" spc="0" baseline="0" dirty="0">
                <a:solidFill>
                  <a:srgbClr val="000000"/>
                </a:solidFill>
                <a:effectLst/>
                <a:latin typeface="+mn-lt"/>
                <a:ea typeface="Calibri"/>
                <a:cs typeface="Calibri"/>
              </a:rPr>
              <a:t>Säcktömningsprocesser och felaktig hantering av de tomma säckarna kan leda till betydande nivåer av dammexponering. Därför måste bra metoder för säcktömning följas. Användning av automatiska eller halvautomatiska stationer för avlämning av säckar rekommenderas för tömning av små säckar. </a:t>
            </a: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26033670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7314055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 sz="1200" b="0" i="0" strike="noStrike" cap="none" spc="0" baseline="0" dirty="0">
                <a:solidFill>
                  <a:srgbClr val="000000"/>
                </a:solidFill>
                <a:effectLst/>
                <a:latin typeface="+mn-lt"/>
                <a:ea typeface="Calibri"/>
                <a:cs typeface="Calibri"/>
              </a:rPr>
              <a:t>Kapning och slipning är högenergiprocesser som kan skapa skadliga mängder damm.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599818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 sz="1200" b="0" i="0" strike="noStrike" cap="none" spc="0" baseline="0" dirty="0">
                <a:solidFill>
                  <a:srgbClr val="000000"/>
                </a:solidFill>
                <a:effectLst/>
                <a:latin typeface="+mn-lt"/>
                <a:ea typeface="Calibri"/>
                <a:cs typeface="Calibri"/>
              </a:rPr>
              <a:t>Det finns flera säkerhetsåtgärder att vidta innan du påbörjar högenergiprocesser för att minska dammexponering och onödiga skador</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2662253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sv" sz="1200" b="0" i="0" strike="noStrike" cap="none" spc="0" baseline="0" dirty="0">
                <a:solidFill>
                  <a:srgbClr val="000000"/>
                </a:solidFill>
                <a:effectLst/>
                <a:latin typeface="+mn-lt"/>
                <a:ea typeface="Calibri"/>
                <a:cs typeface="Calibri"/>
              </a:rPr>
              <a:t>Våta processer hjälper till att minska dammexponeringen genom att fånga upp luftburet damm med vatten. Om maskinen är anpassad för vatteninjektion rekommenderas våta processer. Torr tillverkning genererar mycket höga halter av kiseldioxiddamm – använd inte torra verktyg!</a:t>
            </a:r>
          </a:p>
          <a:p>
            <a:endParaRPr lang="en-US" sz="1200" dirty="0">
              <a:latin typeface="+mn-lt"/>
            </a:endParaRPr>
          </a:p>
          <a:p>
            <a:r>
              <a:rPr lang="sv" sz="1200" b="0" i="0" strike="noStrike" cap="none" spc="0" baseline="0" dirty="0">
                <a:solidFill>
                  <a:srgbClr val="000000"/>
                </a:solidFill>
                <a:effectLst/>
                <a:latin typeface="+mn-lt"/>
                <a:ea typeface="Calibri"/>
                <a:cs typeface="Calibri"/>
              </a:rPr>
              <a:t>Skyddsutrustning bör bäras i enlighet med skyltar och pictogram. Använd alltid andningsskydd vid dammintensiva aktiviteter.</a:t>
            </a: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8014260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1097984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 sz="1200" b="1" i="0" strike="noStrike" cap="none" spc="0" baseline="0" dirty="0">
                <a:solidFill>
                  <a:srgbClr val="000000"/>
                </a:solidFill>
                <a:effectLst/>
                <a:latin typeface="+mn-lt"/>
                <a:ea typeface="Calibri"/>
                <a:cs typeface="Calibri"/>
              </a:rPr>
              <a:t>*Meddelande till utbildaren*</a:t>
            </a:r>
            <a:r>
              <a:rPr lang="sv" sz="1200" b="0" i="0" strike="noStrike" cap="none" spc="0" baseline="0" dirty="0">
                <a:solidFill>
                  <a:srgbClr val="000000"/>
                </a:solidFill>
                <a:effectLst/>
                <a:latin typeface="+mn-lt"/>
                <a:ea typeface="Calibri"/>
                <a:cs typeface="Calibri"/>
              </a:rPr>
              <a:t> Överväg att lägga till ytterligare information specifik för ditt eget arbetssammanhang.</a:t>
            </a: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4523542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33719652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36257114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sv" sz="1000" b="0" i="0" strike="noStrike" cap="none" spc="0" baseline="0">
                <a:solidFill>
                  <a:srgbClr val="000000"/>
                </a:solidFill>
                <a:effectLst/>
                <a:latin typeface="Helvetica"/>
                <a:ea typeface="Helvetica"/>
                <a:cs typeface="Helvetica"/>
              </a:rPr>
              <a:t>Det här utbildningspaketet har utvecklats som en del av NEPSIs guide till bra metoder – besök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9DF73854-FE0F-1E42-9E4E-26F8051B366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AE297F3B-A7BD-244A-AD38-C485A7B69D76}"/>
              </a:ext>
            </a:extLst>
          </p:cNvPr>
          <p:cNvSpPr txBox="1"/>
          <p:nvPr userDrawn="1"/>
        </p:nvSpPr>
        <p:spPr>
          <a:xfrm>
            <a:off x="8397025" y="429114"/>
            <a:ext cx="3420325"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1000"/>
              </a:spcBef>
              <a:spcAft>
                <a:spcPct val="0"/>
              </a:spcAft>
              <a:buClrTx/>
              <a:buSzTx/>
              <a:buFontTx/>
              <a:buNone/>
              <a:defRPr/>
            </a:pPr>
            <a:r>
              <a:rPr lang="sv" sz="1400" b="1" i="0" strike="noStrike" cap="none" spc="0" baseline="0" dirty="0">
                <a:solidFill>
                  <a:srgbClr val="F6A317"/>
                </a:solidFill>
                <a:effectLst/>
                <a:latin typeface="Helvetica"/>
                <a:ea typeface="Helvetica"/>
                <a:cs typeface="Helvetica"/>
              </a:rPr>
              <a:t>UTBILDNING I BRA METODER FÖR ATT KAPA OCH SLIPA</a:t>
            </a:r>
          </a:p>
          <a:p>
            <a:pPr>
              <a:lnSpc>
                <a:spcPct val="100000"/>
              </a:lnSpc>
            </a:pPr>
            <a:endParaRPr lang="en-GB" dirty="0"/>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7"/>
            <a:ext cx="6534478" cy="850900"/>
          </a:xfrm>
        </p:spPr>
        <p:txBody>
          <a:bodyPr anchor="t"/>
          <a:lstStyle/>
          <a:p>
            <a:pPr>
              <a:lnSpc>
                <a:spcPct val="100000"/>
              </a:lnSpc>
            </a:pPr>
            <a:r>
              <a:rPr lang="sv" sz="2800" b="1" i="0" strike="noStrike" cap="none" spc="0" baseline="0" dirty="0">
                <a:solidFill>
                  <a:srgbClr val="FFFFFF"/>
                </a:solidFill>
                <a:effectLst/>
                <a:latin typeface="Helvetica"/>
                <a:ea typeface="Helvetica"/>
                <a:cs typeface="Helvetica"/>
              </a:rPr>
              <a:t>UTBILDNING I BRA METODER FÖR ATT KAPA OCH SLIPA</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9F921508-4A8F-9D4E-ADB0-392E4D500971}"/>
              </a:ext>
            </a:extLst>
          </p:cNvPr>
          <p:cNvSpPr/>
          <p:nvPr/>
        </p:nvSpPr>
        <p:spPr>
          <a:xfrm>
            <a:off x="8166538" y="342900"/>
            <a:ext cx="3631762"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v-SE" sz="2800" dirty="0"/>
              <a:t>INLEDNING (FÖR UTBILDAREN)</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sv-SE" sz="1800" dirty="0">
                <a:latin typeface="Helvetica"/>
                <a:cs typeface="Helvetica"/>
              </a:rPr>
              <a:t>Som en del av utbildningssteget för att implementera NEPSIs bra metoder har NEPSI utvecklat en uppsättning utbildningsresurser.</a:t>
            </a:r>
          </a:p>
          <a:p>
            <a:pPr>
              <a:lnSpc>
                <a:spcPts val="2400"/>
              </a:lnSpc>
            </a:pPr>
            <a:r>
              <a:rPr lang="sv-SE" sz="1800" dirty="0">
                <a:latin typeface="Helvetica"/>
                <a:cs typeface="Helvetica"/>
              </a:rPr>
              <a:t>Varje utbildningspaket i PowerPoint täcker ett ämne som är relevant för personal inom alla branscher som använder material som innehåller kristallinkiseldioxid. Utbildningspaketen ger information om riskerna för dammexponering relaterade till ämnet och bra metoder och tillgängliga åtgärder för att minska dem. Syftet med utbildningen är att informera och utbilda personalen för att hjälpa dem att använda kontrollåtgärderna effektivt och minska deras exponering för inandningsbar kristallinkiseldioxid (RCS) på arbetsplatsen.</a:t>
            </a:r>
          </a:p>
          <a:p>
            <a:pPr>
              <a:lnSpc>
                <a:spcPts val="2400"/>
              </a:lnSpc>
            </a:pPr>
            <a:r>
              <a:rPr lang="sv-SE" sz="1800" dirty="0">
                <a:latin typeface="Helvetica"/>
                <a:cs typeface="Helvetica"/>
              </a:rPr>
              <a:t>Använd den tomma mallen och platshållarna för att lägga till ytterligare information i det här utbildningspaket om du behöver.</a:t>
            </a:r>
          </a:p>
          <a:p>
            <a:pPr>
              <a:lnSpc>
                <a:spcPts val="2400"/>
              </a:lnSpc>
            </a:pPr>
            <a:endParaRPr lang="sv-SE" sz="1800" dirty="0">
              <a:latin typeface="Helvetica"/>
              <a:cs typeface="Helvetica"/>
            </a:endParaRPr>
          </a:p>
        </p:txBody>
      </p:sp>
    </p:spTree>
    <p:extLst>
      <p:ext uri="{BB962C8B-B14F-4D97-AF65-F5344CB8AC3E}">
        <p14:creationId xmlns:p14="http://schemas.microsoft.com/office/powerpoint/2010/main" val="97676829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OBSERVERA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sv" sz="1800" b="0" i="0" strike="noStrike" cap="none" spc="0" baseline="0">
                <a:solidFill>
                  <a:srgbClr val="000000"/>
                </a:solidFill>
                <a:effectLst/>
                <a:latin typeface="Helvetica"/>
                <a:ea typeface="Helvetica"/>
                <a:cs typeface="Helvetica"/>
              </a:rPr>
              <a:t>Informationen i den här PowerPoint-utbildningen är av rådgivande karaktär och har ett informativt innehåll. Det är inte en standard eller förordning, och det skapar varken nya juridiska skyldigheter eller ändrar befintliga skyldigheter som utgörs av hälsolagstiftning och hälsopolicy.</a:t>
            </a:r>
          </a:p>
        </p:txBody>
      </p:sp>
    </p:spTree>
    <p:extLst>
      <p:ext uri="{BB962C8B-B14F-4D97-AF65-F5344CB8AC3E}">
        <p14:creationId xmlns:p14="http://schemas.microsoft.com/office/powerpoint/2010/main" val="1714423597"/>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INTRODUKTION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815646" cy="3682369"/>
          </a:xfrm>
        </p:spPr>
        <p:txBody>
          <a:bodyPr/>
          <a:lstStyle/>
          <a:p>
            <a:pPr>
              <a:lnSpc>
                <a:spcPts val="2400"/>
              </a:lnSpc>
              <a:spcBef>
                <a:spcPts val="600"/>
              </a:spcBef>
            </a:pPr>
            <a:r>
              <a:rPr lang="sv" sz="1800" b="1" i="0" strike="noStrike" cap="none" spc="0" baseline="0" dirty="0">
                <a:solidFill>
                  <a:srgbClr val="000000"/>
                </a:solidFill>
                <a:effectLst/>
                <a:latin typeface="Helvetica"/>
                <a:ea typeface="Helvetica"/>
                <a:cs typeface="Helvetica"/>
              </a:rPr>
              <a:t>Att lära dig att skydda dig mot arbetsrelaterade hälsorisker är en prioritet.</a:t>
            </a:r>
          </a:p>
          <a:p>
            <a:pPr>
              <a:lnSpc>
                <a:spcPts val="2400"/>
              </a:lnSpc>
              <a:spcBef>
                <a:spcPts val="600"/>
              </a:spcBef>
            </a:pPr>
            <a:r>
              <a:rPr lang="sv" sz="1800" b="0" i="0" strike="noStrike" cap="none" spc="0" baseline="0" dirty="0">
                <a:solidFill>
                  <a:srgbClr val="000000"/>
                </a:solidFill>
                <a:effectLst/>
                <a:latin typeface="Helvetica"/>
                <a:ea typeface="Helvetica"/>
                <a:cs typeface="Helvetica"/>
              </a:rPr>
              <a:t>I den här PowerPoint-utbildningen kommer du att få veta mer om:</a:t>
            </a:r>
          </a:p>
          <a:p>
            <a:pPr marL="285750" indent="-285750">
              <a:lnSpc>
                <a:spcPts val="2400"/>
              </a:lnSpc>
              <a:spcBef>
                <a:spcPts val="600"/>
              </a:spcBef>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Hälsorisker relaterade till industriella processer med hög energi, som kan orsaka exponering för skadligt inandningsbart kristallinkiseldioxiddamm (RCS)</a:t>
            </a:r>
          </a:p>
          <a:p>
            <a:pPr marL="285750" indent="-285750">
              <a:lnSpc>
                <a:spcPts val="2400"/>
              </a:lnSpc>
              <a:spcBef>
                <a:spcPts val="600"/>
              </a:spcBef>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Bra metoder att använda när du kapar och slipar</a:t>
            </a:r>
          </a:p>
          <a:p>
            <a:pPr marL="285750" indent="-285750">
              <a:lnSpc>
                <a:spcPts val="2400"/>
              </a:lnSpc>
              <a:spcBef>
                <a:spcPts val="600"/>
              </a:spcBef>
              <a:buFont typeface="Arial" panose="020B0604020202020204" pitchFamily="34" charset="0"/>
              <a:buChar char="•"/>
            </a:pPr>
            <a:r>
              <a:rPr lang="sv" sz="1800" b="0" i="0" strike="noStrike" cap="none" spc="0" baseline="0" dirty="0">
                <a:solidFill>
                  <a:srgbClr val="FF0000"/>
                </a:solidFill>
                <a:effectLst/>
                <a:latin typeface="Helvetica"/>
                <a:ea typeface="Helvetica"/>
                <a:cs typeface="Helvetica"/>
              </a:rPr>
              <a:t>Text som instruktören fyller i – om du har lagt till en anpassad sida infogar en kort översikt över materialet</a:t>
            </a:r>
          </a:p>
          <a:p>
            <a:pPr marL="285750" indent="-285750">
              <a:lnSpc>
                <a:spcPts val="2400"/>
              </a:lnSpc>
              <a:spcBef>
                <a:spcPts val="600"/>
              </a:spcBef>
              <a:buFont typeface="Arial" panose="020B0604020202020204" pitchFamily="34" charset="0"/>
              <a:buChar char="•"/>
            </a:pPr>
            <a:endParaRPr lang="en-US" sz="1800" dirty="0"/>
          </a:p>
        </p:txBody>
      </p:sp>
      <p:pic>
        <p:nvPicPr>
          <p:cNvPr id="7" name="Picture Placeholder 6">
            <a:extLst>
              <a:ext uri="{FF2B5EF4-FFF2-40B4-BE49-F238E27FC236}">
                <a16:creationId xmlns:a16="http://schemas.microsoft.com/office/drawing/2014/main" id="{E162198D-79DB-734C-87A2-ABD95B552A4E}"/>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5869" r="5869"/>
          <a:stretch>
            <a:fillRect/>
          </a:stretch>
        </p:blipFill>
        <p:spPr>
          <a:prstGeom prst="rect">
            <a:avLst/>
          </a:prstGeom>
        </p:spPr>
      </p:pic>
    </p:spTree>
    <p:extLst>
      <p:ext uri="{BB962C8B-B14F-4D97-AF65-F5344CB8AC3E}">
        <p14:creationId xmlns:p14="http://schemas.microsoft.com/office/powerpoint/2010/main" val="389323471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1064204"/>
          </a:xfrm>
        </p:spPr>
        <p:txBody>
          <a:bodyPr/>
          <a:lstStyle/>
          <a:p>
            <a:pPr>
              <a:lnSpc>
                <a:spcPct val="100000"/>
              </a:lnSpc>
            </a:pPr>
            <a:r>
              <a:rPr lang="sv" sz="2800" b="1" i="0" strike="noStrike" cap="none" spc="0" baseline="0">
                <a:solidFill>
                  <a:srgbClr val="F6A317"/>
                </a:solidFill>
                <a:effectLst/>
                <a:latin typeface="Helvetica"/>
                <a:ea typeface="Helvetica"/>
                <a:cs typeface="Helvetica"/>
              </a:rPr>
              <a:t>DAMMKONTROLL-TEKNIKER</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sv" sz="1800" b="0" i="0" strike="noStrike" cap="none" spc="0" baseline="0">
                <a:solidFill>
                  <a:srgbClr val="000000"/>
                </a:solidFill>
                <a:effectLst/>
                <a:latin typeface="Helvetica"/>
                <a:ea typeface="Helvetica"/>
                <a:cs typeface="Helvetica"/>
              </a:rPr>
              <a:t>Processerna för att kapa och slipa kan kontrolleras med hjälp av fem huvudsakliga dammkontrolltekniker.</a:t>
            </a:r>
          </a:p>
        </p:txBody>
      </p:sp>
      <p:pic>
        <p:nvPicPr>
          <p:cNvPr id="22" name="Picture 21" descr="A screenshot of a cell phone&#10;&#10;Description automatically generated">
            <a:extLst>
              <a:ext uri="{FF2B5EF4-FFF2-40B4-BE49-F238E27FC236}">
                <a16:creationId xmlns:a16="http://schemas.microsoft.com/office/drawing/2014/main" id="{0C3E95A4-9A8B-C446-91F2-E49E43E8E5E4}"/>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9B7D87F1-9332-954A-A5D9-C33622B8DADE}"/>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2CA8A33C-FD5E-B444-8C1C-47CBB24481C4}"/>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4D3CBCD3-466E-3941-AEC0-CA76380AA81B}"/>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926DD331-3F86-474B-8334-16415F3C1E29}"/>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A69E7720-2E41-7D45-853A-A06F5B694215}"/>
              </a:ext>
            </a:extLst>
          </p:cNvPr>
          <p:cNvSpPr txBox="1"/>
          <p:nvPr/>
        </p:nvSpPr>
        <p:spPr>
          <a:xfrm>
            <a:off x="6579514" y="1702138"/>
            <a:ext cx="2134063" cy="1662822"/>
          </a:xfrm>
          <a:prstGeom prst="rect">
            <a:avLst/>
          </a:prstGeom>
          <a:noFill/>
        </p:spPr>
        <p:txBody>
          <a:bodyPr wrap="square" rtlCol="0">
            <a:spAutoFit/>
          </a:bodyPr>
          <a:lstStyle/>
          <a:p>
            <a:pPr>
              <a:spcAft>
                <a:spcPts val="300"/>
              </a:spcAft>
            </a:pPr>
            <a:r>
              <a:rPr lang="sv" sz="1050" b="1" i="0" strike="noStrike" cap="none" spc="50" baseline="0">
                <a:solidFill>
                  <a:srgbClr val="EF9A2E"/>
                </a:solidFill>
                <a:effectLst/>
                <a:latin typeface="Futura Medium"/>
                <a:ea typeface="Futura Medium"/>
                <a:cs typeface="Futura Medium"/>
              </a:rPr>
              <a:t>GOD HYGIEN/STÄDNING</a:t>
            </a:r>
          </a:p>
          <a:p>
            <a:r>
              <a:rPr lang="sv" sz="1200" b="0" i="0" strike="noStrike" cap="none" spc="0" baseline="0">
                <a:solidFill>
                  <a:srgbClr val="000000"/>
                </a:solidFill>
                <a:effectLst/>
                <a:latin typeface="Calibri"/>
                <a:ea typeface="Calibri"/>
                <a:cs typeface="Calibri"/>
              </a:rPr>
              <a:t>Att tvätta arbetskläder och dammsuga upp damm som produceras av processen förhindrar att damm samlas över tid – en ren arbetsyta är en säker arbetsyta</a:t>
            </a:r>
          </a:p>
          <a:p>
            <a:endParaRPr lang="en-US"/>
          </a:p>
        </p:txBody>
      </p:sp>
      <p:sp>
        <p:nvSpPr>
          <p:cNvPr id="28" name="TextBox 27">
            <a:extLst>
              <a:ext uri="{FF2B5EF4-FFF2-40B4-BE49-F238E27FC236}">
                <a16:creationId xmlns:a16="http://schemas.microsoft.com/office/drawing/2014/main" id="{3FE44123-8ABF-2E4F-9FE1-EFCB72E5C393}"/>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sv" sz="1050" b="1" i="0" strike="noStrike" cap="none" spc="50" baseline="0">
                <a:solidFill>
                  <a:srgbClr val="EF9A2E"/>
                </a:solidFill>
                <a:effectLst/>
                <a:latin typeface="Futura Medium"/>
                <a:ea typeface="Futura Medium"/>
                <a:cs typeface="Futura Medium"/>
              </a:rPr>
              <a:t>INNESLUTNING</a:t>
            </a:r>
          </a:p>
          <a:p>
            <a:pPr>
              <a:spcAft>
                <a:spcPts val="300"/>
              </a:spcAft>
            </a:pPr>
            <a:r>
              <a:rPr lang="sv" sz="1200" b="0" i="0" strike="noStrike" cap="none" spc="0" baseline="0">
                <a:solidFill>
                  <a:srgbClr val="000000"/>
                </a:solidFill>
                <a:effectLst/>
                <a:latin typeface="Calibri"/>
                <a:ea typeface="Calibri"/>
                <a:cs typeface="Calibri"/>
              </a:rPr>
              <a:t>Genom att utföra RCS-skapande processer i en förseglad miljö förhindras dammexponering vid källan</a:t>
            </a:r>
          </a:p>
          <a:p>
            <a:pPr>
              <a:spcAft>
                <a:spcPts val="300"/>
              </a:spcAft>
            </a:pPr>
            <a:endParaRPr lang="en-US"/>
          </a:p>
        </p:txBody>
      </p:sp>
      <p:sp>
        <p:nvSpPr>
          <p:cNvPr id="29" name="TextBox 28">
            <a:extLst>
              <a:ext uri="{FF2B5EF4-FFF2-40B4-BE49-F238E27FC236}">
                <a16:creationId xmlns:a16="http://schemas.microsoft.com/office/drawing/2014/main" id="{4CE28E2B-582D-844D-B4B1-C0DEBFF6DE89}"/>
              </a:ext>
            </a:extLst>
          </p:cNvPr>
          <p:cNvSpPr txBox="1"/>
          <p:nvPr/>
        </p:nvSpPr>
        <p:spPr>
          <a:xfrm>
            <a:off x="6579515" y="4852474"/>
            <a:ext cx="2134063" cy="1151771"/>
          </a:xfrm>
          <a:prstGeom prst="rect">
            <a:avLst/>
          </a:prstGeom>
          <a:noFill/>
        </p:spPr>
        <p:txBody>
          <a:bodyPr wrap="square" lIns="91440" tIns="45720" rIns="91440" bIns="45720" rtlCol="0" anchor="t">
            <a:spAutoFit/>
          </a:bodyPr>
          <a:lstStyle/>
          <a:p>
            <a:pPr>
              <a:spcAft>
                <a:spcPts val="300"/>
              </a:spcAft>
            </a:pPr>
            <a:r>
              <a:rPr lang="sv" sz="1050" b="1" i="0" strike="noStrike" cap="none" spc="50" baseline="0" dirty="0">
                <a:solidFill>
                  <a:srgbClr val="EF9A2E"/>
                </a:solidFill>
                <a:effectLst/>
                <a:latin typeface="Futura Medium"/>
                <a:ea typeface="Futura Medium"/>
                <a:cs typeface="Futura Medium"/>
              </a:rPr>
              <a:t>UTSUG/VENTILATION</a:t>
            </a:r>
          </a:p>
          <a:p>
            <a:pPr>
              <a:spcAft>
                <a:spcPts val="300"/>
              </a:spcAft>
            </a:pPr>
            <a:r>
              <a:rPr lang="sv" sz="1200" b="0" i="0" strike="noStrike" cap="none" spc="0" baseline="0" dirty="0">
                <a:solidFill>
                  <a:srgbClr val="000000"/>
                </a:solidFill>
                <a:effectLst/>
                <a:latin typeface="Calibri"/>
                <a:ea typeface="Calibri"/>
                <a:cs typeface="Calibri"/>
              </a:rPr>
              <a:t>Fånga RCS vid källan innan vi utsätts för det, och ersätta förorenad luft med ren luft</a:t>
            </a:r>
          </a:p>
          <a:p>
            <a:endParaRPr lang="en-US"/>
          </a:p>
        </p:txBody>
      </p:sp>
      <p:sp>
        <p:nvSpPr>
          <p:cNvPr id="30" name="TextBox 29">
            <a:extLst>
              <a:ext uri="{FF2B5EF4-FFF2-40B4-BE49-F238E27FC236}">
                <a16:creationId xmlns:a16="http://schemas.microsoft.com/office/drawing/2014/main" id="{D52B33F1-1E77-A14B-80D0-0990CE15EC23}"/>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sv" sz="1050" b="1" i="0" strike="noStrike" cap="none" spc="50" baseline="0">
                <a:solidFill>
                  <a:srgbClr val="EF9A2E"/>
                </a:solidFill>
                <a:effectLst/>
                <a:latin typeface="Futura Medium"/>
                <a:ea typeface="Futura Medium"/>
                <a:cs typeface="Futura Medium"/>
              </a:rPr>
              <a:t>SKYDDSUTRUSTNING</a:t>
            </a:r>
          </a:p>
          <a:p>
            <a:r>
              <a:rPr lang="sv" sz="1200" b="0" i="0" strike="noStrike" cap="none" spc="0" baseline="0">
                <a:solidFill>
                  <a:srgbClr val="000000"/>
                </a:solidFill>
                <a:effectLst/>
                <a:latin typeface="Calibri"/>
                <a:ea typeface="Calibri"/>
                <a:cs typeface="Calibri"/>
              </a:rPr>
              <a:t>Personlig skyddsutrustning (t.ex. ansiktsmasker) skyddar personalen från damm när alla andra kontrollåtgärder är otillräckliga för att kontrollera exponeringsrisker</a:t>
            </a:r>
          </a:p>
          <a:p>
            <a:endParaRPr lang="en-US"/>
          </a:p>
        </p:txBody>
      </p:sp>
      <p:sp>
        <p:nvSpPr>
          <p:cNvPr id="31" name="TextBox 30">
            <a:extLst>
              <a:ext uri="{FF2B5EF4-FFF2-40B4-BE49-F238E27FC236}">
                <a16:creationId xmlns:a16="http://schemas.microsoft.com/office/drawing/2014/main" id="{C01142F5-C396-4C4A-89C4-3CDB4B95FD27}"/>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sv" sz="1050" b="1" i="0" strike="noStrike" cap="none" spc="50" baseline="0">
                <a:solidFill>
                  <a:srgbClr val="EF9A2E"/>
                </a:solidFill>
                <a:effectLst/>
                <a:latin typeface="Futura Medium"/>
                <a:ea typeface="Futura Medium"/>
                <a:cs typeface="Futura Medium"/>
              </a:rPr>
              <a:t>VATTEN</a:t>
            </a:r>
          </a:p>
          <a:p>
            <a:pPr>
              <a:spcAft>
                <a:spcPts val="300"/>
              </a:spcAft>
            </a:pPr>
            <a:r>
              <a:rPr lang="sv" sz="1200" b="0" i="0" strike="noStrike" cap="none" spc="0" baseline="0">
                <a:solidFill>
                  <a:srgbClr val="000000"/>
                </a:solidFill>
                <a:effectLst/>
                <a:latin typeface="Calibri"/>
                <a:ea typeface="Calibri"/>
                <a:cs typeface="Calibri"/>
              </a:rPr>
              <a:t>Genom att hålla processerna våta hindras dammet från att bli luftburet genom att partiklarna fångas upp med vatten</a:t>
            </a:r>
          </a:p>
          <a:p>
            <a:pPr>
              <a:spcAft>
                <a:spcPts val="300"/>
              </a:spcAft>
            </a:pPr>
            <a:endParaRPr lang="en-US"/>
          </a:p>
        </p:txBody>
      </p:sp>
    </p:spTree>
    <p:extLst>
      <p:ext uri="{BB962C8B-B14F-4D97-AF65-F5344CB8AC3E}">
        <p14:creationId xmlns:p14="http://schemas.microsoft.com/office/powerpoint/2010/main" val="85249628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sv" sz="2800" b="1" i="0" strike="noStrike" cap="none" spc="0" baseline="0">
                <a:solidFill>
                  <a:srgbClr val="F6A317"/>
                </a:solidFill>
                <a:effectLst/>
                <a:latin typeface="Helvetica"/>
                <a:ea typeface="Helvetica"/>
                <a:cs typeface="Helvetica"/>
              </a:rPr>
              <a:t>RISKERNA MED DEN HÄR AKTIVITETEN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sv" sz="1800" b="0" i="0" strike="noStrike" cap="none" spc="0" baseline="0">
                <a:solidFill>
                  <a:srgbClr val="000000"/>
                </a:solidFill>
                <a:effectLst/>
                <a:latin typeface="Helvetica"/>
                <a:ea typeface="Helvetica"/>
                <a:cs typeface="Helvetica"/>
              </a:rPr>
              <a:t>Den här aktiviteten kan vara väldigt dammig</a:t>
            </a:r>
          </a:p>
          <a:p>
            <a:pPr marL="342900" indent="-342900">
              <a:lnSpc>
                <a:spcPts val="2400"/>
              </a:lnSpc>
              <a:buFont typeface="Arial" panose="020B0604020202020204" pitchFamily="34" charset="0"/>
              <a:buChar char="•"/>
            </a:pPr>
            <a:r>
              <a:rPr lang="sv" sz="1800" b="0" i="0" strike="noStrike" cap="none" spc="0" baseline="0">
                <a:solidFill>
                  <a:srgbClr val="000000"/>
                </a:solidFill>
                <a:effectLst/>
                <a:latin typeface="Helvetica"/>
                <a:ea typeface="Helvetica"/>
                <a:cs typeface="Helvetica"/>
              </a:rPr>
              <a:t>Långvarig exponering för höga nivåer av RCS kan orsaka lungsjukdomshandikapp</a:t>
            </a:r>
          </a:p>
          <a:p>
            <a:pPr>
              <a:lnSpc>
                <a:spcPts val="2400"/>
              </a:lnSpc>
            </a:pPr>
            <a:r>
              <a:rPr lang="sv" sz="1800" b="0" i="0" strike="noStrike" cap="none" spc="0" baseline="0">
                <a:solidFill>
                  <a:srgbClr val="000000"/>
                </a:solidFill>
                <a:effectLst/>
                <a:latin typeface="Helvetica"/>
                <a:ea typeface="Helvetica"/>
                <a:cs typeface="Helvetica"/>
              </a:rPr>
              <a:t>Det är viktigt att vi skyddar oss från exponering för det här luftburna dammet varje dag. </a:t>
            </a:r>
          </a:p>
          <a:p>
            <a:pPr>
              <a:lnSpc>
                <a:spcPts val="2400"/>
              </a:lnSpc>
            </a:pPr>
            <a:r>
              <a:rPr lang="sv" sz="1800" b="0" i="0" strike="noStrike" cap="none" spc="0" baseline="0">
                <a:solidFill>
                  <a:srgbClr val="000000"/>
                </a:solidFill>
                <a:effectLst/>
                <a:latin typeface="Helvetica"/>
                <a:ea typeface="Helvetica"/>
                <a:cs typeface="Helvetica"/>
              </a:rPr>
              <a:t>Genom att använda bra metoder idag skyddar vi vår hälsa för framtiden.</a:t>
            </a:r>
          </a:p>
          <a:p>
            <a:pPr>
              <a:lnSpc>
                <a:spcPts val="2400"/>
              </a:lnSpc>
            </a:pPr>
            <a:r>
              <a:rPr lang="sv" sz="1800" b="0" i="0" strike="noStrike" cap="none" spc="0" baseline="0">
                <a:solidFill>
                  <a:srgbClr val="000000"/>
                </a:solidFill>
                <a:effectLst/>
                <a:latin typeface="Helvetica"/>
                <a:ea typeface="Helvetica"/>
                <a:cs typeface="Helvetica"/>
              </a:rPr>
              <a:t>Hur ska du tillbringa din tid som pensionär?</a:t>
            </a:r>
          </a:p>
        </p:txBody>
      </p:sp>
      <p:pic>
        <p:nvPicPr>
          <p:cNvPr id="7" name="Picture Placeholder 6" descr="A picture containing person, indoor, bed, room&#10;&#10;Description automatically generated">
            <a:extLst>
              <a:ext uri="{FF2B5EF4-FFF2-40B4-BE49-F238E27FC236}">
                <a16:creationId xmlns:a16="http://schemas.microsoft.com/office/drawing/2014/main" id="{DF3F899B-D30C-E144-8421-4C4567D76F4E}"/>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E1BCBA96-62D3-A543-BB6F-692BFC03EE21}"/>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391806134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a:xfrm>
            <a:off x="777244" y="1640901"/>
            <a:ext cx="11062659" cy="850900"/>
          </a:xfrm>
        </p:spPr>
        <p:txBody>
          <a:bodyPr/>
          <a:lstStyle/>
          <a:p>
            <a:pPr>
              <a:lnSpc>
                <a:spcPct val="100000"/>
              </a:lnSpc>
            </a:pPr>
            <a:r>
              <a:rPr lang="sv" sz="2800" b="1" i="0" strike="noStrike" cap="none" spc="0" baseline="0" dirty="0">
                <a:solidFill>
                  <a:srgbClr val="F6A317"/>
                </a:solidFill>
                <a:effectLst/>
                <a:latin typeface="Helvetica"/>
                <a:ea typeface="Helvetica"/>
                <a:cs typeface="Helvetica"/>
              </a:rPr>
              <a:t>SÅ HÄR GENERERAS RCS UNDER HÖGENERGIPROCESSER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lstStyle/>
          <a:p>
            <a:pPr>
              <a:lnSpc>
                <a:spcPts val="2400"/>
              </a:lnSpc>
            </a:pPr>
            <a:r>
              <a:rPr lang="sv" sz="1800" b="0" i="0" strike="noStrike" cap="none" spc="0" baseline="0" dirty="0">
                <a:solidFill>
                  <a:srgbClr val="000000"/>
                </a:solidFill>
                <a:effectLst/>
                <a:latin typeface="Helvetica"/>
                <a:ea typeface="Helvetica"/>
                <a:cs typeface="Helvetica"/>
              </a:rPr>
              <a:t>Kapning och slipning är högenergiprocesser som kan generera mängder av damm när de används på vissa material:</a:t>
            </a:r>
          </a:p>
          <a:p>
            <a:pPr marL="342900" indent="-342900">
              <a:lnSpc>
                <a:spcPts val="2400"/>
              </a:lnSpc>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Damm som genereras från många industrimaterial (t. ex. sandsten) är farligt och kontrollåtgärder är nödvändiga för att minska dammexponeringen.</a:t>
            </a:r>
          </a:p>
          <a:p>
            <a:pPr marL="342900" indent="-342900">
              <a:lnSpc>
                <a:spcPts val="2400"/>
              </a:lnSpc>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Dammet som skapas kan innehålla inandningsbar kristallinkiseldioxid (RCS), som vid inandning under längre tid kan orsaka silikos.</a:t>
            </a:r>
          </a:p>
        </p:txBody>
      </p:sp>
    </p:spTree>
    <p:extLst>
      <p:ext uri="{BB962C8B-B14F-4D97-AF65-F5344CB8AC3E}">
        <p14:creationId xmlns:p14="http://schemas.microsoft.com/office/powerpoint/2010/main" val="421003872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VERKTYG SOM GENERERAR DAMM</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2781300"/>
            <a:ext cx="5453624" cy="3263745"/>
          </a:xfrm>
        </p:spPr>
        <p:txBody>
          <a:bodyPr anchor="t"/>
          <a:lstStyle/>
          <a:p>
            <a:pPr marL="285750" indent="-285750">
              <a:lnSpc>
                <a:spcPts val="2400"/>
              </a:lnSpc>
              <a:buFont typeface="Arial" panose="020B0604020202020204" pitchFamily="34" charset="0"/>
              <a:buChar char="•"/>
            </a:pPr>
            <a:r>
              <a:rPr lang="sv" sz="1800" b="0" i="0" strike="noStrike" cap="none" spc="0" baseline="0">
                <a:solidFill>
                  <a:srgbClr val="000000"/>
                </a:solidFill>
                <a:effectLst/>
                <a:latin typeface="Helvetica"/>
                <a:ea typeface="Helvetica"/>
                <a:cs typeface="Helvetica"/>
              </a:rPr>
              <a:t>Vinkelslipar</a:t>
            </a:r>
          </a:p>
          <a:p>
            <a:pPr marL="285750" indent="-285750">
              <a:lnSpc>
                <a:spcPts val="2400"/>
              </a:lnSpc>
              <a:buFont typeface="Arial" panose="020B0604020202020204" pitchFamily="34" charset="0"/>
              <a:buChar char="•"/>
            </a:pPr>
            <a:r>
              <a:rPr lang="sv" sz="1800" b="0" i="0" strike="noStrike" cap="none" spc="0" baseline="0">
                <a:solidFill>
                  <a:srgbClr val="000000"/>
                </a:solidFill>
                <a:effectLst/>
                <a:latin typeface="Helvetica"/>
                <a:ea typeface="Helvetica"/>
                <a:cs typeface="Helvetica"/>
              </a:rPr>
              <a:t>Vinkelskärare</a:t>
            </a:r>
          </a:p>
          <a:p>
            <a:pPr marL="285750" indent="-285750">
              <a:lnSpc>
                <a:spcPts val="2400"/>
              </a:lnSpc>
              <a:buFont typeface="Arial" panose="020B0604020202020204" pitchFamily="34" charset="0"/>
              <a:buChar char="•"/>
            </a:pPr>
            <a:r>
              <a:rPr lang="sv" sz="1800" b="0" i="0" strike="noStrike" cap="none" spc="0" baseline="0">
                <a:solidFill>
                  <a:srgbClr val="000000"/>
                </a:solidFill>
                <a:effectLst/>
                <a:latin typeface="Helvetica"/>
                <a:ea typeface="Helvetica"/>
                <a:cs typeface="Helvetica"/>
              </a:rPr>
              <a:t>Kapmaskiner</a:t>
            </a:r>
          </a:p>
          <a:p>
            <a:pPr marL="285750" indent="-285750">
              <a:lnSpc>
                <a:spcPts val="2400"/>
              </a:lnSpc>
              <a:buFont typeface="Arial" panose="020B0604020202020204" pitchFamily="34" charset="0"/>
              <a:buChar char="•"/>
            </a:pPr>
            <a:r>
              <a:rPr lang="sv" sz="1800" b="0" i="0" strike="noStrike" cap="none" spc="0" baseline="0">
                <a:solidFill>
                  <a:srgbClr val="000000"/>
                </a:solidFill>
                <a:effectLst/>
                <a:latin typeface="Helvetica"/>
                <a:ea typeface="Helvetica"/>
                <a:cs typeface="Helvetica"/>
              </a:rPr>
              <a:t>Elektriska väggfräsar</a:t>
            </a:r>
          </a:p>
          <a:p>
            <a:pPr marL="285750" indent="-285750">
              <a:lnSpc>
                <a:spcPts val="2400"/>
              </a:lnSpc>
              <a:buFont typeface="Arial" panose="020B0604020202020204" pitchFamily="34" charset="0"/>
              <a:buChar char="•"/>
            </a:pPr>
            <a:r>
              <a:rPr lang="sv" sz="1800" b="0" i="0" strike="noStrike" cap="none" spc="0" baseline="0">
                <a:solidFill>
                  <a:srgbClr val="000000"/>
                </a:solidFill>
                <a:effectLst/>
                <a:latin typeface="Helvetica"/>
                <a:ea typeface="Helvetica"/>
                <a:cs typeface="Helvetica"/>
              </a:rPr>
              <a:t>Borrmaskiner</a:t>
            </a:r>
          </a:p>
          <a:p>
            <a:pPr>
              <a:lnSpc>
                <a:spcPts val="2400"/>
              </a:lnSpc>
            </a:pPr>
            <a:endParaRPr lang="en-US" sz="1800">
              <a:latin typeface="Helvetica"/>
              <a:cs typeface="Helvetica"/>
            </a:endParaRPr>
          </a:p>
        </p:txBody>
      </p:sp>
      <p:pic>
        <p:nvPicPr>
          <p:cNvPr id="7" name="Picture Placeholder 6">
            <a:extLst>
              <a:ext uri="{FF2B5EF4-FFF2-40B4-BE49-F238E27FC236}">
                <a16:creationId xmlns:a16="http://schemas.microsoft.com/office/drawing/2014/main" id="{CB735493-A51E-DF43-87EC-B5F05AD312B9}"/>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844762592"/>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INNAN DU KAPAR OCH SLIPAR</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2781300"/>
            <a:ext cx="5453624" cy="3263745"/>
          </a:xfrm>
        </p:spPr>
        <p:txBody>
          <a:bodyPr/>
          <a:lstStyle/>
          <a:p>
            <a:pPr marL="285750" indent="-285750">
              <a:lnSpc>
                <a:spcPct val="100000"/>
              </a:lnSpc>
              <a:buFont typeface="Arial" panose="020B0604020202020204" pitchFamily="34" charset="0"/>
              <a:buChar char="•"/>
            </a:pPr>
            <a:r>
              <a:rPr lang="sv" sz="1800" b="0" i="0" strike="noStrike" cap="none" spc="0" baseline="0">
                <a:solidFill>
                  <a:srgbClr val="000000"/>
                </a:solidFill>
                <a:effectLst/>
                <a:latin typeface="Helvetica"/>
                <a:ea typeface="Helvetica"/>
                <a:cs typeface="Helvetica"/>
              </a:rPr>
              <a:t>Se till att utrymmet har god ventilation</a:t>
            </a:r>
          </a:p>
          <a:p>
            <a:pPr marL="285750" indent="-285750">
              <a:lnSpc>
                <a:spcPct val="100000"/>
              </a:lnSpc>
              <a:buFont typeface="Arial" panose="020B0604020202020204" pitchFamily="34" charset="0"/>
              <a:buChar char="•"/>
            </a:pPr>
            <a:r>
              <a:rPr lang="sv" sz="1800" b="0" i="0" strike="noStrike" cap="none" spc="0" baseline="0">
                <a:solidFill>
                  <a:srgbClr val="000000"/>
                </a:solidFill>
                <a:effectLst/>
                <a:latin typeface="Helvetica"/>
                <a:ea typeface="Helvetica"/>
                <a:cs typeface="Helvetica"/>
              </a:rPr>
              <a:t>Kontrollera att utrustningen inte visar tecken på skador</a:t>
            </a:r>
          </a:p>
          <a:p>
            <a:pPr marL="285750" indent="-285750">
              <a:lnSpc>
                <a:spcPct val="100000"/>
              </a:lnSpc>
              <a:buFont typeface="Arial" panose="020B0604020202020204" pitchFamily="34" charset="0"/>
              <a:buChar char="•"/>
            </a:pPr>
            <a:r>
              <a:rPr lang="sv" sz="1800" b="0" i="0" strike="noStrike" cap="none" spc="0" baseline="0">
                <a:solidFill>
                  <a:srgbClr val="000000"/>
                </a:solidFill>
                <a:effectLst/>
                <a:latin typeface="Helvetica"/>
                <a:ea typeface="Helvetica"/>
                <a:cs typeface="Helvetica"/>
              </a:rPr>
              <a:t>Om du använder ett utsugssystem ska du se till att den fungerar som den ska</a:t>
            </a:r>
          </a:p>
          <a:p>
            <a:pPr marL="285750" indent="-285750">
              <a:lnSpc>
                <a:spcPct val="100000"/>
              </a:lnSpc>
              <a:buFont typeface="Arial" panose="020B0604020202020204" pitchFamily="34" charset="0"/>
              <a:buChar char="•"/>
            </a:pPr>
            <a:r>
              <a:rPr lang="sv" sz="1800" b="0" i="0" strike="noStrike" cap="none" spc="0" baseline="0">
                <a:solidFill>
                  <a:srgbClr val="000000"/>
                </a:solidFill>
                <a:effectLst/>
                <a:latin typeface="Helvetica"/>
                <a:ea typeface="Helvetica"/>
                <a:cs typeface="Helvetica"/>
              </a:rPr>
              <a:t>Rengör plattor och maskiner med rinnande vatten</a:t>
            </a:r>
          </a:p>
          <a:p>
            <a:pPr>
              <a:lnSpc>
                <a:spcPct val="100000"/>
              </a:lnSpc>
            </a:pPr>
            <a:endParaRPr lang="en-US" sz="1800"/>
          </a:p>
        </p:txBody>
      </p:sp>
      <p:pic>
        <p:nvPicPr>
          <p:cNvPr id="8" name="Picture Placeholder 7">
            <a:extLst>
              <a:ext uri="{FF2B5EF4-FFF2-40B4-BE49-F238E27FC236}">
                <a16:creationId xmlns:a16="http://schemas.microsoft.com/office/drawing/2014/main" id="{D4945BFB-A30B-6C43-8E3C-484DA302B2DA}"/>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5845" r="5845"/>
          <a:stretch>
            <a:fillRect/>
          </a:stretch>
        </p:blipFill>
        <p:spPr>
          <a:prstGeom prst="rect">
            <a:avLst/>
          </a:prstGeom>
        </p:spPr>
      </p:pic>
    </p:spTree>
    <p:extLst>
      <p:ext uri="{BB962C8B-B14F-4D97-AF65-F5344CB8AC3E}">
        <p14:creationId xmlns:p14="http://schemas.microsoft.com/office/powerpoint/2010/main" val="3064900388"/>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UNDER KAPNING OCH SLIPNING</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2781300"/>
            <a:ext cx="5453624" cy="3263745"/>
          </a:xfrm>
        </p:spPr>
        <p:txBody>
          <a:bodyPr lIns="91440" tIns="45720" rIns="91440" bIns="45720" anchor="t"/>
          <a:lstStyle/>
          <a:p>
            <a:pPr marL="285750" indent="-285750">
              <a:lnSpc>
                <a:spcPct val="100000"/>
              </a:lnSpc>
              <a:buFont typeface="Arial" panose="020B0604020202020204" pitchFamily="34" charset="0"/>
              <a:buChar char="•"/>
            </a:pPr>
            <a:r>
              <a:rPr lang="sv" sz="1400" b="0" i="0" strike="noStrike" cap="none" spc="0" baseline="0" dirty="0">
                <a:solidFill>
                  <a:srgbClr val="000000"/>
                </a:solidFill>
                <a:effectLst/>
                <a:latin typeface="Helvetica"/>
                <a:ea typeface="Helvetica"/>
                <a:cs typeface="Helvetica"/>
              </a:rPr>
              <a:t>Om du använder våta processer ska du se till att vattentillförseln är tillräcklig</a:t>
            </a:r>
          </a:p>
          <a:p>
            <a:pPr marL="285750" indent="-285750">
              <a:lnSpc>
                <a:spcPct val="100000"/>
              </a:lnSpc>
              <a:buFont typeface="Arial" panose="020B0604020202020204" pitchFamily="34" charset="0"/>
              <a:buChar char="•"/>
            </a:pPr>
            <a:r>
              <a:rPr lang="sv" sz="1400" b="0" i="0" strike="noStrike" cap="none" spc="0" baseline="0" dirty="0">
                <a:solidFill>
                  <a:srgbClr val="000000"/>
                </a:solidFill>
                <a:effectLst/>
                <a:latin typeface="Helvetica"/>
                <a:ea typeface="Helvetica"/>
                <a:cs typeface="Helvetica"/>
              </a:rPr>
              <a:t>Använd alltid andningsskydd vid dammintensiva aktiviteter</a:t>
            </a:r>
          </a:p>
          <a:p>
            <a:pPr marL="285750" indent="-285750">
              <a:lnSpc>
                <a:spcPct val="100000"/>
              </a:lnSpc>
              <a:buFont typeface="Arial" panose="020B0604020202020204" pitchFamily="34" charset="0"/>
              <a:buChar char="•"/>
            </a:pPr>
            <a:r>
              <a:rPr lang="sv" sz="1400" b="0" i="0" strike="noStrike" cap="none" spc="0" baseline="0" dirty="0">
                <a:solidFill>
                  <a:srgbClr val="000000"/>
                </a:solidFill>
                <a:effectLst/>
                <a:latin typeface="Helvetica"/>
                <a:ea typeface="Helvetica"/>
                <a:cs typeface="Helvetica"/>
              </a:rPr>
              <a:t>Användning av vattenintegrerade maskiner och verktyg minskar avsevärt nivån av kiseldioxiddamm</a:t>
            </a:r>
          </a:p>
          <a:p>
            <a:pPr marL="285750" indent="-285750">
              <a:lnSpc>
                <a:spcPct val="100000"/>
              </a:lnSpc>
              <a:buFont typeface="Arial" panose="020B0604020202020204" pitchFamily="34" charset="0"/>
              <a:buChar char="•"/>
            </a:pPr>
            <a:r>
              <a:rPr lang="sv" sz="1400" b="0" i="0" strike="noStrike" cap="none" spc="0" baseline="0" dirty="0">
                <a:solidFill>
                  <a:srgbClr val="000000"/>
                </a:solidFill>
                <a:effectLst/>
                <a:latin typeface="Helvetica"/>
                <a:ea typeface="Helvetica"/>
                <a:cs typeface="Helvetica"/>
              </a:rPr>
              <a:t>Håll säkerhetsdörrarna stängda när det är möjligt</a:t>
            </a:r>
          </a:p>
          <a:p>
            <a:pPr marL="285750" indent="-285750">
              <a:lnSpc>
                <a:spcPct val="100000"/>
              </a:lnSpc>
              <a:buFont typeface="Arial" panose="020B0604020202020204" pitchFamily="34" charset="0"/>
              <a:buChar char="•"/>
            </a:pPr>
            <a:r>
              <a:rPr lang="sv" sz="1400" b="0" i="0" strike="noStrike" cap="none" spc="0" baseline="0" dirty="0">
                <a:solidFill>
                  <a:srgbClr val="000000"/>
                </a:solidFill>
                <a:effectLst/>
                <a:latin typeface="Helvetica"/>
                <a:ea typeface="Helvetica"/>
                <a:cs typeface="Helvetica"/>
              </a:rPr>
              <a:t>Använd lokal utsugsventilation (LEV) för att fånga upp kiseldioxiddamm vid källan och för bort det från den anställdes andningsområde</a:t>
            </a:r>
          </a:p>
          <a:p>
            <a:pPr marL="285750" indent="-285750">
              <a:lnSpc>
                <a:spcPct val="100000"/>
              </a:lnSpc>
              <a:buFont typeface="Arial" panose="020B0604020202020204" pitchFamily="34" charset="0"/>
              <a:buChar char="•"/>
            </a:pPr>
            <a:r>
              <a:rPr lang="sv" sz="1400" b="0" i="0" strike="noStrike" cap="none" spc="0" baseline="0" dirty="0">
                <a:solidFill>
                  <a:srgbClr val="FF0000"/>
                </a:solidFill>
                <a:effectLst/>
                <a:latin typeface="Helvetica"/>
                <a:ea typeface="Helvetica"/>
                <a:cs typeface="Helvetica"/>
              </a:rPr>
              <a:t>Text för utbildaren — Lägg till ytterligare text om åtgärder relaterade till kapning och slipning som är relevant för ditt eget sammanhang</a:t>
            </a:r>
          </a:p>
          <a:p>
            <a:pPr>
              <a:lnSpc>
                <a:spcPct val="100000"/>
              </a:lnSpc>
            </a:pPr>
            <a:endParaRPr lang="en-US" sz="1400" dirty="0"/>
          </a:p>
        </p:txBody>
      </p:sp>
      <p:pic>
        <p:nvPicPr>
          <p:cNvPr id="5" name="Picture Placeholder 4">
            <a:extLst>
              <a:ext uri="{FF2B5EF4-FFF2-40B4-BE49-F238E27FC236}">
                <a16:creationId xmlns:a16="http://schemas.microsoft.com/office/drawing/2014/main" id="{594D0DC7-DFD2-2A42-8733-F0DBC264C700}"/>
              </a:ext>
            </a:extLst>
          </p:cNvPr>
          <p:cNvPicPr>
            <a:picLocks noGrp="1" noChangeAspect="1"/>
          </p:cNvPicPr>
          <p:nvPr>
            <p:ph type="pic" sz="quarter" idx="12"/>
          </p:nvPr>
        </p:nvPicPr>
        <p:blipFill>
          <a:blip r:embed="rId3"/>
          <a:srcRect l="20564" r="20564"/>
          <a:stretch>
            <a:fillRect/>
          </a:stretch>
        </p:blipFill>
        <p:spPr>
          <a:prstGeom prst="rect">
            <a:avLst/>
          </a:prstGeom>
        </p:spPr>
      </p:pic>
    </p:spTree>
    <p:extLst>
      <p:ext uri="{BB962C8B-B14F-4D97-AF65-F5344CB8AC3E}">
        <p14:creationId xmlns:p14="http://schemas.microsoft.com/office/powerpoint/2010/main" val="1685456421"/>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0"/>
            <a:ext cx="6637969" cy="1584900"/>
          </a:xfrm>
        </p:spPr>
        <p:txBody>
          <a:bodyPr anchor="t"/>
          <a:lstStyle/>
          <a:p>
            <a:pPr>
              <a:lnSpc>
                <a:spcPct val="100000"/>
              </a:lnSpc>
            </a:pPr>
            <a:r>
              <a:rPr lang="sv" sz="2800" b="1" i="0" strike="noStrike" cap="none" spc="0" baseline="0">
                <a:solidFill>
                  <a:srgbClr val="F6A317"/>
                </a:solidFill>
                <a:effectLst/>
                <a:latin typeface="Helvetica"/>
                <a:ea typeface="Helvetica"/>
                <a:cs typeface="Helvetica"/>
              </a:rPr>
              <a:t>SAKER ATT GÖRA OCH INTE GÖRA VID KAPNING OCH SLIPNING</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768600"/>
            <a:ext cx="10965577" cy="3230407"/>
          </a:xfrm>
        </p:spPr>
        <p:txBody>
          <a:bodyPr/>
          <a:lstStyle/>
          <a:p>
            <a:pPr>
              <a:lnSpc>
                <a:spcPct val="100000"/>
              </a:lnSpc>
              <a:spcBef>
                <a:spcPts val="800"/>
              </a:spcBef>
            </a:pPr>
            <a:r>
              <a:rPr lang="sv" sz="1600" b="1" i="0" strike="noStrike" cap="none" spc="0" baseline="0">
                <a:solidFill>
                  <a:srgbClr val="000000"/>
                </a:solidFill>
                <a:effectLst/>
                <a:latin typeface="Helvetica"/>
                <a:ea typeface="Helvetica"/>
                <a:cs typeface="Helvetica"/>
              </a:rPr>
              <a:t>GÖR SÅ HÄR</a:t>
            </a:r>
          </a:p>
          <a:p>
            <a:pPr marL="285750" indent="-285750">
              <a:lnSpc>
                <a:spcPct val="100000"/>
              </a:lnSpc>
              <a:spcBef>
                <a:spcPts val="800"/>
              </a:spcBef>
              <a:buSzPct val="85000"/>
              <a:buFont typeface=".Apple Color Emoji UI"/>
              <a:buChar char="✅"/>
            </a:pPr>
            <a:r>
              <a:rPr lang="sv" sz="1600" b="0" i="0" strike="noStrike" cap="none" spc="0" baseline="0">
                <a:solidFill>
                  <a:srgbClr val="000000"/>
                </a:solidFill>
                <a:effectLst/>
                <a:latin typeface="Helvetica"/>
                <a:ea typeface="Helvetica"/>
                <a:cs typeface="Helvetica"/>
              </a:rPr>
              <a:t>Använd ett dammutsugningssystem om det finns</a:t>
            </a:r>
          </a:p>
          <a:p>
            <a:pPr marL="285750" indent="-285750">
              <a:lnSpc>
                <a:spcPct val="100000"/>
              </a:lnSpc>
              <a:spcBef>
                <a:spcPts val="800"/>
              </a:spcBef>
              <a:buSzPct val="85000"/>
              <a:buFont typeface=".Apple Color Emoji UI"/>
              <a:buChar char="✅"/>
            </a:pPr>
            <a:r>
              <a:rPr lang="sv" sz="1600" b="0" i="0" strike="noStrike" cap="none" spc="0" baseline="0">
                <a:solidFill>
                  <a:srgbClr val="000000"/>
                </a:solidFill>
                <a:effectLst/>
                <a:latin typeface="Helvetica"/>
                <a:ea typeface="Helvetica"/>
                <a:cs typeface="Helvetica"/>
              </a:rPr>
              <a:t>Utnyttja ventilationssystememen när du arbetar i stängda utrymmen</a:t>
            </a:r>
          </a:p>
          <a:p>
            <a:pPr marL="285750" indent="-285750">
              <a:lnSpc>
                <a:spcPct val="100000"/>
              </a:lnSpc>
              <a:spcBef>
                <a:spcPts val="800"/>
              </a:spcBef>
              <a:buSzPct val="85000"/>
              <a:buFont typeface=".Apple Color Emoji UI"/>
              <a:buChar char="✅"/>
            </a:pPr>
            <a:r>
              <a:rPr lang="sv" sz="1600" b="0" i="0" strike="noStrike" cap="none" spc="0" baseline="0">
                <a:solidFill>
                  <a:srgbClr val="000000"/>
                </a:solidFill>
                <a:effectLst/>
                <a:latin typeface="Helvetica"/>
                <a:ea typeface="Helvetica"/>
                <a:cs typeface="Helvetica"/>
              </a:rPr>
              <a:t>Använd vattenintegrerade verktyg för att hålla dammet nere</a:t>
            </a:r>
          </a:p>
          <a:p>
            <a:pPr marL="285750" indent="-285750">
              <a:lnSpc>
                <a:spcPct val="100000"/>
              </a:lnSpc>
              <a:spcBef>
                <a:spcPts val="800"/>
              </a:spcBef>
              <a:spcAft>
                <a:spcPts val="1000"/>
              </a:spcAft>
              <a:buSzPct val="85000"/>
              <a:buFont typeface=".Apple Color Emoji UI"/>
              <a:buChar char="✅"/>
            </a:pPr>
            <a:r>
              <a:rPr lang="sv" sz="1600" b="0" i="0" strike="noStrike" cap="none" spc="0" baseline="0">
                <a:solidFill>
                  <a:srgbClr val="000000"/>
                </a:solidFill>
                <a:effectLst/>
                <a:latin typeface="Helvetica"/>
                <a:ea typeface="Helvetica"/>
                <a:cs typeface="Helvetica"/>
              </a:rPr>
              <a:t>Använd skyddsutrustning i angivna områden</a:t>
            </a:r>
          </a:p>
          <a:p>
            <a:pPr>
              <a:lnSpc>
                <a:spcPct val="100000"/>
              </a:lnSpc>
              <a:spcBef>
                <a:spcPts val="800"/>
              </a:spcBef>
            </a:pPr>
            <a:r>
              <a:rPr lang="sv" sz="1600" b="1" i="0" strike="noStrike" cap="none" spc="0" baseline="0">
                <a:solidFill>
                  <a:srgbClr val="000000"/>
                </a:solidFill>
                <a:effectLst/>
                <a:latin typeface="Helvetica"/>
                <a:ea typeface="Helvetica"/>
                <a:cs typeface="Helvetica"/>
              </a:rPr>
              <a:t>GÖR INTE SÅ HÄR</a:t>
            </a:r>
          </a:p>
          <a:p>
            <a:pPr marL="285750" indent="-285750">
              <a:lnSpc>
                <a:spcPct val="100000"/>
              </a:lnSpc>
              <a:spcBef>
                <a:spcPts val="800"/>
              </a:spcBef>
              <a:buSzPct val="85000"/>
              <a:buFont typeface=".Apple Color Emoji UI"/>
              <a:buChar char="❌"/>
            </a:pPr>
            <a:r>
              <a:rPr lang="sv" sz="1600" b="0" i="0" strike="noStrike" cap="none" spc="0" baseline="0">
                <a:solidFill>
                  <a:srgbClr val="000000"/>
                </a:solidFill>
                <a:effectLst/>
                <a:latin typeface="Helvetica"/>
                <a:ea typeface="Helvetica"/>
                <a:cs typeface="Helvetica"/>
              </a:rPr>
              <a:t>Använd utrustning som är felaktig eller skadad</a:t>
            </a:r>
          </a:p>
          <a:p>
            <a:pPr marL="285750" indent="-285750">
              <a:lnSpc>
                <a:spcPct val="100000"/>
              </a:lnSpc>
              <a:spcBef>
                <a:spcPts val="800"/>
              </a:spcBef>
              <a:buSzPct val="85000"/>
              <a:buFont typeface=".Apple Color Emoji UI"/>
              <a:buChar char="❌"/>
            </a:pPr>
            <a:r>
              <a:rPr lang="sv" sz="1600" b="0" i="0" strike="noStrike" cap="none" spc="0" baseline="0">
                <a:solidFill>
                  <a:srgbClr val="000000"/>
                </a:solidFill>
                <a:effectLst/>
                <a:latin typeface="Helvetica"/>
                <a:ea typeface="Helvetica"/>
                <a:cs typeface="Helvetica"/>
              </a:rPr>
              <a:t>Låt dammutsugsbehållare bli överfulla</a:t>
            </a:r>
          </a:p>
          <a:p>
            <a:pPr marL="285750" indent="-285750">
              <a:lnSpc>
                <a:spcPct val="100000"/>
              </a:lnSpc>
              <a:spcBef>
                <a:spcPts val="800"/>
              </a:spcBef>
              <a:buSzPct val="85000"/>
              <a:buFont typeface=".Apple Color Emoji UI"/>
              <a:buChar char="❌"/>
            </a:pPr>
            <a:r>
              <a:rPr lang="sv" sz="1600" b="0" i="0" strike="noStrike" cap="none" spc="0" baseline="0">
                <a:solidFill>
                  <a:srgbClr val="000000"/>
                </a:solidFill>
                <a:effectLst/>
                <a:latin typeface="Helvetica"/>
                <a:ea typeface="Helvetica"/>
                <a:cs typeface="Helvetica"/>
              </a:rPr>
              <a:t>Använd enheter i kombination med olämpliga processer och utrustning (t.ex. våta processer med en enhet som inte stöder vatteninfiltration)</a:t>
            </a:r>
          </a:p>
          <a:p>
            <a:pPr marL="285750" indent="-285750">
              <a:lnSpc>
                <a:spcPct val="100000"/>
              </a:lnSpc>
              <a:spcBef>
                <a:spcPts val="800"/>
              </a:spcBef>
              <a:buSzPct val="85000"/>
              <a:buFont typeface=".Apple Color Emoji UI"/>
              <a:buChar char="✅"/>
            </a:pPr>
            <a:endParaRPr lang="en-US"/>
          </a:p>
        </p:txBody>
      </p:sp>
    </p:spTree>
    <p:extLst>
      <p:ext uri="{BB962C8B-B14F-4D97-AF65-F5344CB8AC3E}">
        <p14:creationId xmlns:p14="http://schemas.microsoft.com/office/powerpoint/2010/main" val="89267803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TOM SIDA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362676"/>
            <a:ext cx="5040233" cy="3682369"/>
          </a:xfrm>
        </p:spPr>
        <p:txBody>
          <a:bodyPr/>
          <a:lstStyle/>
          <a:p>
            <a:pPr>
              <a:lnSpc>
                <a:spcPct val="100000"/>
              </a:lnSpc>
            </a:pPr>
            <a:r>
              <a:rPr lang="sv" sz="1800" b="0" i="0" strike="noStrike" cap="none" spc="0" baseline="0" dirty="0">
                <a:solidFill>
                  <a:srgbClr val="000000"/>
                </a:solidFill>
                <a:effectLst/>
                <a:latin typeface="Helvetica"/>
                <a:ea typeface="Helvetica"/>
                <a:cs typeface="Helvetica"/>
              </a:rPr>
              <a:t>Använd den här sidan för att skapa anpassat utbildningsmaterial specifikt för en arbetsmiljö/kontext</a:t>
            </a:r>
          </a:p>
          <a:p>
            <a:pPr>
              <a:lnSpc>
                <a:spcPct val="100000"/>
              </a:lnSpc>
            </a:pPr>
            <a:r>
              <a:rPr lang="sv" sz="1800" b="0" i="0" strike="noStrike" cap="none" spc="0" baseline="0" dirty="0">
                <a:solidFill>
                  <a:srgbClr val="000000"/>
                </a:solidFill>
                <a:effectLst/>
                <a:latin typeface="Helvetica"/>
                <a:ea typeface="Helvetica"/>
                <a:cs typeface="Helvetica"/>
              </a:rPr>
              <a:t>Så här byter du bild. Högerklicka &gt; ändra bild &gt; från fil.</a:t>
            </a:r>
          </a:p>
          <a:p>
            <a:pPr>
              <a:lnSpc>
                <a:spcPct val="100000"/>
              </a:lnSpc>
            </a:pPr>
            <a:r>
              <a:rPr lang="sv" sz="1800" b="0" i="0" strike="noStrike" cap="none" spc="0" baseline="0" dirty="0">
                <a:solidFill>
                  <a:srgbClr val="000000"/>
                </a:solidFill>
                <a:effectLst/>
                <a:latin typeface="Helvetica"/>
                <a:ea typeface="Helvetica"/>
                <a:cs typeface="Helvetica"/>
              </a:rPr>
              <a:t>För att skapa fler sidor klickar du på fliken </a:t>
            </a:r>
            <a:br>
              <a:rPr lang="sv" sz="1800" b="0" i="0" strike="noStrike" cap="none" spc="0" baseline="0" dirty="0">
                <a:solidFill>
                  <a:srgbClr val="000000"/>
                </a:solidFill>
                <a:effectLst/>
                <a:latin typeface="Helvetica"/>
                <a:ea typeface="Helvetica"/>
                <a:cs typeface="Helvetica"/>
              </a:rPr>
            </a:br>
            <a:r>
              <a:rPr lang="sv" sz="1800" b="0" i="0" strike="noStrike" cap="none" spc="0" baseline="0" dirty="0">
                <a:solidFill>
                  <a:srgbClr val="000000"/>
                </a:solidFill>
                <a:effectLst/>
                <a:latin typeface="Helvetica"/>
                <a:ea typeface="Helvetica"/>
                <a:cs typeface="Helvetica"/>
              </a:rPr>
              <a:t>"Ny sida" ovan.</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44001720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SAMMANFATTNING</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nchor="t"/>
          <a:lstStyle/>
          <a:p>
            <a:pPr>
              <a:lnSpc>
                <a:spcPts val="2400"/>
              </a:lnSpc>
              <a:spcBef>
                <a:spcPts val="600"/>
              </a:spcBef>
              <a:spcAft>
                <a:spcPts val="1000"/>
              </a:spcAft>
            </a:pPr>
            <a:r>
              <a:rPr lang="sv" sz="1800" b="0" i="0" strike="noStrike" cap="none" spc="0" baseline="0">
                <a:solidFill>
                  <a:srgbClr val="000000"/>
                </a:solidFill>
                <a:effectLst/>
                <a:latin typeface="Helvetica"/>
                <a:ea typeface="Helvetica"/>
                <a:cs typeface="Helvetica"/>
              </a:rPr>
              <a:t>Kapning och slipning är högenergiprocessser som genererar mycket damm.</a:t>
            </a:r>
          </a:p>
          <a:p>
            <a:pPr>
              <a:lnSpc>
                <a:spcPts val="2400"/>
              </a:lnSpc>
              <a:spcBef>
                <a:spcPts val="600"/>
              </a:spcBef>
              <a:spcAft>
                <a:spcPts val="1000"/>
              </a:spcAft>
            </a:pPr>
            <a:r>
              <a:rPr lang="sv" sz="1800" b="0" i="0" strike="noStrike" cap="none" spc="0" baseline="0">
                <a:solidFill>
                  <a:srgbClr val="000000"/>
                </a:solidFill>
                <a:effectLst/>
                <a:latin typeface="Helvetica"/>
                <a:ea typeface="Helvetica"/>
                <a:cs typeface="Helvetica"/>
              </a:rPr>
              <a:t> Kom ihåg:</a:t>
            </a:r>
          </a:p>
          <a:p>
            <a:pPr marL="285750" indent="-285750">
              <a:lnSpc>
                <a:spcPts val="2400"/>
              </a:lnSpc>
              <a:spcBef>
                <a:spcPts val="600"/>
              </a:spcBef>
              <a:spcAft>
                <a:spcPts val="600"/>
              </a:spcAft>
              <a:buClr>
                <a:srgbClr val="F1B600"/>
              </a:buClr>
              <a:buSzPct val="120000"/>
              <a:buFont typeface="Wingdings" pitchFamily="2" charset="2"/>
              <a:buChar char="q"/>
            </a:pPr>
            <a:r>
              <a:rPr lang="sv" sz="1800" b="0" i="0" strike="noStrike" cap="none" spc="0" baseline="0">
                <a:solidFill>
                  <a:srgbClr val="000000"/>
                </a:solidFill>
                <a:effectLst/>
                <a:latin typeface="Helvetica"/>
                <a:ea typeface="Helvetica"/>
                <a:cs typeface="Helvetica"/>
              </a:rPr>
              <a:t>Se till att höljet är väl ventilerat</a:t>
            </a:r>
          </a:p>
          <a:p>
            <a:pPr marL="285750" indent="-285750">
              <a:lnSpc>
                <a:spcPts val="2400"/>
              </a:lnSpc>
              <a:spcBef>
                <a:spcPts val="600"/>
              </a:spcBef>
              <a:spcAft>
                <a:spcPts val="600"/>
              </a:spcAft>
              <a:buClr>
                <a:srgbClr val="F1B600"/>
              </a:buClr>
              <a:buSzPct val="120000"/>
              <a:buFont typeface="Wingdings" pitchFamily="2" charset="2"/>
              <a:buChar char="q"/>
            </a:pPr>
            <a:r>
              <a:rPr lang="sv" sz="1800" b="0" i="0" strike="noStrike" cap="none" spc="0" baseline="0">
                <a:solidFill>
                  <a:srgbClr val="000000"/>
                </a:solidFill>
                <a:effectLst/>
                <a:latin typeface="Helvetica"/>
                <a:ea typeface="Helvetica"/>
                <a:cs typeface="Helvetica"/>
              </a:rPr>
              <a:t>Använd vattenintegrerade verktyg om det är möjligt</a:t>
            </a:r>
          </a:p>
          <a:p>
            <a:pPr marL="285750" indent="-285750">
              <a:lnSpc>
                <a:spcPts val="2400"/>
              </a:lnSpc>
              <a:spcBef>
                <a:spcPts val="600"/>
              </a:spcBef>
              <a:spcAft>
                <a:spcPts val="600"/>
              </a:spcAft>
              <a:buClr>
                <a:srgbClr val="F1B600"/>
              </a:buClr>
              <a:buSzPct val="120000"/>
              <a:buFont typeface="Wingdings" pitchFamily="2" charset="2"/>
              <a:buChar char="q"/>
            </a:pPr>
            <a:r>
              <a:rPr lang="sv" sz="1800" b="0" i="0" strike="noStrike" cap="none" spc="0" baseline="0">
                <a:solidFill>
                  <a:srgbClr val="000000"/>
                </a:solidFill>
                <a:effectLst/>
                <a:latin typeface="Helvetica"/>
                <a:ea typeface="Helvetica"/>
                <a:cs typeface="Helvetica"/>
              </a:rPr>
              <a:t>Kontrollera att utrustningen inte visar tecken på skador</a:t>
            </a:r>
          </a:p>
          <a:p>
            <a:pPr marL="285750" indent="-285750">
              <a:lnSpc>
                <a:spcPts val="2400"/>
              </a:lnSpc>
              <a:spcBef>
                <a:spcPts val="600"/>
              </a:spcBef>
              <a:spcAft>
                <a:spcPts val="600"/>
              </a:spcAft>
              <a:buClr>
                <a:srgbClr val="F1B600"/>
              </a:buClr>
              <a:buSzPct val="120000"/>
              <a:buFont typeface="Wingdings" pitchFamily="2" charset="2"/>
              <a:buChar char="q"/>
            </a:pPr>
            <a:r>
              <a:rPr lang="sv" sz="1800" b="0" i="0" strike="noStrike" cap="none" spc="0" baseline="0">
                <a:solidFill>
                  <a:srgbClr val="FF0000"/>
                </a:solidFill>
                <a:effectLst/>
                <a:latin typeface="Helvetica"/>
                <a:ea typeface="Helvetica"/>
                <a:cs typeface="Helvetica"/>
              </a:rPr>
              <a:t>Här kan utbildaren lägga till sammanfattningar som passar sammanhanget</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267491750"/>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YTTERLIGARE UTBILDNING</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3" y="2362677"/>
            <a:ext cx="5453624" cy="2003524"/>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sv" sz="1600" b="0" i="0" strike="noStrike" cap="none" spc="0" baseline="0" dirty="0">
                <a:solidFill>
                  <a:srgbClr val="000000"/>
                </a:solidFill>
                <a:effectLst/>
                <a:latin typeface="Helvetica"/>
                <a:ea typeface="Helvetica"/>
                <a:cs typeface="Helvetica"/>
                <a:hlinkClick r:id="rId3" history="0"/>
              </a:rPr>
              <a:t>Bra metoder att använda vid torrkapning med hjälp av handhållna vinkelslipar/kapmaskiner eller elektriska väggfräsar (uppgiftsblad 2.1.14a)</a:t>
            </a:r>
          </a:p>
          <a:p>
            <a:pPr marL="285750" indent="-285750">
              <a:lnSpc>
                <a:spcPts val="2300"/>
              </a:lnSpc>
              <a:spcBef>
                <a:spcPts val="600"/>
              </a:spcBef>
              <a:spcAft>
                <a:spcPts val="600"/>
              </a:spcAft>
              <a:buSzPct val="130000"/>
              <a:buFont typeface="Arial" panose="020B0604020202020204" pitchFamily="34" charset="0"/>
              <a:buChar char="•"/>
            </a:pPr>
            <a:r>
              <a:rPr lang="sv" sz="1600" b="0" i="0" strike="noStrike" cap="none" spc="0" baseline="0" dirty="0">
                <a:solidFill>
                  <a:srgbClr val="000000"/>
                </a:solidFill>
                <a:effectLst/>
                <a:latin typeface="Helvetica"/>
                <a:ea typeface="Helvetica"/>
                <a:cs typeface="Helvetica"/>
                <a:hlinkClick r:id="rId3" history="0"/>
              </a:rPr>
              <a:t>Bra metoder för att kapa och pollera keramik och stenmaterial (uppgiftsblad 2.2.7)</a:t>
            </a:r>
          </a:p>
          <a:p>
            <a:pPr marL="285750" indent="-285750">
              <a:lnSpc>
                <a:spcPts val="2300"/>
              </a:lnSpc>
              <a:spcBef>
                <a:spcPts val="600"/>
              </a:spcBef>
              <a:spcAft>
                <a:spcPts val="600"/>
              </a:spcAft>
              <a:buSzPct val="130000"/>
              <a:buFont typeface="Arial" panose="020B0604020202020204" pitchFamily="34" charset="0"/>
              <a:buChar char="•"/>
            </a:pPr>
            <a:r>
              <a:rPr lang="sv" sz="1600" b="0" i="0" strike="noStrike" cap="none" spc="0" baseline="0" dirty="0">
                <a:solidFill>
                  <a:srgbClr val="000000"/>
                </a:solidFill>
                <a:effectLst/>
                <a:latin typeface="Helvetica"/>
                <a:ea typeface="Helvetica"/>
                <a:cs typeface="Helvetica"/>
                <a:hlinkClick r:id="rId4" history="0"/>
              </a:rPr>
              <a:t>NEPSIs guide till bra metoder</a:t>
            </a:r>
          </a:p>
          <a:p>
            <a:pPr marL="285750" indent="-285750">
              <a:lnSpc>
                <a:spcPts val="2300"/>
              </a:lnSpc>
              <a:spcBef>
                <a:spcPts val="600"/>
              </a:spcBef>
              <a:spcAft>
                <a:spcPts val="600"/>
              </a:spcAft>
              <a:buSzPct val="130000"/>
              <a:buFont typeface="Arial" panose="020B0604020202020204" pitchFamily="34" charset="0"/>
              <a:buChar char="•"/>
            </a:pPr>
            <a:r>
              <a:rPr lang="sv" sz="1600" b="0" i="0" strike="noStrike" cap="none" spc="0" baseline="0" dirty="0">
                <a:solidFill>
                  <a:srgbClr val="000000"/>
                </a:solidFill>
                <a:effectLst/>
                <a:latin typeface="Helvetica"/>
                <a:ea typeface="Helvetica"/>
                <a:cs typeface="Helvetica"/>
                <a:hlinkClick r:id="rId5" history="0"/>
              </a:rPr>
              <a:t>Nepsis guide för små och medelstora företag</a:t>
            </a:r>
          </a:p>
        </p:txBody>
      </p:sp>
      <p:sp>
        <p:nvSpPr>
          <p:cNvPr id="4" name="Rounded Rectangle 3">
            <a:extLst>
              <a:ext uri="{FF2B5EF4-FFF2-40B4-BE49-F238E27FC236}">
                <a16:creationId xmlns:a16="http://schemas.microsoft.com/office/drawing/2014/main" id="{F9F6C2B3-C478-8640-8DC5-5FE0011FBCC7}"/>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A26426C-73DF-7F44-9E81-93F6BA595F94}"/>
              </a:ext>
            </a:extLst>
          </p:cNvPr>
          <p:cNvSpPr/>
          <p:nvPr/>
        </p:nvSpPr>
        <p:spPr>
          <a:xfrm>
            <a:off x="1088454" y="5304473"/>
            <a:ext cx="10022946" cy="353943"/>
          </a:xfrm>
          <a:prstGeom prst="rect">
            <a:avLst/>
          </a:prstGeom>
          <a:noFill/>
          <a:ln>
            <a:noFill/>
          </a:ln>
        </p:spPr>
        <p:txBody>
          <a:bodyPr wrap="square" anchor="ctr">
            <a:spAutoFit/>
          </a:bodyPr>
          <a:lstStyle/>
          <a:p>
            <a:pPr>
              <a:spcBef>
                <a:spcPts val="1200"/>
              </a:spcBef>
              <a:spcAft>
                <a:spcPts val="1200"/>
              </a:spcAft>
              <a:buSzPct val="130000"/>
            </a:pPr>
            <a:r>
              <a:rPr lang="sv" sz="1700" b="0" i="0" strike="noStrike" cap="none" spc="0" baseline="0" dirty="0">
                <a:solidFill>
                  <a:srgbClr val="000000"/>
                </a:solidFill>
                <a:effectLst/>
                <a:latin typeface="Calibri"/>
                <a:ea typeface="Calibri"/>
                <a:cs typeface="Calibri"/>
              </a:rPr>
              <a:t>Besök </a:t>
            </a:r>
            <a:r>
              <a:rPr lang="sv" sz="1700" b="1" i="0" strike="noStrike" cap="none" spc="0" baseline="0" dirty="0">
                <a:solidFill>
                  <a:srgbClr val="000000"/>
                </a:solidFill>
                <a:effectLst/>
                <a:latin typeface="Calibri"/>
                <a:ea typeface="Calibri"/>
                <a:cs typeface="Calibri"/>
              </a:rPr>
              <a:t>NEPSIS e-utbildningsplattform</a:t>
            </a:r>
            <a:r>
              <a:rPr lang="sv" sz="1700" b="0" i="0" strike="noStrike" cap="none" spc="0" baseline="0" dirty="0">
                <a:solidFill>
                  <a:srgbClr val="000000"/>
                </a:solidFill>
                <a:effectLst/>
                <a:latin typeface="Calibri"/>
                <a:ea typeface="Calibri"/>
                <a:cs typeface="Calibri"/>
              </a:rPr>
              <a:t> på </a:t>
            </a:r>
            <a:r>
              <a:rPr lang="sv" sz="1700" b="0" i="0" strike="noStrike" cap="none" spc="0" baseline="0" dirty="0">
                <a:solidFill>
                  <a:srgbClr val="000000"/>
                </a:solidFill>
                <a:effectLst/>
                <a:latin typeface="Calibri"/>
                <a:ea typeface="Calibri"/>
                <a:cs typeface="Calibri"/>
                <a:hlinkClick r:id="rId6" history="0"/>
              </a:rPr>
              <a:t>training.nepsi.eu</a:t>
            </a:r>
            <a:r>
              <a:rPr lang="sv" sz="1700" b="0" i="0" strike="noStrike" cap="none" spc="0" baseline="0" dirty="0">
                <a:solidFill>
                  <a:srgbClr val="000000"/>
                </a:solidFill>
                <a:effectLst/>
                <a:latin typeface="Calibri"/>
                <a:ea typeface="Calibri"/>
                <a:cs typeface="Calibri"/>
              </a:rPr>
              <a:t> för fler undervisningsresurser som handlar om RCS</a:t>
            </a:r>
          </a:p>
        </p:txBody>
      </p:sp>
    </p:spTree>
    <p:extLst>
      <p:ext uri="{BB962C8B-B14F-4D97-AF65-F5344CB8AC3E}">
        <p14:creationId xmlns:p14="http://schemas.microsoft.com/office/powerpoint/2010/main" val="92102000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2646F8E-A107-4396-958D-1D87918D615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545FEE-AD81-4023-B6AC-5CAEA335ED97}">
  <ds:schemaRefs>
    <ds:schemaRef ds:uri="http://schemas.microsoft.com/office/infopath/2007/PartnerControls"/>
    <ds:schemaRef ds:uri="http://schemas.microsoft.com/office/2006/documentManagement/types"/>
    <ds:schemaRef ds:uri="http://purl.org/dc/dcmitype/"/>
    <ds:schemaRef ds:uri="http://purl.org/dc/elements/1.1/"/>
    <ds:schemaRef ds:uri="d8ecf516-e360-4672-81b9-68723bedb71f"/>
    <ds:schemaRef ds:uri="http://purl.org/dc/terms/"/>
    <ds:schemaRef ds:uri="http://schemas.microsoft.com/office/2006/metadata/properties"/>
    <ds:schemaRef ds:uri="http://schemas.openxmlformats.org/package/2006/metadata/core-properties"/>
    <ds:schemaRef ds:uri="6d9d7403-2d8c-4818-ae25-2c5629bc7330"/>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102</TotalTime>
  <Words>1079</Words>
  <Application>Microsoft Macintosh PowerPoint</Application>
  <PresentationFormat>Widescreen</PresentationFormat>
  <Paragraphs>103</Paragraphs>
  <Slides>14</Slides>
  <Notes>13</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42</cp:revision>
  <dcterms:created xsi:type="dcterms:W3CDTF">2020-06-26T09:56:53Z</dcterms:created>
  <dcterms:modified xsi:type="dcterms:W3CDTF">2024-11-13T11:35:09Z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