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56" r:id="rId5"/>
    <p:sldId id="280" r:id="rId6"/>
    <p:sldId id="278" r:id="rId7"/>
    <p:sldId id="268" r:id="rId8"/>
    <p:sldId id="276" r:id="rId9"/>
    <p:sldId id="279" r:id="rId10"/>
    <p:sldId id="269" r:id="rId11"/>
    <p:sldId id="270" r:id="rId12"/>
    <p:sldId id="274" r:id="rId13"/>
    <p:sldId id="266" r:id="rId14"/>
    <p:sldId id="264" r:id="rId15"/>
    <p:sldId id="267" r:id="rId16"/>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DDFEF2E-6062-D243-B386-10672D1C40B7}" v="2" dt="2020-12-09T20:29:03.75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411" autoAdjust="0"/>
    <p:restoredTop sz="90204"/>
  </p:normalViewPr>
  <p:slideViewPr>
    <p:cSldViewPr snapToGrid="0" snapToObjects="1">
      <p:cViewPr varScale="1">
        <p:scale>
          <a:sx n="110" d="100"/>
          <a:sy n="110" d="100"/>
        </p:scale>
        <p:origin x="1344" y="184"/>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41202351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l" sz="1800" b="0" i="0" strike="noStrike" cap="none" spc="0" baseline="0">
                <a:solidFill>
                  <a:srgbClr val="000000"/>
                </a:solidFill>
                <a:effectLst/>
                <a:latin typeface="Calibri"/>
                <a:ea typeface="Calibri"/>
                <a:cs typeface="Calibri"/>
              </a:rPr>
              <a:t>Η υπερβολική έκθεση σε εισπνεύσιμο διοξείδιο κρυσταλλικού πυριτίου (RCS) μπορεί  μακροπρόθεσμα  να οδηγήσει σε σοβαρά προβλήματα υγείας για τους εργαζομένους. Για τον λόγο είναι σημαντικό όλοι οι εργαζόμενοι να γνωρίζουν τις ορθές πρακτικές που περιορίζουν ή εξαλείφουν την έκθεση σε σκόνη πυριτίου ».</a:t>
            </a:r>
          </a:p>
          <a:p>
            <a:pPr marL="0" marR="0" lvl="0" indent="0" algn="l" defTabSz="914400" rtl="0" eaLnBrk="1" fontAlgn="auto" latinLnBrk="0" hangingPunct="1">
              <a:lnSpc>
                <a:spcPct val="100000"/>
              </a:lnSpc>
              <a:spcBef>
                <a:spcPct val="0"/>
              </a:spcBef>
              <a:spcAft>
                <a:spcPct val="0"/>
              </a:spcAft>
              <a:buClrTx/>
              <a:buSzTx/>
              <a:buFontTx/>
              <a:buNone/>
              <a:defRPr/>
            </a:pPr>
            <a:endParaRPr lang="en-US"/>
          </a:p>
          <a:p>
            <a:pPr marL="0" marR="0" lvl="0" indent="0" algn="l" defTabSz="914400" rtl="0" eaLnBrk="1" fontAlgn="auto" latinLnBrk="0" hangingPunct="1">
              <a:lnSpc>
                <a:spcPct val="100000"/>
              </a:lnSpc>
              <a:spcBef>
                <a:spcPct val="0"/>
              </a:spcBef>
              <a:spcAft>
                <a:spcPct val="0"/>
              </a:spcAft>
              <a:buClrTx/>
              <a:buSzTx/>
              <a:buFontTx/>
              <a:buNone/>
              <a:defRPr/>
            </a:pPr>
            <a:r>
              <a:rPr lang="el" sz="1200" b="0" i="0" strike="noStrike" cap="none" spc="0" baseline="0">
                <a:solidFill>
                  <a:srgbClr val="000000"/>
                </a:solidFill>
                <a:effectLst/>
                <a:latin typeface="Calibri"/>
                <a:ea typeface="Calibri"/>
                <a:cs typeface="Calibri"/>
              </a:rPr>
              <a:t>Αυτή η κατάρτιση παρέχει καθοδήγηση σχετικά με τα διάφορα μηχανικά και πνευματικά συστήματα χειρισμού και μεταφοράς για την εσωτερική κίνηση των προϊόντων που περιέχουν κρυσταλλικό πυρίτιο, και ιδιαίτερα εκείνων που είναι ξηράς δόμησης. </a:t>
            </a:r>
          </a:p>
          <a:p>
            <a:pPr marL="0" marR="0" lvl="0" indent="0" algn="l" defTabSz="914400" rtl="0" eaLnBrk="1" fontAlgn="auto" latinLnBrk="0" hangingPunct="1">
              <a:lnSpc>
                <a:spcPct val="100000"/>
              </a:lnSpc>
              <a:spcBef>
                <a:spcPct val="0"/>
              </a:spcBef>
              <a:spcAft>
                <a:spcPct val="0"/>
              </a:spcAft>
              <a:buClrTx/>
              <a:buSzTx/>
              <a:buFontTx/>
              <a:buNone/>
              <a:defRPr/>
            </a:pPr>
            <a:endParaRPr lang="en-GB" sz="1200" b="0" i="0" u="none" strike="noStrike"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9346262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30456838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l" sz="1200" b="0" i="0" strike="noStrike" cap="none" spc="0" baseline="0">
                <a:solidFill>
                  <a:srgbClr val="000000"/>
                </a:solidFill>
                <a:effectLst/>
                <a:latin typeface="Calibri"/>
                <a:ea typeface="Calibri"/>
                <a:cs typeface="Calibri"/>
              </a:rPr>
              <a:t>Η μεταφορά υλικών που περιέχουν κρυσταλλικό πυρίτιο μπορεί να δημιουργήσει αερομεταφερόμενα σωματίδια σκόνης. Το πιο αποτελεσματικό τεχνικό μέτρο για τον έλεγχο της σκόνης είναι η εργασία σε κλειστά συστήματα (ενθυλάκωση,  κλειστός χώρος). </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39721201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el" sz="1800" b="0" i="0" strike="noStrike" cap="none" spc="0" baseline="0">
                <a:solidFill>
                  <a:srgbClr val="000000"/>
                </a:solidFill>
                <a:effectLst/>
                <a:latin typeface="Calibri"/>
                <a:ea typeface="Calibri"/>
                <a:cs typeface="Calibri"/>
              </a:rPr>
              <a:t>Τα συστήματα μεταφοράς είναι συνήθως </a:t>
            </a:r>
            <a:r>
              <a:rPr lang="el" sz="1200" b="0" i="0" strike="noStrike" cap="none" spc="0" baseline="0">
                <a:solidFill>
                  <a:srgbClr val="000000"/>
                </a:solidFill>
                <a:effectLst/>
                <a:latin typeface="Calibri"/>
                <a:ea typeface="Calibri"/>
                <a:cs typeface="Calibri"/>
              </a:rPr>
              <a:t>πνευματικά (δηλαδή περιέχουν ή λειτουργούν με αέριο ή αέρα υπό πίεση) καθώς είναι πιο αποδοτικά.</a:t>
            </a:r>
          </a:p>
          <a:p>
            <a:pPr marL="0" marR="0" lvl="0" indent="0" algn="l" defTabSz="914400" rtl="0" eaLnBrk="1" fontAlgn="auto" latinLnBrk="0" hangingPunct="1">
              <a:lnSpc>
                <a:spcPct val="100000"/>
              </a:lnSpc>
              <a:spcBef>
                <a:spcPct val="0"/>
              </a:spcBef>
              <a:spcAft>
                <a:spcPct val="0"/>
              </a:spcAft>
              <a:buClrTx/>
              <a:buSzTx/>
              <a:buFontTx/>
              <a:buNone/>
              <a:defRPr/>
            </a:pPr>
            <a:r>
              <a:rPr lang="el" sz="1800" b="0" i="0" strike="noStrike" cap="none" spc="0" baseline="0">
                <a:solidFill>
                  <a:srgbClr val="000000"/>
                </a:solidFill>
                <a:effectLst/>
                <a:latin typeface="Calibri"/>
                <a:ea typeface="Calibri"/>
                <a:cs typeface="Calibri"/>
              </a:rPr>
              <a:t>Εάν δεν υπάρχει διαθέσιμο κλειστό σύστημα μεταφοράς, η διαβροχή ξηρών υλικών μπορεί να είναι μια εναλλακτική λύση αντί του πλήρους κλειστού χώρου.</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14064827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1522138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36252871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33495059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8563307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el" sz="1000" b="0" i="0" strike="noStrike" cap="none" spc="0" baseline="0">
                <a:solidFill>
                  <a:srgbClr val="000000"/>
                </a:solidFill>
                <a:effectLst/>
                <a:latin typeface="Helvetica"/>
                <a:ea typeface="Helvetica"/>
                <a:cs typeface="Helvetica"/>
              </a:rPr>
              <a:t>Αυτό το πακέτο κατάρτισης δημιουργήθηκε ως μέρος του Οδηγού ορθής πρακτικής της NEPSI – visit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DB6BECF5-E711-4A41-90A0-83748CFD9D2D}"/>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1647DD66-F956-0642-838D-1CF4B57DF25C}"/>
              </a:ext>
            </a:extLst>
          </p:cNvPr>
          <p:cNvSpPr txBox="1"/>
          <p:nvPr userDrawn="1"/>
        </p:nvSpPr>
        <p:spPr>
          <a:xfrm>
            <a:off x="8294913" y="429114"/>
            <a:ext cx="3522437"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l" sz="1400" b="1" i="0" strike="noStrike" cap="none" spc="0" baseline="0" dirty="0">
                <a:solidFill>
                  <a:srgbClr val="F6A317"/>
                </a:solidFill>
                <a:effectLst/>
                <a:latin typeface="Helvetica"/>
                <a:ea typeface="Helvetica"/>
                <a:cs typeface="Helvetica"/>
              </a:rPr>
              <a:t>ΚΑΤΑΡΤΙΣΗ ΟΡΘΩΝ ΠΡΑΚΤΙΚΩΝ ΓΙΑ ΣΥΣΤΗΜΑΤΑ ΧΕΙΡΙΣΜΟΥ</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708728"/>
            <a:ext cx="7534275" cy="1483849"/>
          </a:xfrm>
        </p:spPr>
        <p:txBody>
          <a:bodyPr anchor="t"/>
          <a:lstStyle/>
          <a:p>
            <a:pPr>
              <a:lnSpc>
                <a:spcPct val="100000"/>
              </a:lnSpc>
            </a:pPr>
            <a:r>
              <a:rPr lang="el" sz="2800" i="0" strike="noStrike" cap="none" spc="0" baseline="0" dirty="0">
                <a:solidFill>
                  <a:srgbClr val="FFFFFF"/>
                </a:solidFill>
                <a:effectLst/>
                <a:latin typeface="Helvetica"/>
                <a:ea typeface="Helvetica"/>
                <a:cs typeface="Helvetica"/>
              </a:rPr>
              <a:t>ΚΑΤΑΡΤΙΣΗ ΟΡΘΩΝ ΠΡΑΚΤΙΚΩΝ ΓΙΑ ΣΥΣΤΗΜΑΤΑ ΧΕΙΡΙΣΜΟΥ ΣΕ ΚΛΕΙΣΤΟ ΧΩΡΟ ΚΑΙ ΣΥΣΤΗΜΑΤΑ ΜΕΤΑΦΟΡΑΣ</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192578"/>
            <a:ext cx="7534275" cy="850900"/>
          </a:xfrm>
        </p:spPr>
        <p:txBody>
          <a:bodyPr/>
          <a:lstStyle/>
          <a:p>
            <a:endParaRPr lang="en-US"/>
          </a:p>
        </p:txBody>
      </p:sp>
      <p:sp>
        <p:nvSpPr>
          <p:cNvPr id="2" name="Rectangle 1">
            <a:extLst>
              <a:ext uri="{FF2B5EF4-FFF2-40B4-BE49-F238E27FC236}">
                <a16:creationId xmlns:a16="http://schemas.microsoft.com/office/drawing/2014/main" id="{3B9DF93F-52BF-984E-87DB-4429E1B65535}"/>
              </a:ext>
            </a:extLst>
          </p:cNvPr>
          <p:cNvSpPr/>
          <p:nvPr/>
        </p:nvSpPr>
        <p:spPr>
          <a:xfrm>
            <a:off x="7823201" y="358815"/>
            <a:ext cx="3948254" cy="6018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el-GR" sz="2800" dirty="0"/>
              <a:t>ΠΡΟΟΙΜΙΟ (ΓΙΑ ΤΟΝ ΕΚΠΑΙΔΕΥΤΉ)</a:t>
            </a:r>
            <a:endParaRPr lang="en-US" sz="2800" dirty="0"/>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000"/>
              </a:lnSpc>
              <a:spcBef>
                <a:spcPts val="800"/>
              </a:spcBef>
            </a:pPr>
            <a:r>
              <a:rPr lang="el-GR" dirty="0">
                <a:latin typeface="Helvetica"/>
                <a:cs typeface="Helvetica"/>
              </a:rPr>
              <a:t>Στο πλαίσιο του εκπαιδευτικού σταδίου για την εφαρμογή των ορθών πρακτικών του NEPSI, ο NEPSI έχει αναπτύξει ένα σύνολο εκπαιδευτικών πόρων. </a:t>
            </a:r>
          </a:p>
          <a:p>
            <a:pPr>
              <a:lnSpc>
                <a:spcPts val="2000"/>
              </a:lnSpc>
              <a:spcBef>
                <a:spcPts val="800"/>
              </a:spcBef>
            </a:pPr>
            <a:r>
              <a:rPr lang="el-GR" dirty="0">
                <a:latin typeface="Helvetica"/>
                <a:cs typeface="Helvetica"/>
              </a:rPr>
              <a:t>Κάθε εκπαιδευτικό πακέτο PowerPoint καλύπτει ένα θέμα σχετικό με τους εργαζόμενους σε όλους τους κλάδους που χρησιμοποιούν υλικά που περιέχουν κρυσταλλικό πυρίτιο. Τα πακέτα παρέχουν πληροφορίες σχετικά με τους κινδύνους έκθεσης σε σκόνη που σχετίζονται με το θέμα και τις ορθές πρακτικές και τα μέτρα που είναι διαθέσιμα για τη μείωσή τους. Σκοπός της κατάρτισης είναι η ενημέρωση και η εκπαίδευση των εργαζομένων ώστε να μπορούν να χρησιμοποιούν αποτελεσματικά τα μέτρα ελέγχου και η μείωση της έκθεσής τους σε εισπνεύσιμο διοξείδιο του κρυσταλλικού πυριτίου (RCS) στο χώρο εργασίας.</a:t>
            </a:r>
          </a:p>
          <a:p>
            <a:pPr>
              <a:lnSpc>
                <a:spcPts val="2000"/>
              </a:lnSpc>
              <a:spcBef>
                <a:spcPts val="800"/>
              </a:spcBef>
            </a:pPr>
            <a:r>
              <a:rPr lang="el-GR" dirty="0">
                <a:latin typeface="Helvetica"/>
                <a:cs typeface="Helvetica"/>
              </a:rPr>
              <a:t>Χρησιμοποιήστε το κενό πρότυπο και τα σύμβολα κράτησης θέσης για να προσθέσετε πρόσθετες πληροφορίες σε αυτό το εκπαιδευτικό πακέτο, όπως απαιτείται.</a:t>
            </a:r>
          </a:p>
          <a:p>
            <a:pPr>
              <a:lnSpc>
                <a:spcPts val="2000"/>
              </a:lnSpc>
              <a:spcBef>
                <a:spcPts val="800"/>
              </a:spcBef>
            </a:pPr>
            <a:endParaRPr lang="el-GR" dirty="0">
              <a:latin typeface="Helvetica"/>
              <a:cs typeface="Helvetica"/>
            </a:endParaRPr>
          </a:p>
        </p:txBody>
      </p:sp>
    </p:spTree>
    <p:extLst>
      <p:ext uri="{BB962C8B-B14F-4D97-AF65-F5344CB8AC3E}">
        <p14:creationId xmlns:p14="http://schemas.microsoft.com/office/powerpoint/2010/main" val="248040372"/>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el" sz="2800" b="1" i="0" strike="noStrike" cap="none" spc="0" baseline="0">
                <a:solidFill>
                  <a:srgbClr val="F6A317"/>
                </a:solidFill>
                <a:effectLst/>
                <a:latin typeface="Helvetica"/>
                <a:ea typeface="Helvetica"/>
                <a:cs typeface="Helvetica"/>
              </a:rPr>
              <a:t>ΠΑΡΑΚΑΛΟΥΜΕ ΣΗΜΕΙΩΣΤΕ</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000"/>
              </a:lnSpc>
            </a:pPr>
            <a:r>
              <a:rPr lang="el" sz="1600" b="0" i="0" strike="noStrike" cap="none" spc="0" baseline="0" dirty="0">
                <a:solidFill>
                  <a:srgbClr val="000000"/>
                </a:solidFill>
                <a:effectLst/>
                <a:latin typeface="Helvetica"/>
                <a:ea typeface="Helvetica"/>
                <a:cs typeface="Helvetica"/>
              </a:rPr>
              <a:t>Οι πληροφορίες σε αυτή την κατάρτιση με PowerPoint έχει συμβουλευτικό χαρακτήρα και  πληροφοριακό περιεχόμενο. Δεν πρόκειται για πρότυπο ή κανονισμό και δεν δημιουργεί νέες νομικές υποχρεώσεις ούτε τροποποιεί τις υφιστάμενες υποχρεώσεις που δημιουργούνται από την υγειονομική νομοθεσία και πολιτική</a:t>
            </a:r>
          </a:p>
        </p:txBody>
      </p:sp>
    </p:spTree>
    <p:extLst>
      <p:ext uri="{BB962C8B-B14F-4D97-AF65-F5344CB8AC3E}">
        <p14:creationId xmlns:p14="http://schemas.microsoft.com/office/powerpoint/2010/main" val="3406047101"/>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el" sz="2800" b="1" i="0" strike="noStrike" cap="none" spc="0" baseline="0">
                <a:solidFill>
                  <a:srgbClr val="F6A317"/>
                </a:solidFill>
                <a:effectLst/>
                <a:latin typeface="Helvetica"/>
                <a:ea typeface="Helvetica"/>
                <a:cs typeface="Helvetica"/>
              </a:rPr>
              <a:t>ΕΙΣΑΓΩΓΗ</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5638305" cy="3682369"/>
          </a:xfrm>
        </p:spPr>
        <p:txBody>
          <a:bodyPr/>
          <a:lstStyle/>
          <a:p>
            <a:pPr>
              <a:lnSpc>
                <a:spcPts val="2000"/>
              </a:lnSpc>
              <a:spcBef>
                <a:spcPts val="800"/>
              </a:spcBef>
            </a:pPr>
            <a:r>
              <a:rPr lang="el" b="1" i="0" strike="noStrike" cap="none" spc="0" baseline="0" dirty="0">
                <a:solidFill>
                  <a:srgbClr val="000000"/>
                </a:solidFill>
                <a:effectLst/>
                <a:latin typeface="Helvetica"/>
                <a:ea typeface="Helvetica"/>
                <a:cs typeface="Helvetica"/>
              </a:rPr>
              <a:t>Το να μάθετε πώς να προστατεύετε τον εαυτό σας από σχετικούς με την εργασία κινδύνους για την υγεία αποτελεί προτεραιότητα.</a:t>
            </a:r>
          </a:p>
          <a:p>
            <a:pPr>
              <a:lnSpc>
                <a:spcPts val="2000"/>
              </a:lnSpc>
              <a:spcBef>
                <a:spcPts val="800"/>
              </a:spcBef>
            </a:pPr>
            <a:r>
              <a:rPr lang="el" b="0" i="0" strike="noStrike" cap="none" spc="0" baseline="0" dirty="0">
                <a:solidFill>
                  <a:srgbClr val="000000"/>
                </a:solidFill>
                <a:effectLst/>
                <a:latin typeface="Helvetica"/>
                <a:ea typeface="Helvetica"/>
                <a:cs typeface="Helvetica"/>
              </a:rPr>
              <a:t>Σε αυτή την κατάρτιση με  PowerPoint θα μάθετε για:</a:t>
            </a:r>
          </a:p>
          <a:p>
            <a:pPr marL="285750" indent="-28575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Πώς σχεδιάζονται τα συστήματα χειρισμού και μεταφοράς, σε πλήρως κλειστό χώρο, για να αποτρέπουν την απελευθέρωση εισπνεύσιμης σκόνης διοξειδίου κρυσταλλικού πυριτίου (RCS) στον αέρα του χώρου εργασίας καθώς μετακινούνται χύδην υλικά</a:t>
            </a:r>
          </a:p>
          <a:p>
            <a:pPr marL="285750" indent="-285750">
              <a:lnSpc>
                <a:spcPts val="2000"/>
              </a:lnSpc>
              <a:spcBef>
                <a:spcPts val="800"/>
              </a:spcBef>
              <a:buFont typeface="Arial" panose="020B0604020202020204" pitchFamily="34" charset="0"/>
              <a:buChar char="•"/>
            </a:pPr>
            <a:r>
              <a:rPr lang="el" b="0" i="0" strike="noStrike" cap="none" spc="0" baseline="0" dirty="0">
                <a:solidFill>
                  <a:srgbClr val="FF0000"/>
                </a:solidFill>
                <a:effectLst/>
                <a:latin typeface="Helvetica"/>
                <a:ea typeface="Helvetica"/>
                <a:cs typeface="Helvetica"/>
              </a:rPr>
              <a:t>Κείμενο για να συμπληρωθεί από τον εκπαιδευτή – εάν έχετε προσθέσει μια προσαρμοσμένη διαφάνεια, πληκτρολογήστε μια σύντομη επισκόπηση του υλικού των συμφραζομένων</a:t>
            </a:r>
          </a:p>
          <a:p>
            <a:pPr marL="285750" indent="-285750">
              <a:lnSpc>
                <a:spcPts val="2000"/>
              </a:lnSpc>
              <a:spcBef>
                <a:spcPts val="800"/>
              </a:spcBef>
              <a:buFont typeface="Arial" panose="020B0604020202020204" pitchFamily="34" charset="0"/>
              <a:buChar char="•"/>
            </a:pPr>
            <a:endParaRPr lang="en-US" dirty="0">
              <a:solidFill>
                <a:srgbClr val="FF0000"/>
              </a:solidFill>
            </a:endParaRPr>
          </a:p>
          <a:p>
            <a:pPr marL="285750" indent="-285750">
              <a:lnSpc>
                <a:spcPts val="2000"/>
              </a:lnSpc>
              <a:spcBef>
                <a:spcPts val="800"/>
              </a:spcBef>
              <a:buFont typeface="Arial" panose="020B0604020202020204" pitchFamily="34" charset="0"/>
              <a:buChar char="•"/>
            </a:pPr>
            <a:endParaRPr lang="en-US" dirty="0"/>
          </a:p>
        </p:txBody>
      </p:sp>
      <p:pic>
        <p:nvPicPr>
          <p:cNvPr id="6" name="Picture Placeholder 5">
            <a:extLst>
              <a:ext uri="{FF2B5EF4-FFF2-40B4-BE49-F238E27FC236}">
                <a16:creationId xmlns:a16="http://schemas.microsoft.com/office/drawing/2014/main" id="{4A3A0FCF-3A9E-3E4F-818D-83B5613D1B2E}"/>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10880" r="10880"/>
          <a:stretch>
            <a:fillRect/>
          </a:stretch>
        </p:blipFill>
        <p:spPr>
          <a:prstGeom prst="rect">
            <a:avLst/>
          </a:prstGeom>
        </p:spPr>
      </p:pic>
    </p:spTree>
    <p:extLst>
      <p:ext uri="{BB962C8B-B14F-4D97-AF65-F5344CB8AC3E}">
        <p14:creationId xmlns:p14="http://schemas.microsoft.com/office/powerpoint/2010/main" val="228789241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702137"/>
            <a:ext cx="4215670" cy="789663"/>
          </a:xfrm>
        </p:spPr>
        <p:txBody>
          <a:bodyPr/>
          <a:lstStyle/>
          <a:p>
            <a:pPr>
              <a:lnSpc>
                <a:spcPct val="100000"/>
              </a:lnSpc>
            </a:pPr>
            <a:r>
              <a:rPr lang="el" sz="2800" b="1" i="0" strike="noStrike" cap="none" spc="0" baseline="0" dirty="0">
                <a:solidFill>
                  <a:srgbClr val="F6A317"/>
                </a:solidFill>
                <a:effectLst/>
                <a:latin typeface="Helvetica"/>
                <a:ea typeface="Helvetica"/>
                <a:cs typeface="Helvetica"/>
              </a:rPr>
              <a:t>ΤΕΧΝΙΚΕΣ ΕΛΕΓΧΟΥ ΤΗΣ ΣΚΟΝΗΣ</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el" b="0" i="0" strike="noStrike" cap="none" spc="0" baseline="0" dirty="0">
                <a:solidFill>
                  <a:srgbClr val="000000"/>
                </a:solidFill>
                <a:effectLst/>
                <a:latin typeface="Helvetica"/>
                <a:ea typeface="Helvetica"/>
                <a:cs typeface="Helvetica"/>
              </a:rPr>
              <a:t>Τα συστήματα χειρισμού και μεταφοράς χρησιμοποιούν κλειστό χώρο για τη διαχείριση της σκόνης, ο οποίος είναι μία από τις πέντε κύριες τεχνικές ελέγχου της σκόνης.</a:t>
            </a:r>
          </a:p>
          <a:p>
            <a:pPr marL="342900" indent="-342900">
              <a:lnSpc>
                <a:spcPts val="2400"/>
              </a:lnSpc>
              <a:buFontTx/>
              <a:buChar char="-"/>
            </a:pPr>
            <a:endParaRPr lang="en-US" dirty="0"/>
          </a:p>
        </p:txBody>
      </p:sp>
      <p:pic>
        <p:nvPicPr>
          <p:cNvPr id="22" name="Picture 21" descr="A screenshot of a cell phone&#10;&#10;Description automatically generated">
            <a:extLst>
              <a:ext uri="{FF2B5EF4-FFF2-40B4-BE49-F238E27FC236}">
                <a16:creationId xmlns:a16="http://schemas.microsoft.com/office/drawing/2014/main" id="{56A9ED7A-897F-C344-9D0B-D8BE65CDB772}"/>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0F185279-7B8C-7D46-94F2-74B67977D26C}"/>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3211EB1-7956-8F43-99F1-AC2F32F9D3AA}"/>
              </a:ext>
            </a:extLst>
          </p:cNvPr>
          <p:cNvPicPr>
            <a:picLocks noChangeAspect="1"/>
          </p:cNvPicPr>
          <p:nvPr/>
        </p:nvPicPr>
        <p:blipFill>
          <a:blip r:embed="rId3"/>
          <a:srcRect l="7057" t="9146" r="76967" b="66230"/>
          <a:stretch>
            <a:fillRect/>
          </a:stretch>
        </p:blipFill>
        <p:spPr>
          <a:xfrm>
            <a:off x="5365058" y="3394767"/>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9D971B22-82DB-1949-AA9F-0BE09BCCB2C9}"/>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23E32322-8D9B-A140-B695-8BF7045CDF84}"/>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D2092575-FD56-0743-82BA-51CFDCEAB6A2}"/>
              </a:ext>
            </a:extLst>
          </p:cNvPr>
          <p:cNvSpPr txBox="1"/>
          <p:nvPr/>
        </p:nvSpPr>
        <p:spPr>
          <a:xfrm>
            <a:off x="6579514" y="1702138"/>
            <a:ext cx="2259686" cy="2023631"/>
          </a:xfrm>
          <a:prstGeom prst="rect">
            <a:avLst/>
          </a:prstGeom>
          <a:noFill/>
        </p:spPr>
        <p:txBody>
          <a:bodyPr wrap="square" rtlCol="0">
            <a:spAutoFit/>
          </a:bodyPr>
          <a:lstStyle/>
          <a:p>
            <a:pPr>
              <a:spcAft>
                <a:spcPts val="300"/>
              </a:spcAft>
            </a:pPr>
            <a:r>
              <a:rPr lang="el" sz="1050" b="1" i="0" strike="noStrike" cap="none" spc="50" baseline="0" dirty="0">
                <a:solidFill>
                  <a:srgbClr val="EF9A2E"/>
                </a:solidFill>
                <a:effectLst/>
                <a:latin typeface="Futura Medium"/>
                <a:ea typeface="Futura Medium"/>
                <a:cs typeface="Futura Medium"/>
              </a:rPr>
              <a:t>ΟΡΘΗ ΥΓΙΕΙΝΗ / ΚΑΘΑΡΙOΤΗΤΑ</a:t>
            </a:r>
          </a:p>
          <a:p>
            <a:r>
              <a:rPr lang="el" sz="1200" b="0" i="0" strike="noStrike" cap="none" spc="0" baseline="0" dirty="0">
                <a:solidFill>
                  <a:srgbClr val="000000"/>
                </a:solidFill>
                <a:effectLst/>
                <a:latin typeface="Calibri"/>
                <a:ea typeface="Calibri"/>
                <a:cs typeface="Calibri"/>
              </a:rPr>
              <a:t>Το πλύσιμο των ρούχων εργασίας και το σκούπισμα της σκόνης που παράγεται από τις διεργασίες σταματά τη σκόνη που συσσωρεύεται με την πάροδο του χρόνου – o καθαρός χώρος εργασίας είναι ασφαλής</a:t>
            </a:r>
          </a:p>
          <a:p>
            <a:endParaRPr lang="en-US" dirty="0"/>
          </a:p>
        </p:txBody>
      </p:sp>
      <p:sp>
        <p:nvSpPr>
          <p:cNvPr id="28" name="TextBox 27">
            <a:extLst>
              <a:ext uri="{FF2B5EF4-FFF2-40B4-BE49-F238E27FC236}">
                <a16:creationId xmlns:a16="http://schemas.microsoft.com/office/drawing/2014/main" id="{2FB3E759-73AB-024F-93CA-18EDAD7A169E}"/>
              </a:ext>
            </a:extLst>
          </p:cNvPr>
          <p:cNvSpPr txBox="1"/>
          <p:nvPr/>
        </p:nvSpPr>
        <p:spPr>
          <a:xfrm>
            <a:off x="6579514" y="3394767"/>
            <a:ext cx="2134063" cy="1700960"/>
          </a:xfrm>
          <a:prstGeom prst="rect">
            <a:avLst/>
          </a:prstGeom>
          <a:noFill/>
        </p:spPr>
        <p:txBody>
          <a:bodyPr wrap="square" rtlCol="0">
            <a:spAutoFit/>
          </a:bodyPr>
          <a:lstStyle/>
          <a:p>
            <a:pPr>
              <a:spcAft>
                <a:spcPts val="300"/>
              </a:spcAft>
            </a:pPr>
            <a:r>
              <a:rPr lang="el" sz="1050" b="1" i="0" strike="noStrike" cap="none" spc="50" baseline="0">
                <a:solidFill>
                  <a:srgbClr val="EF9A2E"/>
                </a:solidFill>
                <a:effectLst/>
                <a:latin typeface="Futura Medium"/>
                <a:ea typeface="Futura Medium"/>
                <a:cs typeface="Futura Medium"/>
              </a:rPr>
              <a:t>ΚΛΕΙΣΤΟΣ ΧΩΡΟΣ</a:t>
            </a:r>
          </a:p>
          <a:p>
            <a:pPr>
              <a:spcAft>
                <a:spcPts val="300"/>
              </a:spcAft>
            </a:pPr>
            <a:r>
              <a:rPr lang="el" sz="1200" b="0" i="0" strike="noStrike" cap="none" spc="0" baseline="0">
                <a:solidFill>
                  <a:srgbClr val="000000"/>
                </a:solidFill>
                <a:effectLst/>
                <a:latin typeface="Calibri"/>
                <a:ea typeface="Calibri"/>
                <a:cs typeface="Calibri"/>
              </a:rPr>
              <a:t>Η διεξαγωγή διεργασιών παραγωγής εισπνεόμενου διοξειδίου κρυσταλλικού πυριτίου (RCS) σε αεροστεγές περιβάλλον αποτρέπει την έκθεση στη σκόνη στην πηγή</a:t>
            </a:r>
          </a:p>
          <a:p>
            <a:pPr>
              <a:spcAft>
                <a:spcPts val="300"/>
              </a:spcAft>
            </a:pPr>
            <a:endParaRPr lang="en-US"/>
          </a:p>
        </p:txBody>
      </p:sp>
      <p:sp>
        <p:nvSpPr>
          <p:cNvPr id="29" name="TextBox 28">
            <a:extLst>
              <a:ext uri="{FF2B5EF4-FFF2-40B4-BE49-F238E27FC236}">
                <a16:creationId xmlns:a16="http://schemas.microsoft.com/office/drawing/2014/main" id="{77A412B4-051E-3844-A4E0-9781B6360C82}"/>
              </a:ext>
            </a:extLst>
          </p:cNvPr>
          <p:cNvSpPr txBox="1"/>
          <p:nvPr/>
        </p:nvSpPr>
        <p:spPr>
          <a:xfrm>
            <a:off x="6579515" y="4852473"/>
            <a:ext cx="2259685" cy="1715854"/>
          </a:xfrm>
          <a:prstGeom prst="rect">
            <a:avLst/>
          </a:prstGeom>
          <a:noFill/>
        </p:spPr>
        <p:txBody>
          <a:bodyPr wrap="square" rtlCol="0">
            <a:spAutoFit/>
          </a:bodyPr>
          <a:lstStyle/>
          <a:p>
            <a:pPr>
              <a:spcAft>
                <a:spcPts val="300"/>
              </a:spcAft>
            </a:pPr>
            <a:r>
              <a:rPr lang="el" sz="1050" b="1" i="0" strike="noStrike" cap="none" spc="50" baseline="0" dirty="0">
                <a:solidFill>
                  <a:srgbClr val="EF9A2E"/>
                </a:solidFill>
                <a:effectLst/>
                <a:latin typeface="Futura Medium"/>
                <a:ea typeface="Futura Medium"/>
                <a:cs typeface="Futura Medium"/>
              </a:rPr>
              <a:t>ΕΞΑΓΩΓΗ / ΕΞΑΕΡΙΣΜΟΣ</a:t>
            </a:r>
          </a:p>
          <a:p>
            <a:pPr>
              <a:spcAft>
                <a:spcPts val="300"/>
              </a:spcAft>
            </a:pPr>
            <a:r>
              <a:rPr lang="el" sz="1200" b="0" i="0" strike="noStrike" cap="none" spc="0" baseline="0" dirty="0">
                <a:solidFill>
                  <a:srgbClr val="000000"/>
                </a:solidFill>
                <a:effectLst/>
                <a:latin typeface="Calibri"/>
                <a:ea typeface="Calibri"/>
                <a:cs typeface="Calibri"/>
              </a:rPr>
              <a:t>Δέσμευση του εισπνεόμενου διοξειδίου κρυσταλλικού πυριτίου (RCS) στην πηγή, πριν εκτεθούμε σε αυτό, και  αντικατάσταση του μολυσμένου αέρα με καθαρό αέρα.</a:t>
            </a:r>
          </a:p>
          <a:p>
            <a:endParaRPr lang="en-US" dirty="0"/>
          </a:p>
        </p:txBody>
      </p:sp>
      <p:sp>
        <p:nvSpPr>
          <p:cNvPr id="30" name="TextBox 29">
            <a:extLst>
              <a:ext uri="{FF2B5EF4-FFF2-40B4-BE49-F238E27FC236}">
                <a16:creationId xmlns:a16="http://schemas.microsoft.com/office/drawing/2014/main" id="{88D323DB-E4CF-A549-9820-D7DAFB16948A}"/>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el" sz="1050" b="1" i="0" strike="noStrike" cap="none" spc="50" baseline="0">
                <a:solidFill>
                  <a:srgbClr val="EF9A2E"/>
                </a:solidFill>
                <a:effectLst/>
                <a:latin typeface="Futura Medium"/>
                <a:ea typeface="Futura Medium"/>
                <a:cs typeface="Futura Medium"/>
              </a:rPr>
              <a:t>ΕΞΟΠΛΙΣΜΟΣ ΠΡΟΣΤΑΣΙΑΣ</a:t>
            </a:r>
          </a:p>
          <a:p>
            <a:r>
              <a:rPr lang="el" sz="1200" b="0" i="0" strike="noStrike" cap="none" spc="0" baseline="0">
                <a:solidFill>
                  <a:srgbClr val="000000"/>
                </a:solidFill>
                <a:effectLst/>
                <a:latin typeface="Calibri"/>
                <a:ea typeface="Calibri"/>
                <a:cs typeface="Calibri"/>
              </a:rPr>
              <a:t>Τα ΜΑΠ (π.χ. μάσκες προσώπου) προστατεύουν τους εργαζομένους από τη σκόνη όταν όλα τα άλλα μέτρα ελέγχου δεν επαρκούν για τον έλεγχο των κινδύνων έκθεσης</a:t>
            </a:r>
          </a:p>
          <a:p>
            <a:endParaRPr lang="en-US"/>
          </a:p>
        </p:txBody>
      </p:sp>
      <p:sp>
        <p:nvSpPr>
          <p:cNvPr id="31" name="TextBox 30">
            <a:extLst>
              <a:ext uri="{FF2B5EF4-FFF2-40B4-BE49-F238E27FC236}">
                <a16:creationId xmlns:a16="http://schemas.microsoft.com/office/drawing/2014/main" id="{2834BA1B-4C7F-234E-8E9A-C295F5253FB8}"/>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el" sz="1050" b="1" i="0" strike="noStrike" cap="none" spc="50" baseline="0">
                <a:solidFill>
                  <a:srgbClr val="EF9A2E"/>
                </a:solidFill>
                <a:effectLst/>
                <a:latin typeface="Futura Medium"/>
                <a:ea typeface="Futura Medium"/>
                <a:cs typeface="Futura Medium"/>
              </a:rPr>
              <a:t>ΝΕΡΟ</a:t>
            </a:r>
          </a:p>
          <a:p>
            <a:pPr>
              <a:spcAft>
                <a:spcPts val="300"/>
              </a:spcAft>
            </a:pPr>
            <a:r>
              <a:rPr lang="el" sz="1200" b="0" i="0" strike="noStrike" cap="none" spc="0" baseline="0">
                <a:solidFill>
                  <a:srgbClr val="000000"/>
                </a:solidFill>
                <a:effectLst/>
                <a:latin typeface="Calibri"/>
                <a:ea typeface="Calibri"/>
                <a:cs typeface="Calibri"/>
              </a:rPr>
              <a:t>Η διατήρηση των διεργασιών σε υγρή κατάσταση αποτρέπει τη διασπορά σκόνης μέσω της δέσμευσης των σωματιδίων με νερό</a:t>
            </a:r>
          </a:p>
          <a:p>
            <a:pPr>
              <a:spcAft>
                <a:spcPts val="300"/>
              </a:spcAft>
            </a:pPr>
            <a:endParaRPr lang="en-US"/>
          </a:p>
        </p:txBody>
      </p:sp>
    </p:spTree>
    <p:extLst>
      <p:ext uri="{BB962C8B-B14F-4D97-AF65-F5344CB8AC3E}">
        <p14:creationId xmlns:p14="http://schemas.microsoft.com/office/powerpoint/2010/main" val="2353795106"/>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a:lstStyle/>
          <a:p>
            <a:pPr>
              <a:lnSpc>
                <a:spcPct val="100000"/>
              </a:lnSpc>
            </a:pPr>
            <a:r>
              <a:rPr lang="el" sz="2800" b="1" i="0" strike="noStrike" cap="none" spc="0" baseline="0">
                <a:solidFill>
                  <a:srgbClr val="F6A317"/>
                </a:solidFill>
                <a:effectLst/>
                <a:latin typeface="Helvetica"/>
                <a:ea typeface="Helvetica"/>
                <a:cs typeface="Helvetica"/>
              </a:rPr>
              <a:t>ΚΙΝΔΥΝΟΙ ΑΠΟ ΑΥΤΗ ΤΗ ΔΡΑΣΤΗΡΙΟΤΗΤΑ</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710642" cy="2938988"/>
          </a:xfrm>
        </p:spPr>
        <p:txBody>
          <a:bodyPr anchor="t"/>
          <a:lstStyle/>
          <a:p>
            <a:pPr marL="342900" indent="-34290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Η σωστή λειτουργία αυτού του εξοπλισμού είναι απαραίτητη για την προστασία μας από το εισπνεόμενο διοξείδιο κρυσταλλικού πυριτίου (RCS).</a:t>
            </a:r>
          </a:p>
          <a:p>
            <a:pPr marL="342900" indent="-34290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Η μακροχρόνια έκθεση σε υψηλά επίπεδα  εισπνεόμενου διοξειδίου κρυσταλλικού πυριτίου (RCS) μπορεί να προκαλέσει σοβαρή πνευμονοπάθεια</a:t>
            </a:r>
          </a:p>
          <a:p>
            <a:pPr>
              <a:lnSpc>
                <a:spcPts val="2000"/>
              </a:lnSpc>
              <a:spcBef>
                <a:spcPts val="800"/>
              </a:spcBef>
            </a:pPr>
            <a:r>
              <a:rPr lang="el" b="0" i="0" strike="noStrike" cap="none" spc="0" baseline="0" dirty="0">
                <a:solidFill>
                  <a:srgbClr val="000000"/>
                </a:solidFill>
                <a:effectLst/>
                <a:latin typeface="Helvetica"/>
                <a:ea typeface="Helvetica"/>
                <a:cs typeface="Helvetica"/>
              </a:rPr>
              <a:t>Είναι σημαντικό να προστατεύουμε τους εαυτούς μας από την έκθεση σε αυτή την αερομεταφερόμενη σκόνη κάθε μέρα. </a:t>
            </a:r>
          </a:p>
          <a:p>
            <a:pPr>
              <a:lnSpc>
                <a:spcPts val="2000"/>
              </a:lnSpc>
              <a:spcBef>
                <a:spcPts val="800"/>
              </a:spcBef>
            </a:pPr>
            <a:r>
              <a:rPr lang="el" b="0" i="0" strike="noStrike" cap="none" spc="0" baseline="0" dirty="0">
                <a:solidFill>
                  <a:srgbClr val="000000"/>
                </a:solidFill>
                <a:effectLst/>
                <a:latin typeface="Helvetica"/>
                <a:ea typeface="Helvetica"/>
                <a:cs typeface="Helvetica"/>
              </a:rPr>
              <a:t>Ακολουθώντας ορθές πρακτικές σήμερα, προστατεύουμε την υγεία μας για το μέλλον.</a:t>
            </a:r>
          </a:p>
          <a:p>
            <a:pPr>
              <a:lnSpc>
                <a:spcPts val="2000"/>
              </a:lnSpc>
              <a:spcBef>
                <a:spcPts val="800"/>
              </a:spcBef>
            </a:pPr>
            <a:r>
              <a:rPr lang="el" b="0" i="0" strike="noStrike" cap="none" spc="0" baseline="0" dirty="0">
                <a:solidFill>
                  <a:srgbClr val="000000"/>
                </a:solidFill>
                <a:effectLst/>
                <a:latin typeface="Helvetica"/>
                <a:ea typeface="Helvetica"/>
                <a:cs typeface="Helvetica"/>
              </a:rPr>
              <a:t>Πώς θα περάσετε την περίοδο συνταξιοδότησής σας;</a:t>
            </a:r>
          </a:p>
        </p:txBody>
      </p:sp>
      <p:pic>
        <p:nvPicPr>
          <p:cNvPr id="7" name="Picture Placeholder 6" descr="A picture containing person, indoor, bed, room&#10;&#10;Description automatically generated">
            <a:extLst>
              <a:ext uri="{FF2B5EF4-FFF2-40B4-BE49-F238E27FC236}">
                <a16:creationId xmlns:a16="http://schemas.microsoft.com/office/drawing/2014/main" id="{BA704F38-E57F-2E4E-A8BF-5B64C4690C37}"/>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63B6737F-C3B8-364D-918F-31EF626CFF0F}"/>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155B4C7-974C-0A45-94F6-3C96FA413824}"/>
              </a:ext>
            </a:extLst>
          </p:cNvPr>
          <p:cNvSpPr>
            <a:spLocks noGrp="1"/>
          </p:cNvSpPr>
          <p:nvPr>
            <p:ph type="body" sz="quarter" idx="10"/>
          </p:nvPr>
        </p:nvSpPr>
        <p:spPr>
          <a:xfrm>
            <a:off x="777244" y="1640901"/>
            <a:ext cx="5815644" cy="850900"/>
          </a:xfrm>
        </p:spPr>
        <p:txBody>
          <a:bodyPr/>
          <a:lstStyle/>
          <a:p>
            <a:pPr>
              <a:lnSpc>
                <a:spcPct val="100000"/>
              </a:lnSpc>
            </a:pPr>
            <a:r>
              <a:rPr lang="el" sz="2800" b="1" i="0" strike="noStrike" cap="none" spc="0" baseline="0" dirty="0">
                <a:solidFill>
                  <a:srgbClr val="F6A317"/>
                </a:solidFill>
                <a:effectLst/>
                <a:latin typeface="Helvetica"/>
                <a:ea typeface="Helvetica"/>
                <a:cs typeface="Helvetica"/>
              </a:rPr>
              <a:t>ΠΩΣ ΤΑ ΚΛΕΙΣΤΑ ΣΥΣΤΗΜΑΤΑ ΣΥΜΒΑΛΛΟΥΝ ΣΤΗ ΜΕΙΩΣΗ ΤΗΣ ΕΚΘΕΣΗΣ ΣΕ ΔΙΟΞΕΙΔΙΟ ΚΡΥΣΤΑΛΛΙΚΟΥ ΠΥΡΙΤΙΟΥ (RCS)</a:t>
            </a:r>
          </a:p>
        </p:txBody>
      </p:sp>
      <p:sp>
        <p:nvSpPr>
          <p:cNvPr id="3" name="Text Placeholder 2">
            <a:extLst>
              <a:ext uri="{FF2B5EF4-FFF2-40B4-BE49-F238E27FC236}">
                <a16:creationId xmlns:a16="http://schemas.microsoft.com/office/drawing/2014/main" id="{9666E92B-4C70-7D46-AF9D-9EEB0081A31F}"/>
              </a:ext>
            </a:extLst>
          </p:cNvPr>
          <p:cNvSpPr>
            <a:spLocks noGrp="1"/>
          </p:cNvSpPr>
          <p:nvPr>
            <p:ph type="body" sz="quarter" idx="11"/>
          </p:nvPr>
        </p:nvSpPr>
        <p:spPr>
          <a:xfrm>
            <a:off x="777243" y="3570514"/>
            <a:ext cx="5453624" cy="2757866"/>
          </a:xfrm>
        </p:spPr>
        <p:txBody>
          <a:bodyPr/>
          <a:lstStyle/>
          <a:p>
            <a:pPr>
              <a:lnSpc>
                <a:spcPts val="2000"/>
              </a:lnSpc>
              <a:spcBef>
                <a:spcPts val="800"/>
              </a:spcBef>
            </a:pPr>
            <a:r>
              <a:rPr lang="el" b="0" i="0" strike="noStrike" cap="none" spc="0" baseline="0" dirty="0">
                <a:solidFill>
                  <a:srgbClr val="000000"/>
                </a:solidFill>
                <a:effectLst/>
                <a:latin typeface="Helvetica"/>
                <a:ea typeface="Helvetica"/>
                <a:cs typeface="Helvetica"/>
              </a:rPr>
              <a:t>Τα κλειστά συστήματα είναι τα πιο αποτελεσματικά τεχνικά μέτρα για τον έλεγχο της σκόνης. Στα πλεονεκτήματα συμπεριλαμβάνονται:</a:t>
            </a:r>
          </a:p>
          <a:p>
            <a:pPr marL="342900" indent="-34290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Η μειωμένη/εξαλειφθείσα έκθεση σε σκόνη </a:t>
            </a:r>
          </a:p>
          <a:p>
            <a:pPr marL="342900" indent="-34290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Η γρήγορη και οικονομική μεταφορά υλικών</a:t>
            </a:r>
          </a:p>
          <a:p>
            <a:pPr marL="342900" indent="-34290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Ο περιορισμένος κίνδυνος ανθρώπινου λάθους και τραυματισμού</a:t>
            </a:r>
          </a:p>
        </p:txBody>
      </p:sp>
      <p:pic>
        <p:nvPicPr>
          <p:cNvPr id="6" name="Picture Placeholder 5">
            <a:extLst>
              <a:ext uri="{FF2B5EF4-FFF2-40B4-BE49-F238E27FC236}">
                <a16:creationId xmlns:a16="http://schemas.microsoft.com/office/drawing/2014/main" id="{8A3A9C2B-033E-8F42-A4DC-38ED6BDE2ABC}"/>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7463" t="3" r="14071" b="-3"/>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290652838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1CC3005-B84F-6E48-A25C-EC6DF710A603}"/>
              </a:ext>
            </a:extLst>
          </p:cNvPr>
          <p:cNvSpPr>
            <a:spLocks noGrp="1"/>
          </p:cNvSpPr>
          <p:nvPr>
            <p:ph type="body" sz="quarter" idx="10"/>
          </p:nvPr>
        </p:nvSpPr>
        <p:spPr/>
        <p:txBody>
          <a:bodyPr/>
          <a:lstStyle/>
          <a:p>
            <a:pPr>
              <a:lnSpc>
                <a:spcPct val="100000"/>
              </a:lnSpc>
            </a:pPr>
            <a:r>
              <a:rPr lang="el" sz="2800" b="1" i="0" strike="noStrike" cap="none" spc="0" baseline="0">
                <a:solidFill>
                  <a:srgbClr val="F6A317"/>
                </a:solidFill>
                <a:effectLst/>
                <a:latin typeface="Helvetica"/>
                <a:ea typeface="Helvetica"/>
                <a:cs typeface="Helvetica"/>
              </a:rPr>
              <a:t>ΤΥΠΟΙ ΚΛΕΙΣΤΩΝ ΣΥΣΤΗΜΑΤΩΝ ΜΕΤΑΦΟΡΑΣ</a:t>
            </a:r>
          </a:p>
        </p:txBody>
      </p:sp>
      <p:sp>
        <p:nvSpPr>
          <p:cNvPr id="3" name="Text Placeholder 2">
            <a:extLst>
              <a:ext uri="{FF2B5EF4-FFF2-40B4-BE49-F238E27FC236}">
                <a16:creationId xmlns:a16="http://schemas.microsoft.com/office/drawing/2014/main" id="{7AFFB282-63D6-EC49-91AD-2BAFD1F5B51F}"/>
              </a:ext>
            </a:extLst>
          </p:cNvPr>
          <p:cNvSpPr>
            <a:spLocks noGrp="1"/>
          </p:cNvSpPr>
          <p:nvPr>
            <p:ph type="body" sz="quarter" idx="11"/>
          </p:nvPr>
        </p:nvSpPr>
        <p:spPr>
          <a:xfrm>
            <a:off x="777243" y="2696028"/>
            <a:ext cx="5453624" cy="3203874"/>
          </a:xfrm>
        </p:spPr>
        <p:txBody>
          <a:bodyPr/>
          <a:lstStyle/>
          <a:p>
            <a:pPr marL="285750" indent="-28575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Κοχλιωτοί μεταφορείς</a:t>
            </a:r>
          </a:p>
          <a:p>
            <a:pPr marL="285750" indent="-28575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Μεταφορικές ταινίες</a:t>
            </a:r>
          </a:p>
          <a:p>
            <a:pPr marL="285750" indent="-28575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Ανελκυστήρες κάδων</a:t>
            </a:r>
          </a:p>
          <a:p>
            <a:pPr marL="285750" indent="-285750">
              <a:lnSpc>
                <a:spcPts val="2000"/>
              </a:lnSpc>
              <a:spcBef>
                <a:spcPts val="800"/>
              </a:spcBef>
              <a:buFont typeface="Arial" panose="020B0604020202020204" pitchFamily="34" charset="0"/>
              <a:buChar char="•"/>
            </a:pPr>
            <a:r>
              <a:rPr lang="el" b="0" i="0" strike="noStrike" cap="none" spc="0" baseline="0" dirty="0">
                <a:solidFill>
                  <a:srgbClr val="000000"/>
                </a:solidFill>
                <a:effectLst/>
                <a:latin typeface="Helvetica"/>
                <a:ea typeface="Helvetica"/>
                <a:cs typeface="Helvetica"/>
              </a:rPr>
              <a:t>Δονητικές τροφοδοσίες</a:t>
            </a:r>
          </a:p>
          <a:p>
            <a:pPr marL="285750" indent="-285750">
              <a:lnSpc>
                <a:spcPts val="2000"/>
              </a:lnSpc>
              <a:spcBef>
                <a:spcPts val="800"/>
              </a:spcBef>
              <a:buFont typeface="Arial" panose="020B0604020202020204" pitchFamily="34" charset="0"/>
              <a:buChar char="•"/>
            </a:pPr>
            <a:r>
              <a:rPr lang="el" b="0" i="0" strike="noStrike" cap="none" spc="0" baseline="0" dirty="0">
                <a:solidFill>
                  <a:srgbClr val="FF0000"/>
                </a:solidFill>
                <a:effectLst/>
                <a:latin typeface="Helvetica"/>
                <a:ea typeface="Helvetica"/>
                <a:cs typeface="Helvetica"/>
              </a:rPr>
              <a:t>Κείμενο για τον εκπαιδευτή — Προσθέστε μια εικόνα και πληροφορίες σχετικά με τα συστήματα μεταφορών ειδικά για το εργασιακό σας πλαίσιο (εάν υπάρχει)</a:t>
            </a:r>
          </a:p>
        </p:txBody>
      </p:sp>
      <p:pic>
        <p:nvPicPr>
          <p:cNvPr id="5" name="Picture Placeholder 4">
            <a:extLst>
              <a:ext uri="{FF2B5EF4-FFF2-40B4-BE49-F238E27FC236}">
                <a16:creationId xmlns:a16="http://schemas.microsoft.com/office/drawing/2014/main" id="{97FB4EDE-284D-A04F-BE2E-A5D3E2F03682}"/>
              </a:ext>
            </a:extLst>
          </p:cNvPr>
          <p:cNvPicPr>
            <a:picLocks noGrp="1" noChangeAspect="1"/>
          </p:cNvPicPr>
          <p:nvPr>
            <p:ph type="pic" sz="quarter" idx="12"/>
          </p:nvPr>
        </p:nvPicPr>
        <p:blipFill>
          <a:blip r:embed="rId3"/>
          <a:srcRect l="10751" r="10751"/>
          <a:stretch>
            <a:fillRect/>
          </a:stretch>
        </p:blipFill>
        <p:spPr>
          <a:prstGeom prst="rect">
            <a:avLst/>
          </a:prstGeom>
        </p:spPr>
      </p:pic>
    </p:spTree>
    <p:extLst>
      <p:ext uri="{BB962C8B-B14F-4D97-AF65-F5344CB8AC3E}">
        <p14:creationId xmlns:p14="http://schemas.microsoft.com/office/powerpoint/2010/main" val="49872010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7387042" cy="850900"/>
          </a:xfrm>
        </p:spPr>
        <p:txBody>
          <a:bodyPr anchor="t"/>
          <a:lstStyle/>
          <a:p>
            <a:pPr>
              <a:lnSpc>
                <a:spcPct val="100000"/>
              </a:lnSpc>
            </a:pPr>
            <a:r>
              <a:rPr lang="el" sz="2800" b="1" i="0" strike="noStrike" cap="none" spc="0" baseline="0" dirty="0">
                <a:solidFill>
                  <a:srgbClr val="F6A317"/>
                </a:solidFill>
                <a:effectLst/>
                <a:latin typeface="Helvetica"/>
                <a:ea typeface="Helvetica"/>
                <a:cs typeface="Helvetica"/>
              </a:rPr>
              <a:t>ΤΑ ΠΡΕΠΕΙ ΚΑΙ ΤΑ ΜΗ ΚΛΕΙΣΤΩΝ ΣΥΣΤΗΜΑΤΩΝ ΧΕΙΡΙΣΜΟΥ</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86573" y="2591234"/>
            <a:ext cx="11056382" cy="3230407"/>
          </a:xfrm>
        </p:spPr>
        <p:txBody>
          <a:bodyPr/>
          <a:lstStyle/>
          <a:p>
            <a:pPr>
              <a:lnSpc>
                <a:spcPct val="100000"/>
              </a:lnSpc>
              <a:spcBef>
                <a:spcPts val="800"/>
              </a:spcBef>
            </a:pPr>
            <a:r>
              <a:rPr lang="el" sz="1600" b="1" i="0" strike="noStrike" cap="none" spc="0" baseline="0" dirty="0">
                <a:solidFill>
                  <a:srgbClr val="000000"/>
                </a:solidFill>
                <a:effectLst/>
                <a:latin typeface="Helvetica"/>
                <a:ea typeface="Helvetica"/>
                <a:cs typeface="Helvetica"/>
              </a:rPr>
              <a:t>ΤΙ ΠΡΕΠΕΙ ΝΑ ΚΑΝΕΤΕ</a:t>
            </a:r>
          </a:p>
          <a:p>
            <a:pPr marL="285750" indent="-285750">
              <a:lnSpc>
                <a:spcPct val="100000"/>
              </a:lnSpc>
              <a:spcBef>
                <a:spcPts val="800"/>
              </a:spcBef>
              <a:buSzPct val="85000"/>
              <a:buFont typeface=".Apple Color Emoji UI"/>
              <a:buChar char="✅"/>
            </a:pPr>
            <a:r>
              <a:rPr lang="el" sz="1600" b="0" i="0" strike="noStrike" cap="none" spc="0" baseline="0" dirty="0">
                <a:solidFill>
                  <a:srgbClr val="000000"/>
                </a:solidFill>
                <a:effectLst/>
                <a:latin typeface="Helvetica"/>
                <a:ea typeface="Helvetica"/>
                <a:cs typeface="Helvetica"/>
              </a:rPr>
              <a:t>Ελέγξτε για ορατά σημάδια βλάβης, ειδικά σε σημεία φθοράς (π.χ. κάμψεις)</a:t>
            </a:r>
          </a:p>
          <a:p>
            <a:pPr marL="285750" indent="-285750">
              <a:lnSpc>
                <a:spcPct val="100000"/>
              </a:lnSpc>
              <a:spcBef>
                <a:spcPts val="800"/>
              </a:spcBef>
              <a:buSzPct val="85000"/>
              <a:buFont typeface=".Apple Color Emoji UI"/>
              <a:buChar char="✅"/>
            </a:pPr>
            <a:r>
              <a:rPr lang="el" sz="1600" b="0" i="0" strike="noStrike" cap="none" spc="0" baseline="0" dirty="0">
                <a:solidFill>
                  <a:srgbClr val="000000"/>
                </a:solidFill>
                <a:effectLst/>
                <a:latin typeface="Helvetica"/>
                <a:ea typeface="Helvetica"/>
                <a:cs typeface="Helvetica"/>
              </a:rPr>
              <a:t>Αντιμετωπίστε αμέσως τις διαρροές χρησιμοποιώντας ηλεκτρική σκούπα ή μέθοδο υγρού καθαρισμού</a:t>
            </a:r>
          </a:p>
          <a:p>
            <a:pPr marL="285750" indent="-285750">
              <a:lnSpc>
                <a:spcPct val="100000"/>
              </a:lnSpc>
              <a:spcBef>
                <a:spcPts val="800"/>
              </a:spcBef>
              <a:buSzPct val="85000"/>
              <a:buFont typeface=".Apple Color Emoji UI"/>
              <a:buChar char="✅"/>
            </a:pPr>
            <a:r>
              <a:rPr lang="el" sz="1600" b="0" i="0" strike="noStrike" cap="none" spc="0" baseline="0" dirty="0">
                <a:solidFill>
                  <a:srgbClr val="000000"/>
                </a:solidFill>
                <a:effectLst/>
                <a:latin typeface="Helvetica"/>
                <a:ea typeface="Helvetica"/>
                <a:cs typeface="Helvetica"/>
              </a:rPr>
              <a:t>Ελέγξτε την κατάσταση των συσκευών καθαρισμού μεταφορικών ταινιών και ρυθμίστε τις ανάλογα με τις ανάγκες</a:t>
            </a:r>
          </a:p>
          <a:p>
            <a:pPr marL="285750" indent="-285750">
              <a:lnSpc>
                <a:spcPct val="100000"/>
              </a:lnSpc>
              <a:spcBef>
                <a:spcPts val="800"/>
              </a:spcBef>
              <a:buSzPct val="85000"/>
              <a:buFont typeface=".Apple Color Emoji UI"/>
              <a:buChar char="✅"/>
            </a:pPr>
            <a:r>
              <a:rPr lang="el" sz="1600" b="0" i="0" strike="noStrike" cap="none" spc="0" baseline="0" dirty="0">
                <a:solidFill>
                  <a:srgbClr val="000000"/>
                </a:solidFill>
                <a:effectLst/>
                <a:latin typeface="Helvetica"/>
                <a:ea typeface="Helvetica"/>
                <a:cs typeface="Helvetica"/>
              </a:rPr>
              <a:t>Ενημέρωση του επιτόπιου επόπτη για πιθανές διαρροές/ζητήματα</a:t>
            </a:r>
          </a:p>
          <a:p>
            <a:pPr marL="285750" indent="-285750">
              <a:lnSpc>
                <a:spcPct val="100000"/>
              </a:lnSpc>
              <a:spcBef>
                <a:spcPts val="800"/>
              </a:spcBef>
              <a:buSzPct val="85000"/>
              <a:buFont typeface=".Apple Color Emoji UI"/>
              <a:buChar char="✅"/>
            </a:pPr>
            <a:r>
              <a:rPr lang="el" sz="1600" b="0" i="0" strike="noStrike" cap="none" spc="0" baseline="0" dirty="0">
                <a:solidFill>
                  <a:srgbClr val="000000"/>
                </a:solidFill>
                <a:effectLst/>
                <a:latin typeface="Helvetica"/>
                <a:ea typeface="Helvetica"/>
                <a:cs typeface="Helvetica"/>
              </a:rPr>
              <a:t>Προγραμματίστε εκ των προτέρων για καταστάσεις σφάλματος. Για παράδειγμα, προσδιορίστε έναν ασφαλή τρόπο για να καθαρίσετε τα μπλοκαρίσματα</a:t>
            </a:r>
          </a:p>
          <a:p>
            <a:pPr>
              <a:lnSpc>
                <a:spcPct val="100000"/>
              </a:lnSpc>
              <a:spcBef>
                <a:spcPts val="800"/>
              </a:spcBef>
              <a:buSzPct val="85000"/>
            </a:pPr>
            <a:r>
              <a:rPr lang="el" sz="1600" b="1" i="0" strike="noStrike" cap="none" spc="0" baseline="0" dirty="0">
                <a:solidFill>
                  <a:srgbClr val="000000"/>
                </a:solidFill>
                <a:effectLst/>
                <a:latin typeface="Helvetica"/>
                <a:ea typeface="Helvetica"/>
                <a:cs typeface="Helvetica"/>
              </a:rPr>
              <a:t>ΤΙ ΔΕΝ ΠΡΕΠΕΙ ΝΑ ΚΑΝΕΤΕ</a:t>
            </a:r>
          </a:p>
          <a:p>
            <a:pPr marL="285750" indent="-285750">
              <a:lnSpc>
                <a:spcPct val="100000"/>
              </a:lnSpc>
              <a:spcBef>
                <a:spcPts val="800"/>
              </a:spcBef>
              <a:buSzPct val="85000"/>
              <a:buFont typeface=".Apple Color Emoji UI"/>
              <a:buChar char="❌"/>
            </a:pPr>
            <a:r>
              <a:rPr lang="el" sz="1600" b="0" i="0" strike="noStrike" cap="none" spc="0" baseline="0" dirty="0">
                <a:solidFill>
                  <a:srgbClr val="000000"/>
                </a:solidFill>
                <a:effectLst/>
                <a:latin typeface="Helvetica"/>
                <a:ea typeface="Helvetica"/>
                <a:cs typeface="Helvetica"/>
              </a:rPr>
              <a:t>Υπερφόρτωση των συστημάτων χειρισμού με υλικά</a:t>
            </a:r>
          </a:p>
          <a:p>
            <a:pPr marL="285750" indent="-285750">
              <a:lnSpc>
                <a:spcPct val="100000"/>
              </a:lnSpc>
              <a:spcBef>
                <a:spcPts val="800"/>
              </a:spcBef>
              <a:buSzPct val="85000"/>
              <a:buFont typeface=".Apple Color Emoji UI"/>
              <a:buChar char="❌"/>
            </a:pPr>
            <a:r>
              <a:rPr lang="el" sz="1600" b="0" i="0" strike="noStrike" cap="none" spc="0" baseline="0" dirty="0">
                <a:solidFill>
                  <a:srgbClr val="000000"/>
                </a:solidFill>
                <a:effectLst/>
                <a:latin typeface="Helvetica"/>
                <a:ea typeface="Helvetica"/>
                <a:cs typeface="Helvetica"/>
              </a:rPr>
              <a:t>Μεταφορά αντικειμένων που δεν προορίζονται για το κλειστό σύστημα</a:t>
            </a:r>
          </a:p>
          <a:p>
            <a:pPr marL="285750" indent="-285750">
              <a:lnSpc>
                <a:spcPct val="100000"/>
              </a:lnSpc>
              <a:spcBef>
                <a:spcPts val="800"/>
              </a:spcBef>
              <a:buSzPct val="85000"/>
              <a:buFont typeface=".Apple Color Emoji UI"/>
              <a:buChar char="❌"/>
            </a:pPr>
            <a:r>
              <a:rPr lang="el" sz="1600" b="0" i="0" strike="noStrike" cap="none" spc="0" baseline="0" dirty="0">
                <a:solidFill>
                  <a:srgbClr val="000000"/>
                </a:solidFill>
                <a:effectLst/>
                <a:latin typeface="Helvetica"/>
                <a:ea typeface="Helvetica"/>
                <a:cs typeface="Helvetica"/>
              </a:rPr>
              <a:t>Μη εξουσιοδοτημένες αλλαγές στο σύστημα. Προσλάβετε έναν ικανό ειδικό.</a:t>
            </a:r>
          </a:p>
          <a:p>
            <a:pPr marL="285750" indent="-285750">
              <a:lnSpc>
                <a:spcPct val="100000"/>
              </a:lnSpc>
              <a:spcBef>
                <a:spcPts val="800"/>
              </a:spcBef>
              <a:buSzPct val="85000"/>
              <a:buFont typeface=".Apple Color Emoji UI"/>
              <a:buChar char="✅"/>
            </a:pPr>
            <a:endParaRPr lang="en-US" dirty="0"/>
          </a:p>
        </p:txBody>
      </p:sp>
    </p:spTree>
    <p:extLst>
      <p:ext uri="{BB962C8B-B14F-4D97-AF65-F5344CB8AC3E}">
        <p14:creationId xmlns:p14="http://schemas.microsoft.com/office/powerpoint/2010/main" val="2924481939"/>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el" sz="2800" b="1" i="0" strike="noStrike" cap="none" spc="0" baseline="0">
                <a:solidFill>
                  <a:srgbClr val="F6A317"/>
                </a:solidFill>
                <a:effectLst/>
                <a:latin typeface="Helvetica"/>
                <a:ea typeface="Helvetica"/>
                <a:cs typeface="Helvetica"/>
              </a:rPr>
              <a:t>ΚΕΝΗ ΔΙΑΦΑΝΕΙΑ</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000"/>
              </a:lnSpc>
              <a:spcBef>
                <a:spcPts val="800"/>
              </a:spcBef>
            </a:pPr>
            <a:r>
              <a:rPr lang="el" b="0" i="0" strike="noStrike" cap="none" spc="0" baseline="0" dirty="0">
                <a:solidFill>
                  <a:srgbClr val="000000"/>
                </a:solidFill>
                <a:effectLst/>
                <a:latin typeface="Helvetica"/>
                <a:ea typeface="Helvetica"/>
                <a:cs typeface="Helvetica"/>
              </a:rPr>
              <a:t>Χρησιμοποιήστε αυτήν τη διαφάνεια για να δημιουργήσετε προσαρμοσμένο εκπαιδευτικό υλικό ειδικά για ένα περιβάλλον /εργασία</a:t>
            </a:r>
          </a:p>
          <a:p>
            <a:pPr>
              <a:lnSpc>
                <a:spcPts val="2000"/>
              </a:lnSpc>
              <a:spcBef>
                <a:spcPts val="800"/>
              </a:spcBef>
            </a:pPr>
            <a:r>
              <a:rPr lang="el" b="0" i="0" strike="noStrike" cap="none" spc="0" baseline="0" dirty="0">
                <a:solidFill>
                  <a:srgbClr val="000000"/>
                </a:solidFill>
                <a:effectLst/>
                <a:latin typeface="Helvetica"/>
                <a:ea typeface="Helvetica"/>
                <a:cs typeface="Helvetica"/>
              </a:rPr>
              <a:t>Για να αλλάξετε την εικόνα, κάντε δεξί κλικ &gt; αλλαγή εικόνας &gt; από αρχείο.</a:t>
            </a:r>
          </a:p>
          <a:p>
            <a:pPr>
              <a:lnSpc>
                <a:spcPts val="2000"/>
              </a:lnSpc>
              <a:spcBef>
                <a:spcPts val="800"/>
              </a:spcBef>
            </a:pPr>
            <a:r>
              <a:rPr lang="el" b="0" i="0" strike="noStrike" cap="none" spc="0" baseline="0" dirty="0">
                <a:solidFill>
                  <a:srgbClr val="000000"/>
                </a:solidFill>
                <a:effectLst/>
                <a:latin typeface="Helvetica"/>
                <a:ea typeface="Helvetica"/>
                <a:cs typeface="Helvetica"/>
              </a:rPr>
              <a:t>Για να δημιουργήσετε περισσότερες διαφάνειες, κάντε κλικ στην καρτέλα "Νέα διαφάνεια" παραπάνω</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27056609"/>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el" sz="2800" b="1" i="0" strike="noStrike" cap="none" spc="0" baseline="0">
                <a:solidFill>
                  <a:srgbClr val="F6A317"/>
                </a:solidFill>
                <a:effectLst/>
                <a:latin typeface="Helvetica"/>
                <a:ea typeface="Helvetica"/>
                <a:cs typeface="Helvetica"/>
              </a:rPr>
              <a:t>ΣΥΜΠΕΡΑΣΜΑ</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3" y="2362676"/>
            <a:ext cx="5754186" cy="3682369"/>
          </a:xfrm>
        </p:spPr>
        <p:txBody>
          <a:bodyPr/>
          <a:lstStyle/>
          <a:p>
            <a:pPr>
              <a:lnSpc>
                <a:spcPts val="2000"/>
              </a:lnSpc>
              <a:spcBef>
                <a:spcPts val="800"/>
              </a:spcBef>
            </a:pPr>
            <a:r>
              <a:rPr lang="el" b="0" i="0" strike="noStrike" cap="none" spc="0" baseline="0" dirty="0">
                <a:solidFill>
                  <a:srgbClr val="000000"/>
                </a:solidFill>
                <a:effectLst/>
                <a:latin typeface="Helvetica"/>
                <a:ea typeface="Helvetica"/>
                <a:cs typeface="Helvetica"/>
              </a:rPr>
              <a:t>Τα κλειστά συστήματα μεταφοράς είναι ο καλύτερος τρόπος για τον έλεγχο της σκόνης όταν μεταφέρονται χύδην υλικά.</a:t>
            </a:r>
          </a:p>
          <a:p>
            <a:pPr>
              <a:lnSpc>
                <a:spcPts val="2000"/>
              </a:lnSpc>
              <a:spcBef>
                <a:spcPts val="800"/>
              </a:spcBef>
            </a:pPr>
            <a:r>
              <a:rPr lang="el" b="0" i="0" strike="noStrike" cap="none" spc="0" baseline="0" dirty="0">
                <a:solidFill>
                  <a:srgbClr val="000000"/>
                </a:solidFill>
                <a:effectLst/>
                <a:latin typeface="Helvetica"/>
                <a:ea typeface="Helvetica"/>
                <a:cs typeface="Helvetica"/>
              </a:rPr>
              <a:t>Υπενθύμιση:</a:t>
            </a:r>
          </a:p>
          <a:p>
            <a:pPr marL="285750" indent="-285750">
              <a:lnSpc>
                <a:spcPts val="2000"/>
              </a:lnSpc>
              <a:spcBef>
                <a:spcPts val="800"/>
              </a:spcBef>
              <a:buClr>
                <a:srgbClr val="F1B600"/>
              </a:buClr>
              <a:buSzPct val="120000"/>
              <a:buFont typeface="Wingdings" pitchFamily="2" charset="2"/>
              <a:buChar char="q"/>
            </a:pPr>
            <a:r>
              <a:rPr lang="el" b="0" i="0" strike="noStrike" cap="none" spc="0" baseline="0" dirty="0">
                <a:solidFill>
                  <a:srgbClr val="000000"/>
                </a:solidFill>
                <a:effectLst/>
                <a:latin typeface="Helvetica"/>
                <a:ea typeface="Helvetica"/>
                <a:cs typeface="Helvetica"/>
              </a:rPr>
              <a:t>Χρησιμοποιείτε πάντα κλειστά συστήματα όπου είναι διαθέσιμα</a:t>
            </a:r>
          </a:p>
          <a:p>
            <a:pPr marL="285750" indent="-285750">
              <a:lnSpc>
                <a:spcPts val="2000"/>
              </a:lnSpc>
              <a:spcBef>
                <a:spcPts val="800"/>
              </a:spcBef>
              <a:buClr>
                <a:srgbClr val="F1B600"/>
              </a:buClr>
              <a:buSzPct val="120000"/>
              <a:buFont typeface="Wingdings" pitchFamily="2" charset="2"/>
              <a:buChar char="q"/>
            </a:pPr>
            <a:r>
              <a:rPr lang="el" b="0" i="0" strike="noStrike" cap="none" spc="0" baseline="0" dirty="0">
                <a:solidFill>
                  <a:srgbClr val="000000"/>
                </a:solidFill>
                <a:effectLst/>
                <a:latin typeface="Helvetica"/>
                <a:ea typeface="Helvetica"/>
                <a:cs typeface="Helvetica"/>
              </a:rPr>
              <a:t>Ελέγξτε το συστήματα για τυχόν ορατά σημάδια ζημιάς.</a:t>
            </a:r>
          </a:p>
          <a:p>
            <a:pPr marL="285750" indent="-285750">
              <a:lnSpc>
                <a:spcPts val="2000"/>
              </a:lnSpc>
              <a:spcBef>
                <a:spcPts val="800"/>
              </a:spcBef>
              <a:buClr>
                <a:srgbClr val="F1B600"/>
              </a:buClr>
              <a:buSzPct val="120000"/>
              <a:buFont typeface="Wingdings" pitchFamily="2" charset="2"/>
              <a:buChar char="q"/>
            </a:pPr>
            <a:r>
              <a:rPr lang="el" b="0" i="0" strike="noStrike" cap="none" spc="0" baseline="0" dirty="0">
                <a:solidFill>
                  <a:srgbClr val="000000"/>
                </a:solidFill>
                <a:effectLst/>
                <a:latin typeface="Helvetica"/>
                <a:ea typeface="Helvetica"/>
                <a:cs typeface="Helvetica"/>
              </a:rPr>
              <a:t>Αναφέρετε σφάλματα στον προϊστάμενό σας</a:t>
            </a:r>
          </a:p>
          <a:p>
            <a:pPr marL="285750" indent="-285750">
              <a:lnSpc>
                <a:spcPts val="2000"/>
              </a:lnSpc>
              <a:spcBef>
                <a:spcPts val="800"/>
              </a:spcBef>
              <a:buClr>
                <a:srgbClr val="F1B600"/>
              </a:buClr>
              <a:buSzPct val="120000"/>
              <a:buFont typeface="Wingdings" pitchFamily="2" charset="2"/>
              <a:buChar char="q"/>
            </a:pPr>
            <a:r>
              <a:rPr lang="el" b="0" i="0" strike="noStrike" cap="none" spc="0" baseline="0" dirty="0">
                <a:solidFill>
                  <a:srgbClr val="000000"/>
                </a:solidFill>
                <a:effectLst/>
                <a:latin typeface="Helvetica"/>
                <a:ea typeface="Helvetica"/>
                <a:cs typeface="Helvetica"/>
              </a:rPr>
              <a:t>Εκπαιδευτής για την προσθήκη συμπερασμάτων με βάση τα συμφραζόμενα</a:t>
            </a:r>
          </a:p>
          <a:p>
            <a:pPr>
              <a:lnSpc>
                <a:spcPts val="2000"/>
              </a:lnSpc>
              <a:spcBef>
                <a:spcPts val="800"/>
              </a:spcBef>
            </a:pPr>
            <a:endParaRPr lang="en-US"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917545"/>
            <a:ext cx="4127500" cy="4127500"/>
          </a:xfrm>
          <a:prstGeom prst="rect">
            <a:avLst/>
          </a:prstGeom>
        </p:spPr>
      </p:pic>
    </p:spTree>
    <p:extLst>
      <p:ext uri="{BB962C8B-B14F-4D97-AF65-F5344CB8AC3E}">
        <p14:creationId xmlns:p14="http://schemas.microsoft.com/office/powerpoint/2010/main" val="361813505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p:txBody>
          <a:bodyPr/>
          <a:lstStyle/>
          <a:p>
            <a:pPr>
              <a:lnSpc>
                <a:spcPct val="100000"/>
              </a:lnSpc>
            </a:pPr>
            <a:r>
              <a:rPr lang="el" sz="2800" b="1" i="0" strike="noStrike" cap="none" spc="0" baseline="0">
                <a:solidFill>
                  <a:srgbClr val="F6A317"/>
                </a:solidFill>
                <a:effectLst/>
                <a:latin typeface="Helvetica"/>
                <a:ea typeface="Helvetica"/>
                <a:cs typeface="Helvetica"/>
              </a:rPr>
              <a:t>ΠΕΡΑΙΤΕΡΩ ΜΑΘΗΣΗ</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el" sz="1600" b="0" i="0" strike="noStrike" cap="none" spc="0" baseline="0" dirty="0">
                <a:solidFill>
                  <a:srgbClr val="000000"/>
                </a:solidFill>
                <a:effectLst/>
                <a:latin typeface="Helvetica"/>
                <a:ea typeface="Helvetica"/>
                <a:cs typeface="Helvetica"/>
                <a:hlinkClick r:id="rId3" history="0"/>
              </a:rPr>
              <a:t>Ορθή πρακτική για τα συστήματα χειρισμού και μεταφορών (Φύλλο εργασίας 2.1.11)</a:t>
            </a:r>
          </a:p>
          <a:p>
            <a:pPr marL="285750" indent="-285750">
              <a:lnSpc>
                <a:spcPts val="2300"/>
              </a:lnSpc>
              <a:spcBef>
                <a:spcPts val="600"/>
              </a:spcBef>
              <a:spcAft>
                <a:spcPts val="600"/>
              </a:spcAft>
              <a:buSzPct val="130000"/>
              <a:buFont typeface="Arial" panose="020B0604020202020204" pitchFamily="34" charset="0"/>
              <a:buChar char="•"/>
            </a:pPr>
            <a:r>
              <a:rPr lang="el" sz="1600" b="0" i="0" strike="noStrike" cap="none" spc="0" baseline="0" dirty="0">
                <a:solidFill>
                  <a:srgbClr val="000000"/>
                </a:solidFill>
                <a:effectLst/>
                <a:latin typeface="Helvetica"/>
                <a:ea typeface="Helvetica"/>
                <a:cs typeface="Helvetica"/>
                <a:hlinkClick r:id="rId4" history="0"/>
              </a:rPr>
              <a:t>Οδηγός ορθής πρακτικής του NEPSI</a:t>
            </a:r>
          </a:p>
          <a:p>
            <a:pPr marL="285750" indent="-285750">
              <a:lnSpc>
                <a:spcPts val="2300"/>
              </a:lnSpc>
              <a:spcBef>
                <a:spcPts val="600"/>
              </a:spcBef>
              <a:spcAft>
                <a:spcPts val="600"/>
              </a:spcAft>
              <a:buSzPct val="130000"/>
              <a:buFont typeface="Arial" panose="020B0604020202020204" pitchFamily="34" charset="0"/>
              <a:buChar char="•"/>
            </a:pPr>
            <a:r>
              <a:rPr lang="el" sz="1600" b="0" i="0" strike="noStrike" cap="none" spc="0" baseline="0" dirty="0">
                <a:solidFill>
                  <a:srgbClr val="000000"/>
                </a:solidFill>
                <a:effectLst/>
                <a:latin typeface="Helvetica"/>
                <a:ea typeface="Helvetica"/>
                <a:cs typeface="Helvetica"/>
                <a:hlinkClick r:id="rId5" history="0"/>
              </a:rPr>
              <a:t>Οδηγός NEPSI για ΜΜΕ</a:t>
            </a:r>
          </a:p>
        </p:txBody>
      </p:sp>
      <p:sp>
        <p:nvSpPr>
          <p:cNvPr id="4" name="Rounded Rectangle 3">
            <a:extLst>
              <a:ext uri="{FF2B5EF4-FFF2-40B4-BE49-F238E27FC236}">
                <a16:creationId xmlns:a16="http://schemas.microsoft.com/office/drawing/2014/main" id="{764DEA05-CEC8-114D-9466-DA27F995374E}"/>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910C9DFF-9476-7545-977E-CFC2EE51C5ED}"/>
              </a:ext>
            </a:extLst>
          </p:cNvPr>
          <p:cNvSpPr/>
          <p:nvPr/>
        </p:nvSpPr>
        <p:spPr>
          <a:xfrm>
            <a:off x="1088454" y="5168712"/>
            <a:ext cx="10022946" cy="625465"/>
          </a:xfrm>
          <a:prstGeom prst="rect">
            <a:avLst/>
          </a:prstGeom>
          <a:noFill/>
          <a:ln>
            <a:noFill/>
          </a:ln>
        </p:spPr>
        <p:txBody>
          <a:bodyPr wrap="square" anchor="ctr">
            <a:spAutoFit/>
          </a:bodyPr>
          <a:lstStyle/>
          <a:p>
            <a:pPr>
              <a:spcBef>
                <a:spcPts val="1200"/>
              </a:spcBef>
              <a:spcAft>
                <a:spcPts val="1200"/>
              </a:spcAft>
              <a:buSzPct val="130000"/>
            </a:pPr>
            <a:r>
              <a:rPr lang="el" sz="1700" b="0" i="0" strike="noStrike" cap="none" spc="0" baseline="0" dirty="0">
                <a:solidFill>
                  <a:srgbClr val="000000"/>
                </a:solidFill>
                <a:effectLst/>
                <a:latin typeface="Calibri"/>
                <a:ea typeface="Calibri"/>
                <a:cs typeface="Calibri"/>
              </a:rPr>
              <a:t>Επισκεφθείτε την </a:t>
            </a:r>
            <a:r>
              <a:rPr lang="el" sz="1700" b="1" i="0" strike="noStrike" cap="none" spc="0" baseline="0" dirty="0">
                <a:solidFill>
                  <a:srgbClr val="000000"/>
                </a:solidFill>
                <a:effectLst/>
                <a:latin typeface="Calibri"/>
                <a:ea typeface="Calibri"/>
                <a:cs typeface="Calibri"/>
              </a:rPr>
              <a:t>πλατφόρμα ηλεκτρονικής μάθησης του NEPSI</a:t>
            </a:r>
            <a:r>
              <a:rPr lang="el" sz="1700" b="0" i="0" strike="noStrike" cap="none" spc="0" baseline="0" dirty="0">
                <a:solidFill>
                  <a:srgbClr val="000000"/>
                </a:solidFill>
                <a:effectLst/>
                <a:latin typeface="Calibri"/>
                <a:ea typeface="Calibri"/>
                <a:cs typeface="Calibri"/>
              </a:rPr>
              <a:t> στο </a:t>
            </a:r>
            <a:r>
              <a:rPr lang="el" sz="1700" b="0" i="0" strike="noStrike" cap="none" spc="0" baseline="0" dirty="0">
                <a:solidFill>
                  <a:srgbClr val="000000"/>
                </a:solidFill>
                <a:effectLst/>
                <a:latin typeface="Calibri"/>
                <a:ea typeface="Calibri"/>
                <a:cs typeface="Calibri"/>
                <a:hlinkClick r:id="rId6" history="0"/>
              </a:rPr>
              <a:t>training.nepsi.eu</a:t>
            </a:r>
            <a:r>
              <a:rPr lang="el" sz="1700" b="0" i="0" strike="noStrike" cap="none" spc="0" baseline="0" dirty="0">
                <a:solidFill>
                  <a:srgbClr val="000000"/>
                </a:solidFill>
                <a:effectLst/>
                <a:latin typeface="Calibri"/>
                <a:ea typeface="Calibri"/>
                <a:cs typeface="Calibri"/>
              </a:rPr>
              <a:t> για περισσότερους μαθησιακούς πόρους σχετικά με το κρυσταλλικό πυρίτιο (RCS).</a:t>
            </a:r>
          </a:p>
        </p:txBody>
      </p:sp>
    </p:spTree>
    <p:extLst>
      <p:ext uri="{BB962C8B-B14F-4D97-AF65-F5344CB8AC3E}">
        <p14:creationId xmlns:p14="http://schemas.microsoft.com/office/powerpoint/2010/main" val="79543193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7D545FEE-AD81-4023-B6AC-5CAEA335ED97}">
  <ds:schemaRefs>
    <ds:schemaRef ds:uri="http://purl.org/dc/elements/1.1/"/>
    <ds:schemaRef ds:uri="http://schemas.microsoft.com/office/2006/documentManagement/types"/>
    <ds:schemaRef ds:uri="http://schemas.microsoft.com/office/infopath/2007/PartnerControls"/>
    <ds:schemaRef ds:uri="http://schemas.openxmlformats.org/package/2006/metadata/core-properties"/>
    <ds:schemaRef ds:uri="http://schemas.microsoft.com/office/2006/metadata/properties"/>
    <ds:schemaRef ds:uri="6d9d7403-2d8c-4818-ae25-2c5629bc7330"/>
    <ds:schemaRef ds:uri="http://purl.org/dc/terms/"/>
    <ds:schemaRef ds:uri="d8ecf516-e360-4672-81b9-68723bedb71f"/>
    <ds:schemaRef ds:uri="http://www.w3.org/XML/1998/namespace"/>
    <ds:schemaRef ds:uri="http://purl.org/dc/dcmitype/"/>
  </ds:schemaRefs>
</ds:datastoreItem>
</file>

<file path=customXml/itemProps3.xml><?xml version="1.0" encoding="utf-8"?>
<ds:datastoreItem xmlns:ds="http://schemas.openxmlformats.org/officeDocument/2006/customXml" ds:itemID="{661AD419-95E7-432D-9FF8-AF0B148EF78E}">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62</TotalTime>
  <Words>1072</Words>
  <Application>Microsoft Macintosh PowerPoint</Application>
  <PresentationFormat>Widescreen</PresentationFormat>
  <Paragraphs>84</Paragraphs>
  <Slides>12</Slides>
  <Notes>10</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35</cp:revision>
  <dcterms:created xsi:type="dcterms:W3CDTF">2020-06-26T10:44:54Z</dcterms:created>
  <dcterms:modified xsi:type="dcterms:W3CDTF">2024-11-13T11:52:59Z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