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5F5ED3-3977-4563-9586-52EFF0DC7821}" v="13" dt="2022-09-22T14:29:50.3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4354" autoAdjust="0"/>
  </p:normalViewPr>
  <p:slideViewPr>
    <p:cSldViewPr snapToGrid="0" snapToObjects="1">
      <p:cViewPr varScale="1">
        <p:scale>
          <a:sx n="116" d="100"/>
          <a:sy n="116" d="100"/>
        </p:scale>
        <p:origin x="112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 </a:t>
            </a:r>
          </a:p>
          <a:p>
            <a:endParaRPr lang="en-US"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Tässä koulutuksessa annetaan tietoa suljetuista prosesseista. Pidä mielessä, että riskien arviointi etukäteen on edellytys suljetun prosessin suunnittelussa. Tämä tosin koskee pääasiassa esimiehiä.</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a:solidFill>
                  <a:srgbClr val="F6A317"/>
                </a:solidFill>
                <a:effectLst/>
                <a:latin typeface="Helvetica"/>
                <a:ea typeface="Helvetica"/>
                <a:cs typeface="Helvetica"/>
              </a:rPr>
              <a:t>HYVÄ KÄYTÄNTÖ -KOULUTUS SULJETTUIHIN PROSESSEIHIN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73350" cy="850900"/>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-KOULUTUS SULJETTUIHIN PROSESSEIHIN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850086" y="321972"/>
            <a:ext cx="2946962"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fi" sz="1800" b="1" i="0" strike="noStrike" cap="none" spc="0" baseline="0" dirty="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dirty="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Miten suljetut prosessit vähentävät altistusta hengitettävälle piidioksidipölylle (RCS)</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Perusopastus suljettuihin prosesseihin</a:t>
            </a:r>
          </a:p>
          <a:p>
            <a:pPr marL="285750" indent="-285750">
              <a:lnSpc>
                <a:spcPts val="2400"/>
              </a:lnSpc>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Suljetut prosessit ovat yksi viidestä tärkeimmästä pölynhallintamenetelmästä.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dirty="0">
                <a:solidFill>
                  <a:srgbClr val="EF9A2E"/>
                </a:solidFill>
                <a:effectLst/>
                <a:latin typeface="Futura Medium"/>
                <a:ea typeface="Futura Medium"/>
                <a:cs typeface="Futura Medium"/>
              </a:rPr>
              <a:t>SULJETUT ALUEET</a:t>
            </a:r>
          </a:p>
          <a:p>
            <a:pPr>
              <a:spcAft>
                <a:spcPts val="300"/>
              </a:spcAft>
            </a:pPr>
            <a:r>
              <a:rPr lang="fi" sz="1200" b="0" i="0" strike="noStrike" cap="none" spc="0" baseline="0" dirty="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Laitteiden moitteeton toiminta on edellytys kiteiseltä piidioksidilta suojautumiseen.</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MITEN SULJETUT PROSESSIT AUTTAVAT VÄHENTÄMÄÄN ALTISTUSTA RCS:LLE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fi" sz="1800" b="0" i="0" strike="noStrike" cap="none" spc="0" baseline="0">
                <a:solidFill>
                  <a:srgbClr val="000000"/>
                </a:solidFill>
                <a:effectLst/>
                <a:latin typeface="Helvetica"/>
                <a:ea typeface="Helvetica"/>
                <a:cs typeface="Helvetica"/>
              </a:rPr>
              <a:t>Suljettu prosessi on tapa hallita pölyä ja vähentää sille altistumista, jossa pölyä tuottava lähde eristetään.</a:t>
            </a:r>
          </a:p>
          <a:p>
            <a:pPr>
              <a:lnSpc>
                <a:spcPts val="2400"/>
              </a:lnSpc>
            </a:pPr>
            <a:r>
              <a:rPr lang="fi" sz="1800" b="0" i="0" strike="noStrike" cap="none" spc="0" baseline="0">
                <a:solidFill>
                  <a:srgbClr val="000000"/>
                </a:solidFill>
                <a:effectLst/>
                <a:latin typeface="Helvetica"/>
                <a:ea typeface="Helvetica"/>
                <a:cs typeface="Helvetica"/>
              </a:rPr>
              <a:t>Kun pölyn lähteen ja työntekijöiden välille asetetaan este, pölylle altistumista voidaan vähentää merkittävästi. Monista teollisista prosesseista voidaan tehdä suljettuja.</a:t>
            </a:r>
          </a:p>
          <a:p>
            <a:pPr>
              <a:lnSpc>
                <a:spcPts val="2400"/>
              </a:lnSpc>
            </a:pPr>
            <a:endParaRPr lang="en-GB" sz="180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7174770"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PERUSOPASTUS SULJETTUIHIN PROSESSEIHIN</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lIns="91440" tIns="45720" rIns="91440" bIns="45720" anchor="t"/>
          <a:lstStyle/>
          <a:p>
            <a:pPr>
              <a:lnSpc>
                <a:spcPts val="2400"/>
              </a:lnSpc>
              <a:spcAft>
                <a:spcPts val="1000"/>
              </a:spcAft>
            </a:pPr>
            <a:r>
              <a:rPr lang="fi" sz="1800" b="0" i="0" strike="noStrike" cap="none" spc="0" baseline="0" dirty="0">
                <a:solidFill>
                  <a:srgbClr val="000000"/>
                </a:solidFill>
                <a:effectLst/>
                <a:latin typeface="Helvetica"/>
                <a:ea typeface="Helvetica"/>
                <a:cs typeface="Helvetica"/>
              </a:rPr>
              <a:t>Suljetut prosessit ovat yksi tehokkaimmista tavoista hallita pölyä:</a:t>
            </a:r>
          </a:p>
          <a:p>
            <a:pPr marL="342900" indent="-342900">
              <a:lnSpc>
                <a:spcPts val="2400"/>
              </a:lnSpc>
              <a:spcAft>
                <a:spcPts val="10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On aina parempi hallita pölyä sen lähteellä kuin luottaa suojavarusteisiin (kuten hengityssuojiin), </a:t>
            </a:r>
            <a:r>
              <a:rPr lang="fi" sz="1800" dirty="0">
                <a:solidFill>
                  <a:srgbClr val="000000"/>
                </a:solidFill>
                <a:latin typeface="Helvetica"/>
                <a:ea typeface="Helvetica"/>
                <a:cs typeface="Helvetica"/>
              </a:rPr>
              <a:t>jotka</a:t>
            </a:r>
            <a:r>
              <a:rPr lang="fi" sz="1800" b="0" i="0" strike="noStrike" cap="none" spc="0" baseline="0" dirty="0">
                <a:solidFill>
                  <a:srgbClr val="000000"/>
                </a:solidFill>
                <a:effectLst/>
                <a:latin typeface="Helvetica"/>
                <a:ea typeface="Helvetica"/>
                <a:cs typeface="Helvetica"/>
              </a:rPr>
              <a:t> </a:t>
            </a:r>
            <a:r>
              <a:rPr lang="fi" sz="1800" dirty="0">
                <a:solidFill>
                  <a:srgbClr val="000000"/>
                </a:solidFill>
                <a:latin typeface="Helvetica"/>
                <a:ea typeface="Helvetica"/>
                <a:cs typeface="Helvetica"/>
              </a:rPr>
              <a:t>suojaavat</a:t>
            </a:r>
            <a:r>
              <a:rPr lang="fi" sz="1800" b="0" i="0" strike="noStrike" cap="none" spc="0" baseline="0" dirty="0">
                <a:solidFill>
                  <a:srgbClr val="000000"/>
                </a:solidFill>
                <a:effectLst/>
                <a:latin typeface="Helvetica"/>
                <a:ea typeface="Helvetica"/>
                <a:cs typeface="Helvetica"/>
              </a:rPr>
              <a:t> ainoastaan </a:t>
            </a:r>
            <a:r>
              <a:rPr lang="fi" sz="1800" dirty="0">
                <a:solidFill>
                  <a:srgbClr val="000000"/>
                </a:solidFill>
                <a:latin typeface="Helvetica"/>
                <a:ea typeface="Helvetica"/>
                <a:cs typeface="Helvetica"/>
              </a:rPr>
              <a:t>niitä</a:t>
            </a:r>
            <a:r>
              <a:rPr lang="fi" sz="1800" b="0" i="0" strike="noStrike" cap="none" spc="0" baseline="0" dirty="0">
                <a:solidFill>
                  <a:srgbClr val="000000"/>
                </a:solidFill>
                <a:effectLst/>
                <a:latin typeface="Helvetica"/>
                <a:ea typeface="Helvetica"/>
                <a:cs typeface="Helvetica"/>
              </a:rPr>
              <a:t> </a:t>
            </a:r>
            <a:r>
              <a:rPr lang="fi" sz="1800" dirty="0">
                <a:solidFill>
                  <a:srgbClr val="000000"/>
                </a:solidFill>
                <a:latin typeface="Helvetica"/>
                <a:ea typeface="Helvetica"/>
                <a:cs typeface="Helvetica"/>
              </a:rPr>
              <a:t>käyttäviä</a:t>
            </a:r>
            <a:r>
              <a:rPr lang="fi" sz="1800" b="0" i="0" strike="noStrike" cap="none" spc="0" baseline="0" dirty="0">
                <a:solidFill>
                  <a:srgbClr val="000000"/>
                </a:solidFill>
                <a:effectLst/>
                <a:latin typeface="Helvetica"/>
                <a:ea typeface="Helvetica"/>
                <a:cs typeface="Helvetica"/>
              </a:rPr>
              <a:t> </a:t>
            </a:r>
            <a:r>
              <a:rPr lang="fi" sz="1800" dirty="0">
                <a:solidFill>
                  <a:srgbClr val="000000"/>
                </a:solidFill>
                <a:latin typeface="Helvetica"/>
                <a:ea typeface="Helvetica"/>
                <a:cs typeface="Helvetica"/>
              </a:rPr>
              <a:t>työntekijöitä</a:t>
            </a:r>
            <a:r>
              <a:rPr lang="fi" sz="1800" b="0" i="0" strike="noStrike" cap="none" spc="0" baseline="0" dirty="0">
                <a:solidFill>
                  <a:srgbClr val="000000"/>
                </a:solidFill>
                <a:effectLst/>
                <a:latin typeface="Helvetica"/>
                <a:ea typeface="Helvetica"/>
                <a:cs typeface="Helvetica"/>
              </a:rPr>
              <a:t>, </a:t>
            </a:r>
            <a:r>
              <a:rPr lang="fi" sz="1800" dirty="0">
                <a:solidFill>
                  <a:srgbClr val="000000"/>
                </a:solidFill>
                <a:latin typeface="Helvetica"/>
                <a:ea typeface="Helvetica"/>
                <a:cs typeface="Helvetica"/>
              </a:rPr>
              <a:t>eivätkä</a:t>
            </a:r>
            <a:r>
              <a:rPr lang="fi" sz="1800" b="0" i="0" strike="noStrike" cap="none" spc="0" baseline="0" dirty="0">
                <a:solidFill>
                  <a:srgbClr val="000000"/>
                </a:solidFill>
                <a:effectLst/>
                <a:latin typeface="Helvetica"/>
                <a:ea typeface="Helvetica"/>
                <a:cs typeface="Helvetica"/>
              </a:rPr>
              <a:t> välttämättä ole aina </a:t>
            </a:r>
            <a:r>
              <a:rPr lang="fi" sz="1800" dirty="0">
                <a:solidFill>
                  <a:srgbClr val="000000"/>
                </a:solidFill>
                <a:latin typeface="Helvetica"/>
                <a:ea typeface="Helvetica"/>
                <a:cs typeface="Helvetica"/>
              </a:rPr>
              <a:t>luotettavia</a:t>
            </a:r>
            <a:r>
              <a:rPr lang="fi" sz="1800" b="0" i="0" strike="noStrike" cap="none" spc="0" baseline="0" dirty="0">
                <a:solidFill>
                  <a:srgbClr val="000000"/>
                </a:solidFill>
                <a:effectLst/>
                <a:latin typeface="Helvetica"/>
                <a:ea typeface="Helvetica"/>
                <a:cs typeface="Helvetica"/>
              </a:rPr>
              <a:t>.</a:t>
            </a:r>
          </a:p>
          <a:p>
            <a:pPr marL="342900" indent="-342900">
              <a:lnSpc>
                <a:spcPts val="2400"/>
              </a:lnSpc>
              <a:spcAft>
                <a:spcPts val="1000"/>
              </a:spcAft>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Imutuuletuksen ja alipaineen käyttö voi tukea prosessien sulkemista. Hyvä ilmanvaihto työpaikalla takaa hyvän ilmanlaadun ja estää pölyä palaamasta.</a:t>
            </a:r>
          </a:p>
          <a:p>
            <a:pPr>
              <a:lnSpc>
                <a:spcPts val="2400"/>
              </a:lnSpc>
              <a:spcAft>
                <a:spcPts val="1000"/>
              </a:spcAft>
            </a:pPr>
            <a:endParaRPr lang="en-GB" sz="180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pPr>
              <a:lnSpc>
                <a:spcPct val="100000"/>
              </a:lnSpc>
            </a:pPr>
            <a:r>
              <a:rPr lang="fi" sz="2800" b="1" i="0" strike="noStrike" cap="none" spc="0" baseline="0">
                <a:solidFill>
                  <a:srgbClr val="F6A317"/>
                </a:solidFill>
                <a:effectLst/>
                <a:latin typeface="Helvetica"/>
                <a:ea typeface="Helvetica"/>
                <a:cs typeface="Helvetica"/>
              </a:rPr>
              <a:t>HUOMIOITAVAA SULJETUISSA PROSESSEISSA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600"/>
              </a:spcBef>
            </a:pPr>
            <a:r>
              <a:rPr lang="fi" sz="1600" b="1" i="0" strike="noStrike" cap="none" spc="0" baseline="0">
                <a:solidFill>
                  <a:srgbClr val="000000"/>
                </a:solidFill>
                <a:effectLst/>
                <a:latin typeface="Helvetica"/>
                <a:ea typeface="Helvetica"/>
                <a:cs typeface="Helvetica"/>
              </a:rPr>
              <a:t>TEE SEURAAVAT</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Suorita prosessit ainoastaan tilan ollessa suljettu ja ilmanvaihtojärjestelmän ollessa toiminnassa.</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Tarkista suljettu tila säännöllisesti vaurioiden varalta ja ilmoita vioista</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Suunnittele etukäteen koneiden vikatilanteiden ja suljetun tilan sisällä tapahtuvien pölyvuotojen turvallinen hoitaminen</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Pysäytä prosessi ja odota ilman puhdistumista ennen kuin menet sisälle suljettuun tilaan.</a:t>
            </a:r>
          </a:p>
          <a:p>
            <a:pPr marL="285750" indent="-285750">
              <a:lnSpc>
                <a:spcPct val="100000"/>
              </a:lnSpc>
              <a:spcBef>
                <a:spcPts val="600"/>
              </a:spcBef>
              <a:spcAft>
                <a:spcPts val="1000"/>
              </a:spcAft>
              <a:buSzPct val="85000"/>
              <a:buFont typeface=".Apple Color Emoji UI"/>
              <a:buChar char="✅"/>
            </a:pPr>
            <a:r>
              <a:rPr lang="fi" sz="1600" b="0" i="0" strike="noStrike" cap="none" spc="0" baseline="0">
                <a:solidFill>
                  <a:srgbClr val="FF0000"/>
                </a:solidFill>
                <a:effectLst/>
                <a:latin typeface="Helvetica"/>
                <a:ea typeface="Helvetica"/>
                <a:cs typeface="Helvetica"/>
              </a:rPr>
              <a:t>Tilaa kouluttajan tekstille – lisää omaan työympäristöösi liittyvää materiaalia suljetuista tiloista</a:t>
            </a:r>
          </a:p>
          <a:p>
            <a:pPr>
              <a:lnSpc>
                <a:spcPct val="100000"/>
              </a:lnSpc>
              <a:spcBef>
                <a:spcPts val="600"/>
              </a:spcBef>
            </a:pPr>
            <a:r>
              <a:rPr lang="fi" sz="1600" b="1" i="0" strike="noStrike" cap="none" spc="0" baseline="0">
                <a:solidFill>
                  <a:srgbClr val="000000"/>
                </a:solidFill>
                <a:effectLst/>
                <a:latin typeface="Helvetica"/>
                <a:ea typeface="Helvetica"/>
                <a:cs typeface="Helvetica"/>
              </a:rPr>
              <a:t>ÄLÄ TEE SEURAAVIA</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mene sisään suljettuun tilaan huomioimatta varotoimia pölyaltistukselle (esim. suojavarusteet)</a:t>
            </a:r>
          </a:p>
          <a:p>
            <a:pPr marL="285750" indent="-285750">
              <a:lnSpc>
                <a:spcPct val="100000"/>
              </a:lnSpc>
              <a:spcBef>
                <a:spcPts val="600"/>
              </a:spcBef>
              <a:buSzPct val="85000"/>
              <a:buFont typeface=".Apple Color Emoji UI"/>
              <a:buChar char="❌"/>
            </a:pPr>
            <a:r>
              <a:rPr lang="fi" sz="1600" b="0" i="0" strike="noStrike" cap="none" spc="0" baseline="0">
                <a:solidFill>
                  <a:srgbClr val="000000"/>
                </a:solidFill>
                <a:effectLst/>
                <a:latin typeface="Helvetica"/>
                <a:ea typeface="Helvetica"/>
                <a:cs typeface="Helvetica"/>
              </a:rPr>
              <a:t>Älä käytä prosessia suljetun tilan ovet avoimena.</a:t>
            </a:r>
          </a:p>
          <a:p>
            <a:pPr marL="285750" indent="-285750">
              <a:lnSpc>
                <a:spcPct val="100000"/>
              </a:lnSpc>
              <a:spcBef>
                <a:spcPts val="600"/>
              </a:spcBef>
              <a:buSzPct val="85000"/>
              <a:buFont typeface=".Apple Color Emoji UI"/>
              <a:buChar char="❌"/>
            </a:pPr>
            <a:r>
              <a:rPr lang="fi" sz="1600" b="0" i="0" strike="noStrike" cap="none" spc="0" baseline="0">
                <a:solidFill>
                  <a:srgbClr val="FF0000"/>
                </a:solidFill>
                <a:effectLst/>
                <a:latin typeface="Helvetica"/>
                <a:ea typeface="Helvetica"/>
                <a:cs typeface="Helvetica"/>
              </a:rPr>
              <a:t>Tilaa kouluttajan tekstille – lisää omaan työympäristöösi liittyvää materiaalia suljetuista tiloista</a:t>
            </a:r>
          </a:p>
          <a:p>
            <a:pPr marL="285750" indent="-285750">
              <a:lnSpc>
                <a:spcPct val="100000"/>
              </a:lnSpc>
              <a:spcBef>
                <a:spcPts val="600"/>
              </a:spcBef>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fi" sz="1800" b="0" i="0" strike="noStrike" cap="none" spc="0" baseline="0">
                <a:solidFill>
                  <a:srgbClr val="000000"/>
                </a:solidFill>
                <a:effectLst/>
                <a:latin typeface="Helvetica"/>
                <a:ea typeface="Helvetica"/>
                <a:cs typeface="Helvetica"/>
              </a:rPr>
              <a:t>Suljetut prosessit ovat yksi tehokkaimmista tavoista hallita pölyä. 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Käytä aina ilmanvaihdolla varustettuja suljettuja prosesseja, kun mahdollista. Ilmoita vioista.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Suunnittele etukäteen tilanteet, joissa sinun on mentävä suljettuun tilaan, jotta voit tehdä sen turvallisesti.</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FF0000"/>
                </a:solidFill>
                <a:effectLst/>
                <a:latin typeface="Helvetica"/>
                <a:ea typeface="Helvetica"/>
                <a:cs typeface="Helvetica"/>
              </a:rPr>
              <a:t>Kouluttaja voi lisätä kontekstiin sopivia loppuhuomioita</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4" history="0"/>
              </a:rPr>
              <a:t>NEPSI Opas PK-yrityksille</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5"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4507872-FA60-49D7-8D35-B87A005EBA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71</TotalTime>
  <Words>704</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46</cp:revision>
  <dcterms:created xsi:type="dcterms:W3CDTF">2020-07-22T09:08:33Z</dcterms:created>
  <dcterms:modified xsi:type="dcterms:W3CDTF">2024-11-13T12:32:15Z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