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Esponiment eċċessiv għas-silika kristallina respirabbli (RCS) għandu konsegwenzi serji tul iż-żmien. Għal din ir-raġuni, huwa importanti li l-ħaddiema kollha jkunu konxji ta’ prattiċi tajbin li jillimitaw jew jeliminaw l-esponiment għat-trab tas-silika. </a:t>
            </a:r>
          </a:p>
          <a:p>
            <a:endParaRPr lang="en-US" sz="1200" b="0" i="0" u="none" strike="noStrike" kern="1200" dirty="0">
              <a:solidFill>
                <a:schemeClr val="tx1"/>
              </a:solidFill>
              <a:effectLst/>
              <a:latin typeface="+mn-lt"/>
              <a:ea typeface="+mn-ea"/>
              <a:cs typeface="+mn-cs"/>
            </a:endParaRPr>
          </a:p>
          <a:p>
            <a:r>
              <a:rPr lang="mt" sz="1200" b="0" i="0" strike="noStrike" cap="none" spc="0" baseline="0" dirty="0">
                <a:solidFill>
                  <a:srgbClr val="000000"/>
                </a:solidFill>
                <a:effectLst/>
                <a:latin typeface="+mn-lt"/>
                <a:ea typeface="Calibri"/>
                <a:cs typeface="Calibri"/>
              </a:rPr>
              <a:t>Dan it-taħriġ jipprovdi informazzjoni dwar l-għeluq tal-proċessi. Żomm f’moħħok li l-valutazzjoni tar-riskju hija meħtieġa qabel ma tfassal kwalunkwe proċess fl-għeluq, għalkemm dan jikkonċerna prinċipalment lill-maniġment.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448541" y="429114"/>
            <a:ext cx="336880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t" sz="1400" b="1" i="0" strike="noStrike" cap="none" spc="0" baseline="0" dirty="0">
                <a:solidFill>
                  <a:srgbClr val="F6A317"/>
                </a:solidFill>
                <a:effectLst/>
                <a:latin typeface="Helvetica"/>
                <a:ea typeface="Helvetica"/>
                <a:cs typeface="Helvetica"/>
              </a:rPr>
              <a:t>TAĦRIĠ DWAR PRATTIĊI TAJBA GĦALL-GĦELUQ TA’ PROĊESSI </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643711" cy="850900"/>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TAJBA GĦALL-GĦELUQ TA’ PROĊESSI </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739743" y="321972"/>
            <a:ext cx="4057305"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8"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03171" cy="3682369"/>
          </a:xfrm>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Kif proċessi fl-għeluq inaqqsu l-esponiment għat-trab respirabbli tas-silika kristallina (RCS)</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Gwida bażika dwar l-għeluq ta’ proċessi</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153986" cy="3682369"/>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L-għeluq tal-proċessi huwa wieħed mill-ħames tekniki prinċipali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għall-kontroll tat-trab.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5" y="3394767"/>
            <a:ext cx="1873328"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mt" sz="1050" b="1" i="0" strike="noStrike" cap="none" spc="50" baseline="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a:solidFill>
                  <a:srgbClr val="000000"/>
                </a:solidFill>
                <a:effectLst/>
                <a:latin typeface="Calibri"/>
                <a:ea typeface="Calibri"/>
                <a:cs typeface="Calibri"/>
              </a:rPr>
              <a:t>Aqbad l-RCS jinqabad fis-sors qabel ma tiġi espost għalih u ssostitwixxi l-arja kontaminata ma’ arja nadifa.</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IR-RISKJI MINN DIN L-ATTIVITÀ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Il-funzjonament tajjeb ta’ dan it-tagħmir huwa essenzjali sabiex jipproteġina mill-RCS</a:t>
            </a:r>
          </a:p>
          <a:p>
            <a:pPr marL="342900" indent="-342900">
              <a:lnSpc>
                <a:spcPts val="2400"/>
              </a:lnSpc>
              <a:buFont typeface="Arial" panose="020B0604020202020204" pitchFamily="34" charset="0"/>
              <a:buChar char="•"/>
            </a:pPr>
            <a:r>
              <a:rPr lang="mt" sz="1800" b="0" i="0" strike="noStrike" cap="none" spc="0" baseline="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KIF PROĊESSI FL-GĦELUQ JGĦINU FIT-TNAQQIS </a:t>
            </a:r>
            <a:br>
              <a:rPr lang="en-IN" sz="2800" b="1" i="0" strike="noStrike" cap="none" spc="0" baseline="0" dirty="0">
                <a:solidFill>
                  <a:srgbClr val="F6A317"/>
                </a:solidFill>
                <a:effectLst/>
                <a:latin typeface="Helvetica"/>
                <a:ea typeface="Helvetica"/>
                <a:cs typeface="Helvetica"/>
              </a:rPr>
            </a:br>
            <a:r>
              <a:rPr lang="mt" sz="2800" b="1" i="0" strike="noStrike" cap="none" spc="0" baseline="0" dirty="0">
                <a:solidFill>
                  <a:srgbClr val="F6A317"/>
                </a:solidFill>
                <a:effectLst/>
                <a:latin typeface="Helvetica"/>
                <a:ea typeface="Helvetica"/>
                <a:cs typeface="Helvetica"/>
              </a:rPr>
              <a:t>TAL-ESPONIMENT GĦALL-RCS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Proċess fl-għeluq huwa metodu kif tikkontrolla t-trab u mod kif tnaqqas l-esponiment għat-trab billi żżomm jew tiżola s-sors tal-proċess li jitfa’ t-trab.</a:t>
            </a:r>
          </a:p>
          <a:p>
            <a:pPr>
              <a:lnSpc>
                <a:spcPts val="2400"/>
              </a:lnSpc>
            </a:pPr>
            <a:r>
              <a:rPr lang="mt" sz="1800" b="0" i="0" strike="noStrike" cap="none" spc="0" baseline="0" dirty="0">
                <a:solidFill>
                  <a:srgbClr val="000000"/>
                </a:solidFill>
                <a:effectLst/>
                <a:latin typeface="Helvetica"/>
                <a:ea typeface="Helvetica"/>
                <a:cs typeface="Helvetica"/>
              </a:rPr>
              <a:t>Meta titpoġġa sempliċement barriera bejn is-sors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u l-ħaddiema, il-livelli tal-esponiment għat-trab jista’ jitnaqqas b’mod sinifikanti. L-għeluq jista’ jiġi applikat lil bosta proċessi industrijali.</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6325685"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GWIDA BAŻIKA DWAR L-GĦELUQ TAL-PROĊESSI</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2" y="2700338"/>
            <a:ext cx="10489471" cy="3263491"/>
          </a:xfrm>
        </p:spPr>
        <p:txBody>
          <a:bodyPr anchor="t"/>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L-għeluq tal-proċessi huwa wieħed mill-mezzi l-iktar effettivi tal-kontroll tat-trab:</a:t>
            </a:r>
          </a:p>
          <a:p>
            <a:pPr marL="342900" indent="-34290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Preferibbilment, it-trab dejjem għandu jiġi kontrollat fis-sors u mhux biss niddependu fuq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it-Tagħmir Personali Protettiv (eż. maskri tat-trab) għall-ħaddiema, li mhux biss jipproteġu lil min jilbishom u li mhux dejjem tista’ tiddependi fuqhom.</a:t>
            </a:r>
          </a:p>
          <a:p>
            <a:pPr marL="342900" indent="-342900">
              <a:lnSpc>
                <a:spcPts val="2400"/>
              </a:lnSpc>
              <a:spcAft>
                <a:spcPts val="1000"/>
              </a:spcAft>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L-użu ta’ ventilazzjoni għall-ekżost u pressjoni negattiva tista’ tgħin lill-metodi tal-għeluq. Ventilazzjoni tajba tal-post tax-xogħol tassigura kwalità tal-arja tajba u twaqqab it-trab milli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jerġa’ jidħol.</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758642" cy="850900"/>
          </a:xfrm>
        </p:spPr>
        <p:txBody>
          <a:bodyPr anchor="t"/>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GĦALL-GĦELUQ TA’ PROĊESSI </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mt" sz="1600" b="1" i="0" strike="noStrike" cap="none" spc="0" baseline="0" dirty="0">
                <a:solidFill>
                  <a:srgbClr val="000000"/>
                </a:solidFill>
                <a:effectLst/>
                <a:latin typeface="Helvetica"/>
                <a:ea typeface="Helvetica"/>
                <a:cs typeface="Helvetica"/>
              </a:rPr>
              <a:t>X’GĦANDEK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Topera l-proċess biss meta l-post ikun magħluq u s-sistema ta’ ventilazzjoni tkun qed taħdem</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Tiċċekkja b’mod regolari għal ħsara fl-għeluq u tirrapporta difetti</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Tagħmel plan kif timmaniġġja b’mod sikur malfunzjonijiet tal-makkinarju u tixrid li jseħħ fl-għeluq.</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Twaqqaf il-proċess u tħalli ħin għall-arja biex tiħroġ qabel tidħol fl-għeluq</a:t>
            </a:r>
          </a:p>
          <a:p>
            <a:pPr marL="285750" indent="-285750">
              <a:lnSpc>
                <a:spcPct val="100000"/>
              </a:lnSpc>
              <a:spcBef>
                <a:spcPts val="600"/>
              </a:spcBef>
              <a:spcAft>
                <a:spcPts val="1000"/>
              </a:spcAft>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l-għeluq ta’ proċessi li jkunu rilevanti għall-kuntest partikolari tiegħek</a:t>
            </a:r>
          </a:p>
          <a:p>
            <a:pPr>
              <a:lnSpc>
                <a:spcPct val="100000"/>
              </a:lnSpc>
              <a:spcBef>
                <a:spcPts val="600"/>
              </a:spcBef>
            </a:pPr>
            <a:r>
              <a:rPr lang="mt" sz="1600" b="1" i="0" strike="noStrike" cap="none" spc="0" baseline="0" dirty="0">
                <a:solidFill>
                  <a:srgbClr val="000000"/>
                </a:solidFill>
                <a:effectLst/>
                <a:latin typeface="Helvetica"/>
                <a:ea typeface="Helvetica"/>
                <a:cs typeface="Helvetica"/>
              </a:rPr>
              <a:t>X’M’GĦANDEKX TAGĦMEL</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Tidħol fl-għeluq mingħajr ma tieħu l-prekawzjonijiet kontra l-esponiment għat-trab. (eż. Tagħmir Personali Protettiv)</a:t>
            </a:r>
          </a:p>
          <a:p>
            <a:pPr marL="285750" indent="-285750">
              <a:lnSpc>
                <a:spcPct val="100000"/>
              </a:lnSpc>
              <a:spcBef>
                <a:spcPts val="600"/>
              </a:spcBef>
              <a:buSzPct val="85000"/>
              <a:buFont typeface=".Apple Color Emoji UI"/>
              <a:buChar char="❌"/>
            </a:pPr>
            <a:r>
              <a:rPr lang="mt" sz="1600" b="0" i="0" strike="noStrike" cap="none" spc="0" baseline="0" dirty="0">
                <a:solidFill>
                  <a:srgbClr val="000000"/>
                </a:solidFill>
                <a:effectLst/>
                <a:latin typeface="Helvetica"/>
                <a:ea typeface="Helvetica"/>
                <a:cs typeface="Helvetica"/>
              </a:rPr>
              <a:t>Topera proċess bil-bibien tal-għeluq miftuħa</a:t>
            </a:r>
          </a:p>
          <a:p>
            <a:pPr marL="285750" indent="-285750">
              <a:lnSpc>
                <a:spcPct val="100000"/>
              </a:lnSpc>
              <a:spcBef>
                <a:spcPts val="600"/>
              </a:spcBef>
              <a:buSzPct val="85000"/>
              <a:buFont typeface=".Apple Color Emoji UI"/>
              <a:buChar char="❌"/>
            </a:pPr>
            <a:r>
              <a:rPr lang="mt" sz="1600" b="0" i="0" strike="noStrike" cap="none" spc="0" baseline="0" dirty="0">
                <a:solidFill>
                  <a:srgbClr val="FF0000"/>
                </a:solidFill>
                <a:effectLst/>
                <a:latin typeface="Helvetica"/>
                <a:ea typeface="Helvetica"/>
                <a:cs typeface="Helvetica"/>
              </a:rPr>
              <a:t>Test għall-għalliem — Żid test addizzjonali dwar l-għeluq ta’ proċessi li jkunu rilevanti għall-kuntest partikolari tiegħek</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901143"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L-għeluq tal-proċessi huwa wieħed mill-mezzi l-iktar effettivi tal-kontroll tat-trab.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uża proċessi fl-għeluq b’sistemi ta’ ventilazzjoni jekk disponibbli — irrapporta difetti</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Agħmel plan kif timmaniġġja b’mod sikur sitwazzjonijiet fejn inti jkollok bżonn tidħol fl-ispazju magħluq</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FF0000"/>
                </a:solidFill>
                <a:effectLst/>
                <a:latin typeface="Helvetica"/>
                <a:ea typeface="Helvetica"/>
                <a:cs typeface="Helvetica"/>
              </a:rPr>
              <a:t>L-għalliem għandu jżid konklużjonijiet skont il-kuntest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199513"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3"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dirty="0">
                <a:solidFill>
                  <a:srgbClr val="000000"/>
                </a:solidFill>
                <a:effectLst/>
                <a:latin typeface="Helvetica"/>
                <a:ea typeface="Helvetica"/>
                <a:cs typeface="Helvetica"/>
                <a:hlinkClick r:id="rId4" history="0"/>
              </a:rPr>
              <a:t>Gwida NEPSI għal SMEs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5"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F2B7A1D-F1AA-4231-9217-E95ACF8251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www.w3.org/XML/1998/namespace"/>
    <ds:schemaRef ds:uri="http://schemas.microsoft.com/office/infopath/2007/PartnerControls"/>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115</TotalTime>
  <Words>873</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2020-07-22T09:08:33Z</dcterms:created>
  <dcterms:modified xsi:type="dcterms:W3CDTF">2024-11-13T12:17:26Z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