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718536-20B4-4600-A1A2-C623C4F52AB4}" v="5" dt="2022-09-27T06:21:43.2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 </a:t>
            </a:r>
          </a:p>
          <a:p>
            <a:endParaRPr lang="en-US"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Den här utbildningen ger information om inneslutning av processer. Tänk på att en riskbedömning är nödvändig innan du utformar en sluten process, även om det i första hand gäller ledningen.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8319752" y="429114"/>
            <a:ext cx="349759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 sz="1400" b="1" i="0" strike="noStrike" cap="none" spc="0" baseline="0" dirty="0">
                <a:solidFill>
                  <a:srgbClr val="F6A317"/>
                </a:solidFill>
                <a:effectLst/>
                <a:latin typeface="Helvetica"/>
                <a:ea typeface="Helvetica"/>
                <a:cs typeface="Helvetica"/>
              </a:rPr>
              <a:t>UTBILDNING I BRA METODER FÖR ATT INNESLUTA PROCESSER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839654" cy="850900"/>
          </a:xfrm>
        </p:spPr>
        <p:txBody>
          <a:bodyPr anchor="t"/>
          <a:lstStyle/>
          <a:p>
            <a:pPr>
              <a:lnSpc>
                <a:spcPct val="100000"/>
              </a:lnSpc>
            </a:pPr>
            <a:r>
              <a:rPr lang="sv" sz="2800" b="1" i="0" strike="noStrike" cap="none" spc="0" baseline="0" dirty="0">
                <a:solidFill>
                  <a:srgbClr val="FFFFFF"/>
                </a:solidFill>
                <a:effectLst/>
                <a:latin typeface="Helvetica"/>
                <a:ea typeface="Helvetica"/>
                <a:cs typeface="Helvetica"/>
              </a:rPr>
              <a:t>UTBILDNING I BRA METODER FÖR ATT INNESLUTA PROCESSER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7935687" y="321972"/>
            <a:ext cx="3861361"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latin typeface="Helvetica"/>
                <a:cs typeface="Helvetica"/>
              </a:rPr>
              <a:t>Som en del av utbildningssteget för att implementera NEPSIs bra metoder har NEPSI utvecklat en uppsättning utbildningsresurser.</a:t>
            </a:r>
          </a:p>
          <a:p>
            <a:pPr>
              <a:lnSpc>
                <a:spcPts val="2400"/>
              </a:lnSpc>
            </a:pPr>
            <a:r>
              <a:rPr lang="sv-SE" sz="1800" dirty="0">
                <a:latin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latin typeface="Helvetica"/>
                <a:cs typeface="Helvetica"/>
              </a:rPr>
              <a:t>Använd den tomma mallen och platshållarna för att lägga till ytterligare information i det här utbildningspaket om du behöver.</a:t>
            </a:r>
          </a:p>
          <a:p>
            <a:pPr>
              <a:lnSpc>
                <a:spcPts val="2400"/>
              </a:lnSpc>
            </a:pPr>
            <a:endParaRPr lang="sv-SE" sz="1800" dirty="0">
              <a:latin typeface="Helvetica"/>
              <a:cs typeface="Helvetica"/>
            </a:endParaRP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048100" cy="3682369"/>
          </a:xfrm>
        </p:spPr>
        <p:txBody>
          <a:bodyPr/>
          <a:lstStyle/>
          <a:p>
            <a:pPr>
              <a:lnSpc>
                <a:spcPts val="2400"/>
              </a:lnSpc>
            </a:pPr>
            <a:r>
              <a:rPr lang="sv" sz="1800" b="1" i="0" strike="noStrike" cap="none" spc="0" baseline="0" dirty="0">
                <a:solidFill>
                  <a:srgbClr val="000000"/>
                </a:solidFill>
                <a:effectLst/>
                <a:latin typeface="Helvetica"/>
                <a:ea typeface="Helvetica"/>
                <a:cs typeface="Helvetica"/>
              </a:rPr>
              <a:t>Att lära dig att skydda dig mot arbetsrelaterade hälsorisker är en prioritet.</a:t>
            </a:r>
          </a:p>
          <a:p>
            <a:pPr>
              <a:lnSpc>
                <a:spcPts val="2400"/>
              </a:lnSpc>
            </a:pPr>
            <a:r>
              <a:rPr lang="sv" sz="1800" b="0" i="0" strike="noStrike" cap="none" spc="0" baseline="0" dirty="0">
                <a:solidFill>
                  <a:srgbClr val="000000"/>
                </a:solidFill>
                <a:effectLst/>
                <a:latin typeface="Helvetica"/>
                <a:ea typeface="Helvetica"/>
                <a:cs typeface="Helvetica"/>
              </a:rPr>
              <a:t>I den här PowerPoint-utbildningen kommer du att få veta mer om:</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Hur slutna processer minskar exponeringen för respirabelt kristallinkiseldamm (RCS)</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Grundläggande vägledning om inneslutning av processer</a:t>
            </a:r>
          </a:p>
          <a:p>
            <a:pPr marL="285750" indent="-285750">
              <a:lnSpc>
                <a:spcPts val="2400"/>
              </a:lnSpc>
              <a:buFont typeface="Arial" panose="020B0604020202020204" pitchFamily="34" charset="0"/>
              <a:buChar char="•"/>
            </a:pPr>
            <a:r>
              <a:rPr lang="sv" sz="1800" b="0" i="0" strike="noStrike" cap="none" spc="0" baseline="0" dirty="0">
                <a:solidFill>
                  <a:srgbClr val="FF0000"/>
                </a:solidFill>
                <a:effectLst/>
                <a:latin typeface="Helvetica"/>
                <a:ea typeface="Helvetica"/>
                <a:cs typeface="Helvetica"/>
              </a:rPr>
              <a:t>Text som utbildaren fyller i – om du har lagt till en anpassad sida infogar en kort översikt över materialet</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v" sz="1800" b="0" i="0" strike="noStrike" cap="none" spc="0" baseline="0">
                <a:solidFill>
                  <a:srgbClr val="000000"/>
                </a:solidFill>
                <a:effectLst/>
                <a:latin typeface="Helvetica"/>
                <a:ea typeface="Helvetica"/>
                <a:cs typeface="Helvetica"/>
              </a:rPr>
              <a:t>Inneslutning av processer ä ren av de fem huvudsakliga dammkontrollteknikerna.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RISKERNA MED DEN HÄR AKTIVITETEN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Det är viktigt att den här utrustningen fungerar korrekt för att skydda oss mot RCS</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Långvarig exponering för höga nivåer av RCS kan orsaka lungsjukdomshandikapp</a:t>
            </a:r>
          </a:p>
          <a:p>
            <a:pPr>
              <a:lnSpc>
                <a:spcPts val="2400"/>
              </a:lnSpc>
            </a:pPr>
            <a:r>
              <a:rPr lang="sv" sz="1800" b="0" i="0" strike="noStrike" cap="none" spc="0" baseline="0">
                <a:solidFill>
                  <a:srgbClr val="000000"/>
                </a:solidFill>
                <a:effectLst/>
                <a:latin typeface="Helvetica"/>
                <a:ea typeface="Helvetica"/>
                <a:cs typeface="Helvetica"/>
              </a:rPr>
              <a:t>Det är viktigt att vi skyddar oss från exponering för det här luftburna dammet varje dag. </a:t>
            </a:r>
          </a:p>
          <a:p>
            <a:pPr>
              <a:lnSpc>
                <a:spcPts val="2400"/>
              </a:lnSpc>
            </a:pPr>
            <a:r>
              <a:rPr lang="sv" sz="1800" b="0" i="0" strike="noStrike" cap="none" spc="0" baseline="0">
                <a:solidFill>
                  <a:srgbClr val="000000"/>
                </a:solidFill>
                <a:effectLst/>
                <a:latin typeface="Helvetica"/>
                <a:ea typeface="Helvetica"/>
                <a:cs typeface="Helvetica"/>
              </a:rPr>
              <a:t>Genom att använda bra metoder idag skyddar vi vår hälsa för framtiden.</a:t>
            </a:r>
          </a:p>
          <a:p>
            <a:pPr>
              <a:lnSpc>
                <a:spcPts val="2400"/>
              </a:lnSpc>
            </a:pPr>
            <a:r>
              <a:rPr lang="sv" sz="1800" b="0" i="0" strike="noStrike" cap="none" spc="0" baseline="0">
                <a:solidFill>
                  <a:srgbClr val="000000"/>
                </a:solidFill>
                <a:effectLst/>
                <a:latin typeface="Helvetica"/>
                <a:ea typeface="Helvetica"/>
                <a:cs typeface="Helvetica"/>
              </a:rPr>
              <a:t>Hur ska du tillbringa din tid som pensionär?</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SÅ HÄR KAN SLUTNA PROCESSER BIDRA TILL MINSKAD RCS-EXPONERING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672542" cy="3343886"/>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En sluten process är en metod för dammkontroll och ett sätt att minska dammexponeringen genom att innesluta eller isolera källan till en dammig process.</a:t>
            </a:r>
          </a:p>
          <a:p>
            <a:pPr>
              <a:lnSpc>
                <a:spcPts val="2400"/>
              </a:lnSpc>
            </a:pPr>
            <a:r>
              <a:rPr lang="sv" sz="1800" b="0" i="0" strike="noStrike" cap="none" spc="0" baseline="0" dirty="0">
                <a:solidFill>
                  <a:srgbClr val="000000"/>
                </a:solidFill>
                <a:effectLst/>
                <a:latin typeface="Helvetica"/>
                <a:ea typeface="Helvetica"/>
                <a:cs typeface="Helvetica"/>
              </a:rPr>
              <a:t>Genom att helt enkelt placera en barriär mellan källan och personalen kan dammexponeringsnivåerna reduceras avsevärt. Inneslutning kan användas för många industriella processer.</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5" y="1640901"/>
            <a:ext cx="8709655"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GRUNDLÄGGANDE VÄGLEDNING OM INNESLUTNING AV PROCESSER</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400"/>
              </a:lnSpc>
              <a:spcAft>
                <a:spcPts val="1000"/>
              </a:spcAft>
            </a:pPr>
            <a:r>
              <a:rPr lang="sv" sz="1800" b="0" i="0" strike="noStrike" cap="none" spc="0" baseline="0">
                <a:solidFill>
                  <a:srgbClr val="000000"/>
                </a:solidFill>
                <a:effectLst/>
                <a:latin typeface="Helvetica"/>
                <a:ea typeface="Helvetica"/>
                <a:cs typeface="Helvetica"/>
              </a:rPr>
              <a:t>Inneslutning av processer är ett av de mest effektiva sätten att kontrollera damm:</a:t>
            </a:r>
          </a:p>
          <a:p>
            <a:pPr marL="342900" indent="-342900">
              <a:lnSpc>
                <a:spcPts val="2400"/>
              </a:lnSpc>
              <a:spcAft>
                <a:spcPts val="1000"/>
              </a:spcAft>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Det är alltid bäst att kontrollera damm vid källan, snarare än att förlita sig på skyddsutrustning (t.ex. ansiktsmasker) för personalen, som bara skyddar bäraren och som kanske inte alltid är tillförlitlig.</a:t>
            </a:r>
          </a:p>
          <a:p>
            <a:pPr marL="342900" indent="-342900">
              <a:lnSpc>
                <a:spcPts val="2400"/>
              </a:lnSpc>
              <a:spcAft>
                <a:spcPts val="1000"/>
              </a:spcAft>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Användning av utsugsventilation och undertryck kan stödja inneslutningsmetoder. Rätt ventilation av arbetsplatsen säkerställer god luftkvalitet och hindrar damm från att komma in igen.</a:t>
            </a:r>
          </a:p>
          <a:p>
            <a:pPr>
              <a:lnSpc>
                <a:spcPts val="2400"/>
              </a:lnSpc>
              <a:spcAft>
                <a:spcPts val="1000"/>
              </a:spcAft>
            </a:pPr>
            <a:endParaRPr lang="en-GB" sz="180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80844" cy="850900"/>
          </a:xfrm>
        </p:spPr>
        <p:txBody>
          <a:bodyPr anchor="t"/>
          <a:lstStyle/>
          <a:p>
            <a:pPr>
              <a:lnSpc>
                <a:spcPct val="100000"/>
              </a:lnSpc>
            </a:pPr>
            <a:r>
              <a:rPr lang="sv" sz="2800" b="1" i="0" strike="noStrike" cap="none" spc="0" baseline="0">
                <a:solidFill>
                  <a:srgbClr val="F6A317"/>
                </a:solidFill>
                <a:effectLst/>
                <a:latin typeface="Helvetica"/>
                <a:ea typeface="Helvetica"/>
                <a:cs typeface="Helvetica"/>
              </a:rPr>
              <a:t>SAKER ATT GÖRA OCH INTE GÖRA VID INNESLUTNING AV PROCESSER</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a:lstStyle/>
          <a:p>
            <a:pPr>
              <a:lnSpc>
                <a:spcPct val="100000"/>
              </a:lnSpc>
              <a:spcBef>
                <a:spcPts val="600"/>
              </a:spcBef>
            </a:pPr>
            <a:r>
              <a:rPr lang="sv" sz="1600" b="1" i="0" strike="noStrike" cap="none" spc="0" baseline="0">
                <a:solidFill>
                  <a:srgbClr val="000000"/>
                </a:solidFill>
                <a:effectLst/>
                <a:latin typeface="Helvetica"/>
                <a:ea typeface="Helvetica"/>
                <a:cs typeface="Helvetica"/>
              </a:rPr>
              <a:t>GÖR SÅ HÄR</a:t>
            </a:r>
          </a:p>
          <a:p>
            <a:pPr marL="285750" indent="-285750">
              <a:lnSpc>
                <a:spcPct val="100000"/>
              </a:lnSpc>
              <a:spcBef>
                <a:spcPts val="600"/>
              </a:spcBef>
              <a:buSzPct val="85000"/>
              <a:buFont typeface=".Apple Color Emoji UI"/>
              <a:buChar char="✅"/>
            </a:pPr>
            <a:r>
              <a:rPr lang="sv" sz="1600" b="0" i="0" strike="noStrike" cap="none" spc="0" baseline="0">
                <a:solidFill>
                  <a:srgbClr val="000000"/>
                </a:solidFill>
                <a:effectLst/>
                <a:latin typeface="Helvetica"/>
                <a:ea typeface="Helvetica"/>
                <a:cs typeface="Helvetica"/>
              </a:rPr>
              <a:t>Genomför bara processen när utrymmet är stängt och ventilationssystemet är igång</a:t>
            </a:r>
          </a:p>
          <a:p>
            <a:pPr marL="285750" indent="-285750">
              <a:lnSpc>
                <a:spcPct val="100000"/>
              </a:lnSpc>
              <a:spcBef>
                <a:spcPts val="600"/>
              </a:spcBef>
              <a:buSzPct val="85000"/>
              <a:buFont typeface=".Apple Color Emoji UI"/>
              <a:buChar char="✅"/>
            </a:pPr>
            <a:r>
              <a:rPr lang="sv" sz="1600" b="0" i="0" strike="noStrike" cap="none" spc="0" baseline="0">
                <a:solidFill>
                  <a:srgbClr val="000000"/>
                </a:solidFill>
                <a:effectLst/>
                <a:latin typeface="Helvetica"/>
                <a:ea typeface="Helvetica"/>
                <a:cs typeface="Helvetica"/>
              </a:rPr>
              <a:t>Kontrollera regelbundet efter skador på inneslutningen och rapportera felaktigheter</a:t>
            </a:r>
          </a:p>
          <a:p>
            <a:pPr marL="285750" indent="-285750">
              <a:lnSpc>
                <a:spcPct val="100000"/>
              </a:lnSpc>
              <a:spcBef>
                <a:spcPts val="600"/>
              </a:spcBef>
              <a:buSzPct val="85000"/>
              <a:buFont typeface=".Apple Color Emoji UI"/>
              <a:buChar char="✅"/>
            </a:pPr>
            <a:r>
              <a:rPr lang="sv" sz="1600" b="0" i="0" strike="noStrike" cap="none" spc="0" baseline="0">
                <a:solidFill>
                  <a:srgbClr val="000000"/>
                </a:solidFill>
                <a:effectLst/>
                <a:latin typeface="Helvetica"/>
                <a:ea typeface="Helvetica"/>
                <a:cs typeface="Helvetica"/>
              </a:rPr>
              <a:t>Ha en plan på plats för att säkert hantera maskinfel och spill som uppstår i utrymmet</a:t>
            </a:r>
          </a:p>
          <a:p>
            <a:pPr marL="285750" indent="-285750">
              <a:lnSpc>
                <a:spcPct val="100000"/>
              </a:lnSpc>
              <a:spcBef>
                <a:spcPts val="600"/>
              </a:spcBef>
              <a:buSzPct val="85000"/>
              <a:buFont typeface=".Apple Color Emoji UI"/>
              <a:buChar char="✅"/>
            </a:pPr>
            <a:r>
              <a:rPr lang="sv" sz="1600" b="0" i="0" strike="noStrike" cap="none" spc="0" baseline="0">
                <a:solidFill>
                  <a:srgbClr val="000000"/>
                </a:solidFill>
                <a:effectLst/>
                <a:latin typeface="Helvetica"/>
                <a:ea typeface="Helvetica"/>
                <a:cs typeface="Helvetica"/>
              </a:rPr>
              <a:t>Stoppa processen och ge tid för luften att rensa innan du går in i utrymmet</a:t>
            </a:r>
          </a:p>
          <a:p>
            <a:pPr marL="285750" indent="-285750">
              <a:lnSpc>
                <a:spcPct val="100000"/>
              </a:lnSpc>
              <a:spcBef>
                <a:spcPts val="600"/>
              </a:spcBef>
              <a:spcAft>
                <a:spcPts val="1000"/>
              </a:spcAft>
              <a:buSzPct val="85000"/>
              <a:buFont typeface=".Apple Color Emoji UI"/>
              <a:buChar char="✅"/>
            </a:pPr>
            <a:r>
              <a:rPr lang="sv" sz="1600" b="0" i="0" strike="noStrike" cap="none" spc="0" baseline="0">
                <a:solidFill>
                  <a:srgbClr val="FF0000"/>
                </a:solidFill>
                <a:effectLst/>
                <a:latin typeface="Helvetica"/>
                <a:ea typeface="Helvetica"/>
                <a:cs typeface="Helvetica"/>
              </a:rPr>
              <a:t>Text för utbildaren – lägg till ytterligare text om inneslutning av processer som är relevant för ditt eget sammanhang</a:t>
            </a:r>
          </a:p>
          <a:p>
            <a:pPr>
              <a:lnSpc>
                <a:spcPct val="100000"/>
              </a:lnSpc>
              <a:spcBef>
                <a:spcPts val="600"/>
              </a:spcBef>
            </a:pPr>
            <a:r>
              <a:rPr lang="sv" sz="1600" b="1" i="0" strike="noStrike" cap="none" spc="0" baseline="0">
                <a:solidFill>
                  <a:srgbClr val="000000"/>
                </a:solidFill>
                <a:effectLst/>
                <a:latin typeface="Helvetica"/>
                <a:ea typeface="Helvetica"/>
                <a:cs typeface="Helvetica"/>
              </a:rPr>
              <a:t>GÖR INTE SÅ HÄR</a:t>
            </a:r>
          </a:p>
          <a:p>
            <a:pPr marL="285750" indent="-285750">
              <a:lnSpc>
                <a:spcPct val="100000"/>
              </a:lnSpc>
              <a:spcBef>
                <a:spcPts val="600"/>
              </a:spcBef>
              <a:buSzPct val="85000"/>
              <a:buFont typeface=".Apple Color Emoji UI"/>
              <a:buChar char="❌"/>
            </a:pPr>
            <a:r>
              <a:rPr lang="sv" sz="1600" b="0" i="0" strike="noStrike" cap="none" spc="0" baseline="0">
                <a:solidFill>
                  <a:srgbClr val="000000"/>
                </a:solidFill>
                <a:effectLst/>
                <a:latin typeface="Helvetica"/>
                <a:ea typeface="Helvetica"/>
                <a:cs typeface="Helvetica"/>
              </a:rPr>
              <a:t>Gå in i utrymmet utan att följa försiktighetsåtgärder mot dammexponering. (t.ex. skyddsutrustning)</a:t>
            </a:r>
          </a:p>
          <a:p>
            <a:pPr marL="285750" indent="-285750">
              <a:lnSpc>
                <a:spcPct val="100000"/>
              </a:lnSpc>
              <a:spcBef>
                <a:spcPts val="600"/>
              </a:spcBef>
              <a:buSzPct val="85000"/>
              <a:buFont typeface=".Apple Color Emoji UI"/>
              <a:buChar char="❌"/>
            </a:pPr>
            <a:r>
              <a:rPr lang="sv" sz="1600" b="0" i="0" strike="noStrike" cap="none" spc="0" baseline="0">
                <a:solidFill>
                  <a:srgbClr val="000000"/>
                </a:solidFill>
                <a:effectLst/>
                <a:latin typeface="Helvetica"/>
                <a:ea typeface="Helvetica"/>
                <a:cs typeface="Helvetica"/>
              </a:rPr>
              <a:t>Genomför en process med dörrarna till utrymmet öppna</a:t>
            </a:r>
          </a:p>
          <a:p>
            <a:pPr marL="285750" indent="-285750">
              <a:lnSpc>
                <a:spcPct val="100000"/>
              </a:lnSpc>
              <a:spcBef>
                <a:spcPts val="600"/>
              </a:spcBef>
              <a:buSzPct val="85000"/>
              <a:buFont typeface=".Apple Color Emoji UI"/>
              <a:buChar char="❌"/>
            </a:pPr>
            <a:r>
              <a:rPr lang="sv" sz="1600" b="0" i="0" strike="noStrike" cap="none" spc="0" baseline="0">
                <a:solidFill>
                  <a:srgbClr val="FF0000"/>
                </a:solidFill>
                <a:effectLst/>
                <a:latin typeface="Helvetica"/>
                <a:ea typeface="Helvetica"/>
                <a:cs typeface="Helvetica"/>
              </a:rPr>
              <a:t>Text för utbildaren – lägg till ytterligare text om inneslutning av processer som är relevant för ditt eget sammanhang</a:t>
            </a:r>
          </a:p>
          <a:p>
            <a:pPr marL="285750" indent="-285750">
              <a:lnSpc>
                <a:spcPct val="100000"/>
              </a:lnSpc>
              <a:spcBef>
                <a:spcPts val="600"/>
              </a:spcBef>
              <a:buSzPct val="85000"/>
              <a:buFont typeface=".Apple Color Emoji UI"/>
              <a:buChar char="✅"/>
            </a:pPr>
            <a:endParaRPr lang="en-US">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966457" cy="3682369"/>
          </a:xfrm>
        </p:spPr>
        <p:txBody>
          <a:bodyPr/>
          <a:lstStyle/>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Inneslutning av processer är bland de mest effektiva metoderna för dammkontroll. Kom ihåg: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Använd alltid slutna processer med ventilationssystem om de finns – rapportera felaktigheter</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Ha en plan på plats för att säkert hantera situationer när du behöver gå in i utrymmet</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FF0000"/>
                </a:solidFill>
                <a:effectLst/>
                <a:latin typeface="Helvetica"/>
                <a:ea typeface="Helvetica"/>
                <a:cs typeface="Helvetica"/>
              </a:rPr>
              <a:t>Utbildaren lägger till till slutsatser som hör till sammanhanget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80657"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YTTERLIGARE UTBILDNINGSMATERIAL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3"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4" history="0"/>
              </a:rPr>
              <a:t>Nepsis guide för små och medelstora företag</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62218"/>
            <a:ext cx="10022946" cy="438453"/>
          </a:xfrm>
          <a:prstGeom prst="rect">
            <a:avLst/>
          </a:prstGeom>
          <a:noFill/>
          <a:ln>
            <a:noFill/>
          </a:ln>
        </p:spPr>
        <p:txBody>
          <a:bodyPr wrap="square" anchor="ctr">
            <a:spAutoFit/>
          </a:bodyPr>
          <a:lstStyle/>
          <a:p>
            <a:pPr>
              <a:lnSpc>
                <a:spcPts val="3000"/>
              </a:lnSpc>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5"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elements/1.1/"/>
    <ds:schemaRef ds:uri="http://schemas.microsoft.com/office/2006/metadata/properties"/>
    <ds:schemaRef ds:uri="6d9d7403-2d8c-4818-ae25-2c5629bc7330"/>
    <ds:schemaRef ds:uri="http://purl.org/dc/terms/"/>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DF4E0921-9BAD-48AD-A3BD-F00E48A0D0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72</TotalTime>
  <Words>907</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39</cp:revision>
  <dcterms:created xsi:type="dcterms:W3CDTF">2020-07-22T09:08:33Z</dcterms:created>
  <dcterms:modified xsi:type="dcterms:W3CDTF">2024-11-13T11:35:17Z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