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38" autoAdjust="0"/>
    <p:restoredTop sz="76259"/>
  </p:normalViewPr>
  <p:slideViewPr>
    <p:cSldViewPr snapToGrid="0" snapToObjects="1">
      <p:cViewPr varScale="1">
        <p:scale>
          <a:sx n="91" d="100"/>
          <a:sy n="91" d="100"/>
        </p:scale>
        <p:origin x="2048"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dirty="0">
              <a:latin typeface="+mn-lt"/>
            </a:endParaRPr>
          </a:p>
          <a:p>
            <a:r>
              <a:rPr lang="mt" sz="1200" b="0" i="0" strike="noStrike" cap="none" spc="0" baseline="0" dirty="0">
                <a:solidFill>
                  <a:srgbClr val="000000"/>
                </a:solidFill>
                <a:effectLst/>
                <a:latin typeface="+mn-lt"/>
                <a:ea typeface="Calibri"/>
                <a:cs typeface="Calibri"/>
              </a:rPr>
              <a:t>Dan it-taħriġ jipprovdi informazzjoni u gwida fuq ventilazzjoni ġenerali għal ambjenti li fihom is-silika kristallina.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Calibri"/>
                <a:ea typeface="Calibri"/>
                <a:cs typeface="Calibri"/>
              </a:rPr>
              <a:t>Il-ventilazzjoni hija parti importanti taż-żamma tal-kwalità tal-arja ta’ ġewwa f’ambjent tax-xogħol. Sistema ta’ ventilazzjoni lokali għall-ekżost imfassla tajba hija waħda mill-metodi l-iktar effettivi biex tgħin fit-tnaqqis tal-espożizzjoni għat-trab tas-silika meta l-ġenerazzjoni tat-trab ma jkunx jista’ jiġi evitat bl-iżolazzjoni jew b’metodi mxarrba.</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000" b="0" i="0" strike="noStrike" cap="none" spc="0" baseline="0" dirty="0">
                <a:solidFill>
                  <a:srgbClr val="000000"/>
                </a:solidFill>
                <a:effectLst/>
                <a:latin typeface="+mn-lt"/>
                <a:ea typeface="Calibri"/>
                <a:cs typeface="Calibri"/>
              </a:rPr>
              <a:t>Hemm tliet tipi ewlenin ta’ ventiliazzjoni. Il-ventilazzjoni lokali tal-ekżost hija ġeneraliment ikkunsidrata bħala l-aktar tip effettiv ta’ ventilazzjoni u għandha dejjem tintuża meta tkun disponibbli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8358389" y="429114"/>
            <a:ext cx="345896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DWAR PRATTIĊI TAJBIN GĦALL-VENTILAZZJONI U SISTEMI TA’ VENTILAZZJONI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534275" cy="1409377"/>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TAJBIN </a:t>
            </a:r>
            <a:br>
              <a:rPr lang="en-IN" sz="2800" b="1" i="0" strike="noStrike" cap="none" spc="0" baseline="0" dirty="0">
                <a:solidFill>
                  <a:srgbClr val="FFFFFF"/>
                </a:solidFill>
                <a:effectLst/>
                <a:latin typeface="Helvetica"/>
                <a:ea typeface="Helvetica"/>
                <a:cs typeface="Helvetica"/>
              </a:rPr>
            </a:br>
            <a:r>
              <a:rPr lang="mt" sz="2800" b="1" i="0" strike="noStrike" cap="none" spc="0" baseline="0" dirty="0">
                <a:solidFill>
                  <a:srgbClr val="FFFFFF"/>
                </a:solidFill>
                <a:effectLst/>
                <a:latin typeface="Helvetica"/>
                <a:ea typeface="Helvetica"/>
                <a:cs typeface="Helvetica"/>
              </a:rPr>
              <a:t>GĦALL-VENTILAZZJONI U SISTEMI </a:t>
            </a:r>
            <a:br>
              <a:rPr lang="en-IN" sz="2800" b="1" i="0" strike="noStrike" cap="none" spc="0" baseline="0" dirty="0">
                <a:solidFill>
                  <a:srgbClr val="FFFFFF"/>
                </a:solidFill>
                <a:effectLst/>
                <a:latin typeface="Helvetica"/>
                <a:ea typeface="Helvetica"/>
                <a:cs typeface="Helvetica"/>
              </a:rPr>
            </a:br>
            <a:r>
              <a:rPr lang="mt" sz="2800" b="1" i="0" strike="noStrike" cap="none" spc="0" baseline="0" dirty="0">
                <a:solidFill>
                  <a:srgbClr val="FFFFFF"/>
                </a:solidFill>
                <a:effectLst/>
                <a:latin typeface="Helvetica"/>
                <a:ea typeface="Helvetica"/>
                <a:cs typeface="Helvetica"/>
              </a:rPr>
              <a:t>TA’ VENTILAZZJONI</a:t>
            </a:r>
          </a:p>
        </p:txBody>
      </p:sp>
      <p:sp>
        <p:nvSpPr>
          <p:cNvPr id="2" name="Rectangle 1">
            <a:extLst>
              <a:ext uri="{FF2B5EF4-FFF2-40B4-BE49-F238E27FC236}">
                <a16:creationId xmlns:a16="http://schemas.microsoft.com/office/drawing/2014/main" id="{0B4C9CAB-7986-7246-85DA-293E0C28CCC7}"/>
              </a:ext>
            </a:extLst>
          </p:cNvPr>
          <p:cNvSpPr/>
          <p:nvPr/>
        </p:nvSpPr>
        <p:spPr>
          <a:xfrm>
            <a:off x="7539488" y="346363"/>
            <a:ext cx="4333858" cy="9303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27209"/>
            <a:ext cx="5640809" cy="3682369"/>
          </a:xfrm>
        </p:spPr>
        <p:txBody>
          <a:bodyPr/>
          <a:lstStyle/>
          <a:p>
            <a:pPr>
              <a:lnSpc>
                <a:spcPts val="2400"/>
              </a:lnSpc>
              <a:spcAft>
                <a:spcPts val="1000"/>
              </a:spcAft>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It-tliet tipi ta’ sistemi ta’ ventilazzjoni li jintużaw biex inaqqsu l-esponiment tal-ħaddiema għat-trab respirabbli tas-silika kristallina (RCS) </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Prattiċi tajbin għall-ventilazzjoni</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mt" sz="1800" b="0" i="0" strike="noStrike" cap="none" spc="0" baseline="0">
                <a:solidFill>
                  <a:srgbClr val="000000"/>
                </a:solidFill>
                <a:effectLst/>
                <a:latin typeface="Helvetica"/>
                <a:ea typeface="Helvetica"/>
                <a:cs typeface="Helvetica"/>
              </a:rPr>
              <a:t>Il-ventilazzjoni (u l-estrazzjoni) hija waħda mill-ħames tekniki prinċipali għall-kontroll tat-trab.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tal-ħwejjeġ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186270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ssostitwixxi l-arja kontaminata ma’ arja nadifa.</a:t>
            </a:r>
          </a:p>
          <a:p>
            <a:endParaRPr lang="en-US" dirty="0"/>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tal-esponiment</a:t>
            </a:r>
          </a:p>
          <a:p>
            <a:endParaRPr lang="en-US" dirty="0"/>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jaqbad il-partikli mal-ilma</a:t>
            </a:r>
          </a:p>
          <a:p>
            <a:pPr>
              <a:spcAft>
                <a:spcPts val="300"/>
              </a:spcAft>
            </a:pPr>
            <a:endParaRPr lang="en-US" dirty="0"/>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3760249" cy="850900"/>
          </a:xfrm>
        </p:spPr>
        <p:txBody>
          <a:bodyPr/>
          <a:lstStyle/>
          <a:p>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778831"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Il-funzjonament tajjeb ta’ dan it-tagħmir huwa essenzjali sabiex jipproteġina mill-RCS</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mill-esponiment 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mt" sz="2800" b="1" i="0" strike="noStrike" cap="none" spc="0" baseline="0">
                <a:solidFill>
                  <a:srgbClr val="F6A317"/>
                </a:solidFill>
                <a:effectLst/>
                <a:latin typeface="Helvetica"/>
                <a:ea typeface="Helvetica"/>
                <a:cs typeface="Helvetica"/>
              </a:rPr>
              <a:t>KIF IL-VENTILAZZJONI TNAQQAS L-RCS</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21600"/>
            <a:ext cx="5453624" cy="3237451"/>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Il-ventilazzjoni hija wżata biex tnaqqas l-esponiment tal-ħaddiema għat-trabijiet fl-arja, inkluż silika kristallina respirabbli.</a:t>
            </a:r>
          </a:p>
          <a:p>
            <a:pPr>
              <a:lnSpc>
                <a:spcPts val="2400"/>
              </a:lnSpc>
            </a:pPr>
            <a:r>
              <a:rPr lang="mt" sz="1800" b="0" i="0" strike="noStrike" cap="none" spc="0" baseline="0" dirty="0">
                <a:solidFill>
                  <a:srgbClr val="000000"/>
                </a:solidFill>
                <a:effectLst/>
                <a:latin typeface="Helvetica"/>
                <a:ea typeface="Helvetica"/>
                <a:cs typeface="Helvetica"/>
              </a:rPr>
              <a:t>L-għan tas-sistemi ta’ ventilazzjoni huwa li jipproteġu l-ħaddiema billi:</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Jaqbdu trab fl-arja ġġenerat minn proċessi tax-xogħol, qabel ma aħna niġu esposti għalih</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Jassiguraw li t-trab fl-arja ġġenerat mill-proċessi tax-xogħol billi jissostitwixxu arja kkontaminata b’arja nadifa</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152841" y="5653946"/>
            <a:ext cx="5692641" cy="305105"/>
          </a:xfrm>
          <a:prstGeom prst="rect">
            <a:avLst/>
          </a:prstGeom>
          <a:noFill/>
        </p:spPr>
        <p:txBody>
          <a:bodyPr wrap="none" rtlCol="0">
            <a:spAutoFit/>
          </a:bodyPr>
          <a:lstStyle/>
          <a:p>
            <a:r>
              <a:rPr lang="mt" sz="1400" b="0" i="0" strike="noStrike" cap="none" spc="0" baseline="0">
                <a:solidFill>
                  <a:srgbClr val="000000"/>
                </a:solidFill>
                <a:effectLst/>
                <a:latin typeface="Helvetica"/>
                <a:ea typeface="Helvetica"/>
                <a:cs typeface="Helvetica"/>
              </a:rPr>
              <a:t>Sistema ta’ ventilazzjoni tal-ekżost fuq it-tagħmir jaqbad it-trab fis-sors</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tretch>
            <a:fillRect/>
          </a:stretch>
        </p:blipFill>
        <p:spPr>
          <a:xfrm>
            <a:off x="6524246" y="2252507"/>
            <a:ext cx="5419725" cy="4095750"/>
          </a:xfrm>
          <a:prstGeom prst="rect">
            <a:avLst/>
          </a:prstGeom>
        </p:spPr>
      </p:pic>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TIPI TA’ VENTILAZZJONI</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893266" cy="3682369"/>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Hemm tliet tipi ta’ sistemi ta’ ventilazzjoni li għandhom funzjonijiet differenti:</a:t>
            </a:r>
          </a:p>
          <a:p>
            <a:pPr marL="285750" indent="-285750">
              <a:lnSpc>
                <a:spcPts val="2400"/>
              </a:lnSpc>
              <a:spcBef>
                <a:spcPts val="600"/>
              </a:spcBef>
              <a:buFont typeface="Arial" panose="020B0604020202020204" pitchFamily="34" charset="0"/>
              <a:buChar char="•"/>
            </a:pPr>
            <a:r>
              <a:rPr lang="mt" sz="1800" b="1" i="0" strike="noStrike" cap="none" spc="0" baseline="0" dirty="0">
                <a:solidFill>
                  <a:srgbClr val="000000"/>
                </a:solidFill>
                <a:effectLst/>
                <a:latin typeface="Helvetica"/>
                <a:ea typeface="Helvetica"/>
                <a:cs typeface="Helvetica"/>
              </a:rPr>
              <a:t>Ventilazzjoni naturali</a:t>
            </a:r>
            <a:r>
              <a:rPr lang="mt" sz="1800" b="0" i="0" strike="noStrike" cap="none" spc="0" baseline="0" dirty="0">
                <a:solidFill>
                  <a:srgbClr val="000000"/>
                </a:solidFill>
                <a:effectLst/>
                <a:latin typeface="Helvetica"/>
                <a:ea typeface="Helvetica"/>
                <a:cs typeface="Helvetica"/>
              </a:rPr>
              <a:t> — (eż. Arja friska mit-twieqi, mill-bibien eċċ.) tħalli l-arja tidħol u toħroġ, u tnaqqas il-konċentrazzjoni tal-kontaminanti fl-arja b’mod naturali</a:t>
            </a:r>
          </a:p>
          <a:p>
            <a:pPr marL="285750" indent="-285750">
              <a:lnSpc>
                <a:spcPts val="2400"/>
              </a:lnSpc>
              <a:spcBef>
                <a:spcPts val="600"/>
              </a:spcBef>
              <a:buFont typeface="Arial" panose="020B0604020202020204" pitchFamily="34" charset="0"/>
              <a:buChar char="•"/>
            </a:pPr>
            <a:r>
              <a:rPr lang="mt" sz="1800" b="1" i="0" strike="noStrike" cap="none" spc="0" baseline="0" dirty="0">
                <a:solidFill>
                  <a:srgbClr val="000000"/>
                </a:solidFill>
                <a:effectLst/>
                <a:latin typeface="Helvetica"/>
                <a:ea typeface="Helvetica"/>
                <a:cs typeface="Helvetica"/>
              </a:rPr>
              <a:t>Fannijiet imħwalla mal-ħajt</a:t>
            </a:r>
            <a:r>
              <a:rPr lang="mt" sz="1800" b="0" i="0" strike="noStrike" cap="none" spc="0" baseline="0" dirty="0">
                <a:solidFill>
                  <a:srgbClr val="000000"/>
                </a:solidFill>
                <a:effectLst/>
                <a:latin typeface="Helvetica"/>
                <a:ea typeface="Helvetica"/>
                <a:cs typeface="Helvetica"/>
              </a:rPr>
              <a:t> — użati biex joħolqu influss ta’ arja, jissostitwixxu l-arja kontaminata ma’ arja nadifa</a:t>
            </a:r>
          </a:p>
          <a:p>
            <a:pPr marL="285750" indent="-285750">
              <a:lnSpc>
                <a:spcPts val="2400"/>
              </a:lnSpc>
              <a:spcBef>
                <a:spcPts val="600"/>
              </a:spcBef>
              <a:buFont typeface="Arial" panose="020B0604020202020204" pitchFamily="34" charset="0"/>
              <a:buChar char="•"/>
            </a:pPr>
            <a:r>
              <a:rPr lang="mt" sz="1800" b="1" i="0" strike="noStrike" cap="none" spc="0" baseline="0" dirty="0">
                <a:solidFill>
                  <a:srgbClr val="000000"/>
                </a:solidFill>
                <a:effectLst/>
                <a:latin typeface="Helvetica"/>
                <a:ea typeface="Helvetica"/>
                <a:cs typeface="Helvetica"/>
              </a:rPr>
              <a:t>Ventilazzjoni għall-ekżost</a:t>
            </a:r>
            <a:r>
              <a:rPr lang="mt" sz="1800" b="0" i="0" strike="noStrike" cap="none" spc="0" baseline="0" dirty="0">
                <a:solidFill>
                  <a:srgbClr val="000000"/>
                </a:solidFill>
                <a:effectLst/>
                <a:latin typeface="Helvetica"/>
                <a:ea typeface="Helvetica"/>
                <a:cs typeface="Helvetica"/>
              </a:rPr>
              <a:t> — użata biex taqbad trab fl-arja qabel ma jilħaq iż-żona fejn jieħdu n-nifs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il-ħaddiema, imbagħad tarmiha b’mod sigur</a:t>
            </a:r>
          </a:p>
          <a:p>
            <a:pPr marL="285750" indent="-285750">
              <a:lnSpc>
                <a:spcPts val="2400"/>
              </a:lnSpc>
              <a:buFont typeface="Arial" panose="020B0604020202020204" pitchFamily="34" charset="0"/>
              <a:buChar char="•"/>
            </a:pPr>
            <a:endParaRPr lang="en-US" sz="1800" dirty="0"/>
          </a:p>
        </p:txBody>
      </p:sp>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349503" cy="850900"/>
          </a:xfrm>
        </p:spPr>
        <p:txBody>
          <a:bodyPr/>
          <a:lstStyle/>
          <a:p>
            <a:r>
              <a:rPr lang="mt" sz="2800" b="1" i="0" strike="noStrike" cap="none" spc="0" baseline="0" dirty="0">
                <a:solidFill>
                  <a:srgbClr val="F6A317"/>
                </a:solidFill>
                <a:effectLst/>
                <a:latin typeface="Helvetica"/>
                <a:ea typeface="Helvetica"/>
                <a:cs typeface="Helvetica"/>
              </a:rPr>
              <a:t>X’GĦANDEK U X’M’GĦANDEKX TAGĦMEL GĦALL-VENTILAZZJONI </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624857"/>
            <a:ext cx="11039620" cy="3230407"/>
          </a:xfrm>
        </p:spPr>
        <p:txBody>
          <a:bodyPr/>
          <a:lstStyle/>
          <a:p>
            <a:pPr>
              <a:lnSpc>
                <a:spcPct val="100000"/>
              </a:lnSpc>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sistemi ta’ ventilazzjoni meta jkunu disponibbli</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Tirrapporta affarijiet u ħsarat relatati mas-sistemi ta’ ventilazzjoni</a:t>
            </a:r>
          </a:p>
          <a:p>
            <a:pPr marL="285750" indent="-285750">
              <a:lnSpc>
                <a:spcPct val="100000"/>
              </a:lnSpc>
              <a:spcAft>
                <a:spcPts val="1000"/>
              </a:spcAft>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Żid test addizzjonali dwar ventilazzjoni tajba li jkunu rilevanti għall-kuntest partikolari tiegħek</a:t>
            </a:r>
          </a:p>
          <a:p>
            <a:pPr>
              <a:lnSpc>
                <a:spcPct val="100000"/>
              </a:lnSpc>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Tinterferixxi mas-sistemi ta’ ventilazzjoni</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fannijiet portabbli li jistgħu jħarbtu l-fluss tal-arja madwar is-sistemi ta’ ventilazzjoni tal-ekżost, jew li jistgħu iqanqlu t-trab li jkun issettilja u jerġgħu jpoġġuh fl-arja</a:t>
            </a:r>
          </a:p>
          <a:p>
            <a:pPr marL="285750" indent="-285750">
              <a:lnSpc>
                <a:spcPct val="100000"/>
              </a:lnSpc>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Żid test addizzjonali dwar ventilazzjoni tajba li jkunu rilevanti għall-kuntest partikolari tiegħek</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Il-ventilazzjoni hija parti ewlenija tal-kontroll tat-trab u jgħin iżomm livelli siguri tal-kwalità tal-arja.</a:t>
            </a:r>
          </a:p>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Dejjem uża sistemi ta’ ventilazzjoni meta disponibbli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Tbabasx is-sistemi ta’ ventilazzjoni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Jekk tissuspetta li sistema ta’ ventilazzjoni mhux qed taħdem kif suppost, ikkuntattja l-maniġer fuq il-post tax-xogħol</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mt" sz="2800" b="1" i="0" strike="noStrike" cap="none" spc="0" baseline="0">
                <a:solidFill>
                  <a:srgbClr val="F6A317"/>
                </a:solidFill>
                <a:effectLst/>
                <a:latin typeface="Helvetica"/>
                <a:ea typeface="Helvetica"/>
                <a:cs typeface="Helvetica"/>
              </a:rPr>
              <a:t>IKTAR 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07213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għal Ventilazzjoni Tajba (Folja ta’ Ħidma 2.1.9)</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2EA7BCE5-2258-4C46-A6CB-EDDB98DDFA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schemas.openxmlformats.org/package/2006/metadata/core-properties"/>
    <ds:schemaRef ds:uri="http://purl.org/dc/elements/1.1/"/>
    <ds:schemaRef ds:uri="http://purl.org/dc/terms/"/>
    <ds:schemaRef ds:uri="d8ecf516-e360-4672-81b9-68723bedb71f"/>
    <ds:schemaRef ds:uri="http://purl.org/dc/dcmitype/"/>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90</TotalTime>
  <Words>942</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24</cp:revision>
  <dcterms:created xsi:type="dcterms:W3CDTF">2020-06-24T14:34:32Z</dcterms:created>
  <dcterms:modified xsi:type="dcterms:W3CDTF">2024-11-13T12:17:34Z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