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59" r:id="rId8"/>
    <p:sldId id="276" r:id="rId9"/>
    <p:sldId id="279" r:id="rId10"/>
    <p:sldId id="274" r:id="rId11"/>
    <p:sldId id="269" r:id="rId12"/>
    <p:sldId id="268"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61B13BC-7A1C-3C43-B045-4E5D2C203417}" v="2" dt="2020-12-09T20:24:09.715"/>
    <p1510:client id="{D9059375-F95F-4B37-9EA7-E7B777DEB836}" v="5" dt="2022-09-27T06:22:56.05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2351" autoAdjust="0"/>
    <p:restoredTop sz="76259"/>
  </p:normalViewPr>
  <p:slideViewPr>
    <p:cSldViewPr snapToGrid="0" snapToObjects="1">
      <p:cViewPr varScale="1">
        <p:scale>
          <a:sx n="91" d="100"/>
          <a:sy n="91" d="100"/>
        </p:scale>
        <p:origin x="2032" y="192"/>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a:t>
            </a:fld>
            <a:endParaRPr lang="en-US"/>
          </a:p>
        </p:txBody>
      </p:sp>
    </p:spTree>
    <p:extLst>
      <p:ext uri="{BB962C8B-B14F-4D97-AF65-F5344CB8AC3E}">
        <p14:creationId xmlns:p14="http://schemas.microsoft.com/office/powerpoint/2010/main" val="23312063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3434690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Överdriven exponering för inandningsbar kristallinkiseldioxid (RCS) kan leda till allvarliga hälsoproblem för personalen på lång sikt. Av den anledningen är det viktigt att all personal är medveten om de bra metoder som begränsar eller eliminerar exponering för kiseldioxiddamm.</a:t>
            </a:r>
          </a:p>
          <a:p>
            <a:endParaRPr lang="en-US" sz="1200" dirty="0">
              <a:latin typeface="+mn-lt"/>
            </a:endParaRPr>
          </a:p>
          <a:p>
            <a:r>
              <a:rPr lang="sv" sz="1200" b="0" i="0" strike="noStrike" cap="none" spc="0" baseline="0" dirty="0">
                <a:solidFill>
                  <a:srgbClr val="000000"/>
                </a:solidFill>
                <a:effectLst/>
                <a:latin typeface="+mn-lt"/>
                <a:ea typeface="Calibri"/>
                <a:cs typeface="Calibri"/>
              </a:rPr>
              <a:t>Den här utbildningen ger information och vägledning om allmän ventilation för miljöer som innehåller kristallinkiseldioxid.</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8687411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41547838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Ventilation är en viktig del för att upprätthålla inomhusluftens kvalitet i en arbetsmiljö. Ett korrekt utformat lokalt utsugsventilationssystem är ett av de mest effektiva sätten att bidra till en minskad exponeringen för kiseldioxiddamm när dammbildning inte kan förhindras med isolering eller våta metoder.</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616542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sv" sz="1200" b="0" i="0" strike="noStrike" cap="none" spc="0" baseline="0" dirty="0">
                <a:solidFill>
                  <a:srgbClr val="000000"/>
                </a:solidFill>
                <a:effectLst/>
                <a:latin typeface="+mn-lt"/>
                <a:ea typeface="Calibri"/>
                <a:cs typeface="Calibri"/>
              </a:rPr>
              <a:t>Det finns tre huvudsakliga ventilationstyper. Lokal utsugsventilation anses generellt vara den mest effektiva typen av ventilation och bör alltid användas om den finns tillgänglig. </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280891734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143825246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9288561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1842542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1637956910"/>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sv" sz="1000" b="0" i="0" strike="noStrike" cap="none" spc="0" baseline="0">
                <a:solidFill>
                  <a:srgbClr val="000000"/>
                </a:solidFill>
                <a:effectLst/>
                <a:latin typeface="Helvetica"/>
                <a:ea typeface="Helvetica"/>
                <a:cs typeface="Helvetica"/>
              </a:rPr>
              <a:t>Det här utbildningspaketet har utvecklats som en del av NEPSIs guide till bra metoder – besök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7F936513-58F5-8144-9635-C8DF2ADFF08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29DE00C3-212E-434E-AB45-EF90A1E88C52}"/>
              </a:ext>
            </a:extLst>
          </p:cNvPr>
          <p:cNvSpPr txBox="1"/>
          <p:nvPr userDrawn="1"/>
        </p:nvSpPr>
        <p:spPr>
          <a:xfrm>
            <a:off x="7485017" y="429114"/>
            <a:ext cx="4332334"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sv" sz="1400" b="1" i="0" strike="noStrike" cap="none" spc="0" baseline="0">
                <a:solidFill>
                  <a:srgbClr val="F6A317"/>
                </a:solidFill>
                <a:effectLst/>
                <a:latin typeface="Helvetica"/>
                <a:ea typeface="Helvetica"/>
                <a:cs typeface="Helvetica"/>
              </a:rPr>
              <a:t>UTBILDNING I BRA METODER FÖR VENTILATION OCH VENTILATIONSSYSTEM</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7.jpe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0.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424069"/>
            <a:ext cx="7840934" cy="1409377"/>
          </a:xfrm>
        </p:spPr>
        <p:txBody>
          <a:bodyPr anchor="t"/>
          <a:lstStyle/>
          <a:p>
            <a:pPr>
              <a:lnSpc>
                <a:spcPct val="100000"/>
              </a:lnSpc>
            </a:pPr>
            <a:r>
              <a:rPr lang="sv" sz="2800" b="1" i="0" strike="noStrike" cap="none" spc="0" baseline="0" dirty="0">
                <a:solidFill>
                  <a:srgbClr val="FFFFFF"/>
                </a:solidFill>
                <a:effectLst/>
                <a:latin typeface="Helvetica"/>
                <a:ea typeface="Helvetica"/>
                <a:cs typeface="Helvetica"/>
              </a:rPr>
              <a:t>UTBILDNING I BRA METODER FÖR VENTILATION OCH VENTILATIONSSYSTEM</a:t>
            </a:r>
          </a:p>
        </p:txBody>
      </p:sp>
      <p:sp>
        <p:nvSpPr>
          <p:cNvPr id="2" name="Rectangle 1">
            <a:extLst>
              <a:ext uri="{FF2B5EF4-FFF2-40B4-BE49-F238E27FC236}">
                <a16:creationId xmlns:a16="http://schemas.microsoft.com/office/drawing/2014/main" id="{0B4C9CAB-7986-7246-85DA-293E0C28CCC7}"/>
              </a:ext>
            </a:extLst>
          </p:cNvPr>
          <p:cNvSpPr/>
          <p:nvPr/>
        </p:nvSpPr>
        <p:spPr>
          <a:xfrm>
            <a:off x="7418718" y="346364"/>
            <a:ext cx="4454628" cy="62345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v-SE" sz="2800" dirty="0"/>
              <a:t>INLEDNING (FÖR UTBILDAREN)</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sv-SE" sz="1800" dirty="0">
                <a:latin typeface="Helvetica"/>
                <a:cs typeface="Helvetica"/>
              </a:rPr>
              <a:t>Som en del av utbildningssteget för att implementera NEPSIs bra metoder har NEPSI utvecklat en uppsättning utbildningsresurser.</a:t>
            </a:r>
          </a:p>
          <a:p>
            <a:pPr>
              <a:lnSpc>
                <a:spcPts val="2400"/>
              </a:lnSpc>
            </a:pPr>
            <a:r>
              <a:rPr lang="sv-SE" sz="1800" dirty="0">
                <a:latin typeface="Helvetica"/>
                <a:cs typeface="Helvetica"/>
              </a:rPr>
              <a:t>Varje utbildningspaket i PowerPoint täcker ett ämne som är relevant för personal inom alla branscher som använder material som innehåller kristallinkiseldioxid. Utbildningspaketen ger information om riskerna för dammexponering relaterade till ämnet och bra metoder och tillgängliga åtgärder för att minska dem. Syftet med utbildningen är att informera och utbilda personalen för att hjälpa dem att använda kontrollåtgärderna effektivt och minska deras exponering för inandningsbar kristallinkiseldioxid (RCS) på arbetsplatsen.</a:t>
            </a:r>
          </a:p>
          <a:p>
            <a:pPr>
              <a:lnSpc>
                <a:spcPts val="2400"/>
              </a:lnSpc>
            </a:pPr>
            <a:r>
              <a:rPr lang="sv-SE" sz="1800" dirty="0">
                <a:latin typeface="Helvetica"/>
                <a:cs typeface="Helvetica"/>
              </a:rPr>
              <a:t>Använd den tomma mallen och platshållarna för att lägga till ytterligare information i det här utbildningspaket om du behöver.</a:t>
            </a:r>
          </a:p>
        </p:txBody>
      </p:sp>
    </p:spTree>
    <p:extLst>
      <p:ext uri="{BB962C8B-B14F-4D97-AF65-F5344CB8AC3E}">
        <p14:creationId xmlns:p14="http://schemas.microsoft.com/office/powerpoint/2010/main" val="123061726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OBSERVERA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sv" sz="1800" b="0" i="0" strike="noStrike" cap="none" spc="0" baseline="0">
                <a:solidFill>
                  <a:srgbClr val="000000"/>
                </a:solidFill>
                <a:effectLst/>
                <a:latin typeface="Helvetica"/>
                <a:ea typeface="Helvetica"/>
                <a:cs typeface="Helvetica"/>
              </a:rPr>
              <a:t>Informationen i den här PowerPoint-utbildningen är av rådgivande karaktär och har ett informativt innehåll. Det är inte en standard eller förordning, och det skapar varken nya juridiska skyldigheter eller ändrar befintliga skyldigheter som utgörs av hälsolagstiftning och hälsopolicy.</a:t>
            </a:r>
          </a:p>
        </p:txBody>
      </p:sp>
    </p:spTree>
    <p:extLst>
      <p:ext uri="{BB962C8B-B14F-4D97-AF65-F5344CB8AC3E}">
        <p14:creationId xmlns:p14="http://schemas.microsoft.com/office/powerpoint/2010/main" val="137868115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INTRODUKTION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899603" cy="3682369"/>
          </a:xfrm>
        </p:spPr>
        <p:txBody>
          <a:bodyPr/>
          <a:lstStyle/>
          <a:p>
            <a:pPr>
              <a:lnSpc>
                <a:spcPts val="2400"/>
              </a:lnSpc>
            </a:pPr>
            <a:r>
              <a:rPr lang="sv" sz="1800" b="1" i="0" strike="noStrike" cap="none" spc="0" baseline="0" dirty="0">
                <a:solidFill>
                  <a:srgbClr val="000000"/>
                </a:solidFill>
                <a:effectLst/>
                <a:latin typeface="Helvetica"/>
                <a:ea typeface="Helvetica"/>
                <a:cs typeface="Helvetica"/>
              </a:rPr>
              <a:t>Att lära dig att skydda dig mot arbetsrelaterade hälsorisker är en prioritet.</a:t>
            </a:r>
          </a:p>
          <a:p>
            <a:pPr>
              <a:lnSpc>
                <a:spcPts val="2400"/>
              </a:lnSpc>
            </a:pPr>
            <a:r>
              <a:rPr lang="sv" sz="1800" b="0" i="0" strike="noStrike" cap="none" spc="0" baseline="0" dirty="0">
                <a:solidFill>
                  <a:srgbClr val="000000"/>
                </a:solidFill>
                <a:effectLst/>
                <a:latin typeface="Helvetica"/>
                <a:ea typeface="Helvetica"/>
                <a:cs typeface="Helvetica"/>
              </a:rPr>
              <a:t>I den här PowerPoint-utbildningen kommer du att få veta mer om:</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De tre typerna av ventilationssystem som används för att minska personalens exponering för inandningsbart kristallinkiseldioxiddamm (RCS)</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Bra metoder för ventilation</a:t>
            </a:r>
          </a:p>
          <a:p>
            <a:pPr marL="285750" indent="-285750">
              <a:lnSpc>
                <a:spcPts val="2400"/>
              </a:lnSpc>
              <a:buFont typeface="Arial" panose="020B0604020202020204" pitchFamily="34" charset="0"/>
              <a:buChar char="•"/>
            </a:pPr>
            <a:r>
              <a:rPr lang="sv" sz="1800" b="0" i="0" strike="noStrike" cap="none" spc="0" baseline="0" dirty="0">
                <a:solidFill>
                  <a:srgbClr val="FF0000"/>
                </a:solidFill>
                <a:effectLst/>
                <a:latin typeface="Helvetica"/>
                <a:ea typeface="Helvetica"/>
                <a:cs typeface="Helvetica"/>
              </a:rPr>
              <a:t>Text som utbildaren fyller i – om du har lagt till en anpassad sida infogar en kort översikt över materialet</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25" name="Picture 1" descr="page1image189220480">
            <a:extLst>
              <a:ext uri="{FF2B5EF4-FFF2-40B4-BE49-F238E27FC236}">
                <a16:creationId xmlns:a16="http://schemas.microsoft.com/office/drawing/2014/main" id="{8E6F8E53-DA1B-4145-B49A-DB95CBC3829E}"/>
              </a:ext>
            </a:extLst>
          </p:cNvPr>
          <p:cNvPicPr>
            <a:picLocks noChangeAspect="1" noChangeArrowheads="1"/>
          </p:cNvPicPr>
          <p:nvPr/>
        </p:nvPicPr>
        <p:blipFill>
          <a:blip r:embed="rId3">
            <a:extLst>
              <a:ext uri="{28A0092B-C50C-407E-A947-70E740481C1C}">
                <a14:useLocalDpi xmlns:a14="http://schemas.microsoft.com/office/drawing/2010/main"/>
              </a:ext>
            </a:extLst>
          </a:blip>
          <a:stretch>
            <a:fillRect/>
          </a:stretch>
        </p:blipFill>
        <p:spPr bwMode="auto">
          <a:xfrm>
            <a:off x="6885708" y="2660661"/>
            <a:ext cx="4842132" cy="3086397"/>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page1image189220912">
            <a:extLst>
              <a:ext uri="{FF2B5EF4-FFF2-40B4-BE49-F238E27FC236}">
                <a16:creationId xmlns:a16="http://schemas.microsoft.com/office/drawing/2014/main" id="{37991D75-69AF-5145-A1CC-4C6201DDCE6D}"/>
              </a:ext>
            </a:extLst>
          </p:cNvPr>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6982691" y="621437"/>
            <a:ext cx="6858000" cy="127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02400088"/>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484340" cy="850900"/>
          </a:xfrm>
        </p:spPr>
        <p:txBody>
          <a:bodyPr/>
          <a:lstStyle/>
          <a:p>
            <a:r>
              <a:rPr lang="sv" sz="2800" b="1" i="0" strike="noStrike" cap="none" spc="0" baseline="0">
                <a:solidFill>
                  <a:srgbClr val="F6A317"/>
                </a:solidFill>
                <a:effectLst/>
                <a:latin typeface="Helvetica"/>
                <a:ea typeface="Helvetica"/>
                <a:cs typeface="Helvetica"/>
              </a:rPr>
              <a:t>DAMMKONTROLL-TEKNIKER</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sv" sz="1800" b="0" i="0" strike="noStrike" cap="none" spc="0" baseline="0">
                <a:solidFill>
                  <a:srgbClr val="000000"/>
                </a:solidFill>
                <a:effectLst/>
                <a:latin typeface="Helvetica"/>
                <a:ea typeface="Helvetica"/>
                <a:cs typeface="Helvetica"/>
              </a:rPr>
              <a:t>Ventilation (och utsug) är en av de fem huvudsakliga dammkontrollteknikerna. </a:t>
            </a:r>
          </a:p>
        </p:txBody>
      </p:sp>
      <p:pic>
        <p:nvPicPr>
          <p:cNvPr id="22" name="Picture 21" descr="A screenshot of a cell phone&#10;&#10;Description automatically generated">
            <a:extLst>
              <a:ext uri="{FF2B5EF4-FFF2-40B4-BE49-F238E27FC236}">
                <a16:creationId xmlns:a16="http://schemas.microsoft.com/office/drawing/2014/main" id="{96FA4A61-1C8C-9441-8D93-A41219113A3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F3AB0E14-4E1E-414C-9431-282A79CE0CBD}"/>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79CD2578-96E6-514D-857C-7A5DCC6D18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B356F961-2531-A240-8399-5DCF23533686}"/>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85DFA808-2B4A-8240-A91D-2F1A09851540}"/>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7C9EF97F-DCDB-194F-AE2B-8731C08CA145}"/>
              </a:ext>
            </a:extLst>
          </p:cNvPr>
          <p:cNvSpPr txBox="1"/>
          <p:nvPr/>
        </p:nvSpPr>
        <p:spPr>
          <a:xfrm>
            <a:off x="6579514" y="1702138"/>
            <a:ext cx="2134063" cy="1662822"/>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GOD HYGIEN/STÄDNING</a:t>
            </a:r>
          </a:p>
          <a:p>
            <a:r>
              <a:rPr lang="sv" sz="1200" b="0" i="0" strike="noStrike" cap="none" spc="0" baseline="0">
                <a:solidFill>
                  <a:srgbClr val="000000"/>
                </a:solidFill>
                <a:effectLst/>
                <a:latin typeface="Calibri"/>
                <a:ea typeface="Calibri"/>
                <a:cs typeface="Calibri"/>
              </a:rPr>
              <a:t>Att tvätta arbetskläder och dammsuga upp damm som produceras av processen förhindrar att damm samlas över tid – en ren arbetsyta är en säker arbetsyta</a:t>
            </a:r>
          </a:p>
          <a:p>
            <a:endParaRPr lang="en-US"/>
          </a:p>
        </p:txBody>
      </p:sp>
      <p:sp>
        <p:nvSpPr>
          <p:cNvPr id="28" name="TextBox 27">
            <a:extLst>
              <a:ext uri="{FF2B5EF4-FFF2-40B4-BE49-F238E27FC236}">
                <a16:creationId xmlns:a16="http://schemas.microsoft.com/office/drawing/2014/main" id="{4B18799A-7BB4-CE40-AABF-395977044742}"/>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INNESLUTNING</a:t>
            </a:r>
          </a:p>
          <a:p>
            <a:pPr>
              <a:spcAft>
                <a:spcPts val="300"/>
              </a:spcAft>
            </a:pPr>
            <a:r>
              <a:rPr lang="sv" sz="1200" b="0" i="0" strike="noStrike" cap="none" spc="0" baseline="0">
                <a:solidFill>
                  <a:srgbClr val="000000"/>
                </a:solidFill>
                <a:effectLst/>
                <a:latin typeface="Calibri"/>
                <a:ea typeface="Calibri"/>
                <a:cs typeface="Calibri"/>
              </a:rPr>
              <a:t>Genom att utföra RCS-skapande processer i en förseglad miljö förhindras dammexponering vid källan</a:t>
            </a:r>
          </a:p>
          <a:p>
            <a:pPr>
              <a:spcAft>
                <a:spcPts val="300"/>
              </a:spcAft>
            </a:pPr>
            <a:endParaRPr lang="en-US"/>
          </a:p>
        </p:txBody>
      </p:sp>
      <p:sp>
        <p:nvSpPr>
          <p:cNvPr id="29" name="TextBox 28">
            <a:extLst>
              <a:ext uri="{FF2B5EF4-FFF2-40B4-BE49-F238E27FC236}">
                <a16:creationId xmlns:a16="http://schemas.microsoft.com/office/drawing/2014/main" id="{05C478F3-51B4-1A4D-ABD9-1E0128297EDB}"/>
              </a:ext>
            </a:extLst>
          </p:cNvPr>
          <p:cNvSpPr txBox="1"/>
          <p:nvPr/>
        </p:nvSpPr>
        <p:spPr>
          <a:xfrm>
            <a:off x="6579515" y="4852474"/>
            <a:ext cx="2134063" cy="1151771"/>
          </a:xfrm>
          <a:prstGeom prst="rect">
            <a:avLst/>
          </a:prstGeom>
          <a:noFill/>
        </p:spPr>
        <p:txBody>
          <a:bodyPr wrap="square" lIns="91440" tIns="45720" rIns="91440" bIns="45720" rtlCol="0" anchor="t">
            <a:spAutoFit/>
          </a:bodyPr>
          <a:lstStyle/>
          <a:p>
            <a:pPr>
              <a:spcAft>
                <a:spcPts val="300"/>
              </a:spcAft>
            </a:pPr>
            <a:r>
              <a:rPr lang="sv" sz="1050" b="1" i="0" strike="noStrike" cap="none" spc="50" baseline="0" dirty="0">
                <a:solidFill>
                  <a:srgbClr val="EF9A2E"/>
                </a:solidFill>
                <a:effectLst/>
                <a:latin typeface="Futura Medium"/>
                <a:ea typeface="Futura Medium"/>
                <a:cs typeface="Futura Medium"/>
              </a:rPr>
              <a:t>UTSUG/VENTILATION</a:t>
            </a:r>
          </a:p>
          <a:p>
            <a:pPr>
              <a:spcAft>
                <a:spcPts val="300"/>
              </a:spcAft>
            </a:pPr>
            <a:r>
              <a:rPr lang="sv" sz="1200" b="0" i="0" strike="noStrike" cap="none" spc="0" baseline="0" dirty="0">
                <a:solidFill>
                  <a:srgbClr val="000000"/>
                </a:solidFill>
                <a:effectLst/>
                <a:latin typeface="Calibri"/>
                <a:ea typeface="Calibri"/>
                <a:cs typeface="Calibri"/>
              </a:rPr>
              <a:t>Fånga RCS vid källan innan vi utsätts för det, och ersätta förorenad luft med ren luft</a:t>
            </a:r>
          </a:p>
          <a:p>
            <a:endParaRPr lang="en-US"/>
          </a:p>
        </p:txBody>
      </p:sp>
      <p:sp>
        <p:nvSpPr>
          <p:cNvPr id="30" name="TextBox 29">
            <a:extLst>
              <a:ext uri="{FF2B5EF4-FFF2-40B4-BE49-F238E27FC236}">
                <a16:creationId xmlns:a16="http://schemas.microsoft.com/office/drawing/2014/main" id="{65238AFC-5BA5-EA4D-9DF4-A19D5EE9AF68}"/>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SKYDDSUTRUSTNING</a:t>
            </a:r>
          </a:p>
          <a:p>
            <a:r>
              <a:rPr lang="sv" sz="1200" b="0" i="0" strike="noStrike" cap="none" spc="0" baseline="0">
                <a:solidFill>
                  <a:srgbClr val="000000"/>
                </a:solidFill>
                <a:effectLst/>
                <a:latin typeface="Calibri"/>
                <a:ea typeface="Calibri"/>
                <a:cs typeface="Calibri"/>
              </a:rPr>
              <a:t>Personlig skyddsutrustning (t.ex. ansiktsmasker) skyddar personalen från damm när alla andra kontrollåtgärder är otillräckliga för att kontrollera exponeringsrisker</a:t>
            </a:r>
          </a:p>
          <a:p>
            <a:endParaRPr lang="en-US"/>
          </a:p>
        </p:txBody>
      </p:sp>
      <p:sp>
        <p:nvSpPr>
          <p:cNvPr id="31" name="TextBox 30">
            <a:extLst>
              <a:ext uri="{FF2B5EF4-FFF2-40B4-BE49-F238E27FC236}">
                <a16:creationId xmlns:a16="http://schemas.microsoft.com/office/drawing/2014/main" id="{AB660412-ECE7-334F-BC67-5B70703BB86B}"/>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sv" sz="1050" b="1" i="0" strike="noStrike" cap="none" spc="50" baseline="0">
                <a:solidFill>
                  <a:srgbClr val="EF9A2E"/>
                </a:solidFill>
                <a:effectLst/>
                <a:latin typeface="Futura Medium"/>
                <a:ea typeface="Futura Medium"/>
                <a:cs typeface="Futura Medium"/>
              </a:rPr>
              <a:t>VATTEN</a:t>
            </a:r>
          </a:p>
          <a:p>
            <a:pPr>
              <a:spcAft>
                <a:spcPts val="300"/>
              </a:spcAft>
            </a:pPr>
            <a:r>
              <a:rPr lang="sv" sz="1200" b="0" i="0" strike="noStrike" cap="none" spc="0" baseline="0">
                <a:solidFill>
                  <a:srgbClr val="000000"/>
                </a:solidFill>
                <a:effectLst/>
                <a:latin typeface="Calibri"/>
                <a:ea typeface="Calibri"/>
                <a:cs typeface="Calibri"/>
              </a:rPr>
              <a:t>Genom att hålla processerna våta hindras dammet från att bli luftburet genom att partiklarna fångas upp med vatten</a:t>
            </a:r>
          </a:p>
          <a:p>
            <a:pPr>
              <a:spcAft>
                <a:spcPts val="300"/>
              </a:spcAft>
            </a:pPr>
            <a:endParaRPr lang="en-US"/>
          </a:p>
        </p:txBody>
      </p:sp>
    </p:spTree>
    <p:extLst>
      <p:ext uri="{BB962C8B-B14F-4D97-AF65-F5344CB8AC3E}">
        <p14:creationId xmlns:p14="http://schemas.microsoft.com/office/powerpoint/2010/main" val="3037299321"/>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r>
              <a:rPr lang="sv" sz="2800" b="1" i="0" strike="noStrike" cap="none" spc="0" baseline="0">
                <a:solidFill>
                  <a:srgbClr val="F6A317"/>
                </a:solidFill>
                <a:effectLst/>
                <a:latin typeface="Helvetica"/>
                <a:ea typeface="Helvetica"/>
                <a:cs typeface="Helvetica"/>
              </a:rPr>
              <a:t>RISKERNA MED DEN HÄR AKTIVITETEN</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453624" cy="2938988"/>
          </a:xfrm>
        </p:spPr>
        <p:txBody>
          <a:bodyPr anchor="t"/>
          <a:lstStyle/>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Det är viktigt att den här utrustningen fungerar korrekt för att skydda oss mot RCS</a:t>
            </a:r>
          </a:p>
          <a:p>
            <a:pPr marL="342900" indent="-342900">
              <a:lnSpc>
                <a:spcPts val="2400"/>
              </a:lnSpc>
              <a:buFont typeface="Arial" panose="020B0604020202020204" pitchFamily="34" charset="0"/>
              <a:buChar char="•"/>
            </a:pPr>
            <a:r>
              <a:rPr lang="sv" sz="1800" b="0" i="0" strike="noStrike" cap="none" spc="0" baseline="0">
                <a:solidFill>
                  <a:srgbClr val="000000"/>
                </a:solidFill>
                <a:effectLst/>
                <a:latin typeface="Helvetica"/>
                <a:ea typeface="Helvetica"/>
                <a:cs typeface="Helvetica"/>
              </a:rPr>
              <a:t>Långvarig exponering för höga nivåer av RCS kan orsaka lungsjukdomshandikapp</a:t>
            </a:r>
          </a:p>
          <a:p>
            <a:pPr>
              <a:lnSpc>
                <a:spcPts val="2400"/>
              </a:lnSpc>
            </a:pPr>
            <a:r>
              <a:rPr lang="sv" sz="1800" b="0" i="0" strike="noStrike" cap="none" spc="0" baseline="0">
                <a:solidFill>
                  <a:srgbClr val="000000"/>
                </a:solidFill>
                <a:effectLst/>
                <a:latin typeface="Helvetica"/>
                <a:ea typeface="Helvetica"/>
                <a:cs typeface="Helvetica"/>
              </a:rPr>
              <a:t>Det är viktigt att vi skyddar oss från exponering för det här luftburna dammet varje dag. </a:t>
            </a:r>
          </a:p>
          <a:p>
            <a:pPr>
              <a:lnSpc>
                <a:spcPts val="2400"/>
              </a:lnSpc>
            </a:pPr>
            <a:r>
              <a:rPr lang="sv" sz="1800" b="0" i="0" strike="noStrike" cap="none" spc="0" baseline="0">
                <a:solidFill>
                  <a:srgbClr val="000000"/>
                </a:solidFill>
                <a:effectLst/>
                <a:latin typeface="Helvetica"/>
                <a:ea typeface="Helvetica"/>
                <a:cs typeface="Helvetica"/>
              </a:rPr>
              <a:t>Genom att använda bra metoder idag skyddar vi vår hälsa för framtiden.</a:t>
            </a:r>
          </a:p>
          <a:p>
            <a:pPr>
              <a:lnSpc>
                <a:spcPts val="2400"/>
              </a:lnSpc>
            </a:pPr>
            <a:r>
              <a:rPr lang="sv" sz="1800" b="0" i="0" strike="noStrike" cap="none" spc="0" baseline="0">
                <a:solidFill>
                  <a:srgbClr val="000000"/>
                </a:solidFill>
                <a:effectLst/>
                <a:latin typeface="Helvetica"/>
                <a:ea typeface="Helvetica"/>
                <a:cs typeface="Helvetica"/>
              </a:rPr>
              <a:t>Hur ska du tillbringa din tid som pensionär?</a:t>
            </a:r>
          </a:p>
        </p:txBody>
      </p:sp>
      <p:pic>
        <p:nvPicPr>
          <p:cNvPr id="7" name="Picture Placeholder 6" descr="A picture containing a sick person.&#10;">
            <a:extLst>
              <a:ext uri="{FF2B5EF4-FFF2-40B4-BE49-F238E27FC236}">
                <a16:creationId xmlns:a16="http://schemas.microsoft.com/office/drawing/2014/main" id="{89D6CD10-AD9D-9A45-87D3-BC373374B39F}"/>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Old man riding a wave on a surfboard in the ocean.">
            <a:extLst>
              <a:ext uri="{FF2B5EF4-FFF2-40B4-BE49-F238E27FC236}">
                <a16:creationId xmlns:a16="http://schemas.microsoft.com/office/drawing/2014/main" id="{F8D1D515-97C3-E145-92C1-EA4CDB970638}"/>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2FFA503-E478-F44F-851B-B0BB20E05F8B}"/>
              </a:ext>
            </a:extLst>
          </p:cNvPr>
          <p:cNvSpPr>
            <a:spLocks noGrp="1"/>
          </p:cNvSpPr>
          <p:nvPr>
            <p:ph type="body" sz="quarter" idx="10"/>
          </p:nvPr>
        </p:nvSpPr>
        <p:spPr>
          <a:xfrm>
            <a:off x="777244" y="1640901"/>
            <a:ext cx="4920171" cy="850900"/>
          </a:xfrm>
        </p:spPr>
        <p:txBody>
          <a:bodyPr/>
          <a:lstStyle/>
          <a:p>
            <a:r>
              <a:rPr lang="sv" sz="2800" b="1" i="0" strike="noStrike" cap="none" spc="0" baseline="0">
                <a:solidFill>
                  <a:srgbClr val="F6A317"/>
                </a:solidFill>
                <a:effectLst/>
                <a:latin typeface="Helvetica"/>
                <a:ea typeface="Helvetica"/>
                <a:cs typeface="Helvetica"/>
              </a:rPr>
              <a:t>SÅ HÄR MINSKAR VENTILATION RCS</a:t>
            </a:r>
          </a:p>
        </p:txBody>
      </p:sp>
      <p:sp>
        <p:nvSpPr>
          <p:cNvPr id="3" name="Text Placeholder 2">
            <a:extLst>
              <a:ext uri="{FF2B5EF4-FFF2-40B4-BE49-F238E27FC236}">
                <a16:creationId xmlns:a16="http://schemas.microsoft.com/office/drawing/2014/main" id="{626AC553-3CC0-A94C-89A7-8650A9D69CB2}"/>
              </a:ext>
            </a:extLst>
          </p:cNvPr>
          <p:cNvSpPr>
            <a:spLocks noGrp="1"/>
          </p:cNvSpPr>
          <p:nvPr>
            <p:ph type="body" sz="quarter" idx="11"/>
          </p:nvPr>
        </p:nvSpPr>
        <p:spPr>
          <a:xfrm>
            <a:off x="777243" y="2747474"/>
            <a:ext cx="5453624" cy="3237451"/>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Ventilation används för att minska personalens exponering för luftburet damm, inklusive inandningsbart kristallinkiseldioxid.</a:t>
            </a:r>
          </a:p>
          <a:p>
            <a:pPr>
              <a:lnSpc>
                <a:spcPts val="2400"/>
              </a:lnSpc>
            </a:pPr>
            <a:r>
              <a:rPr lang="sv" sz="1800" b="0" i="0" strike="noStrike" cap="none" spc="0" baseline="0" dirty="0">
                <a:solidFill>
                  <a:srgbClr val="000000"/>
                </a:solidFill>
                <a:effectLst/>
                <a:latin typeface="Helvetica"/>
                <a:ea typeface="Helvetica"/>
                <a:cs typeface="Helvetica"/>
              </a:rPr>
              <a:t>Syftet med ventilationssystem är att skydda personalen genom att:</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Fånga upp luftburet damm som skapas vid arbetsprocesser innan vi utsätts för det</a:t>
            </a:r>
          </a:p>
          <a:p>
            <a:pPr marL="285750" indent="-285750">
              <a:lnSpc>
                <a:spcPts val="2400"/>
              </a:lnSpc>
              <a:buFont typeface="Arial" panose="020B0604020202020204" pitchFamily="34" charset="0"/>
              <a:buChar char="•"/>
            </a:pPr>
            <a:r>
              <a:rPr lang="sv" sz="1800" b="0" i="0" strike="noStrike" cap="none" spc="0" baseline="0" dirty="0">
                <a:solidFill>
                  <a:srgbClr val="000000"/>
                </a:solidFill>
                <a:effectLst/>
                <a:latin typeface="Helvetica"/>
                <a:ea typeface="Helvetica"/>
                <a:cs typeface="Helvetica"/>
              </a:rPr>
              <a:t>Säkerställa sen äker luftkvalitet genom att ersätta förorenad luft med ren luft</a:t>
            </a:r>
          </a:p>
        </p:txBody>
      </p:sp>
      <p:pic>
        <p:nvPicPr>
          <p:cNvPr id="6" name="Picture Placeholder 8">
            <a:extLst>
              <a:ext uri="{FF2B5EF4-FFF2-40B4-BE49-F238E27FC236}">
                <a16:creationId xmlns:a16="http://schemas.microsoft.com/office/drawing/2014/main" id="{4948EDDA-671C-4E9A-B938-FBDB4B68686B}"/>
              </a:ext>
            </a:extLst>
          </p:cNvPr>
          <p:cNvPicPr>
            <a:picLocks noGrp="1" noChangeAspect="1"/>
          </p:cNvPicPr>
          <p:nvPr>
            <p:ph type="pic" sz="quarter" idx="12"/>
          </p:nvPr>
        </p:nvPicPr>
        <p:blipFill>
          <a:blip r:embed="rId3"/>
          <a:srcRect l="-283" r="19401"/>
          <a:stretch>
            <a:fillRect/>
          </a:stretch>
        </p:blipFill>
        <p:spPr>
          <a:xfrm>
            <a:off x="6230867" y="2491801"/>
            <a:ext cx="5536591" cy="3111448"/>
          </a:xfrm>
          <a:prstGeom prst="rect">
            <a:avLst/>
          </a:prstGeom>
        </p:spPr>
      </p:pic>
      <p:sp>
        <p:nvSpPr>
          <p:cNvPr id="4" name="TextBox 3">
            <a:extLst>
              <a:ext uri="{FF2B5EF4-FFF2-40B4-BE49-F238E27FC236}">
                <a16:creationId xmlns:a16="http://schemas.microsoft.com/office/drawing/2014/main" id="{58807824-4653-4EE2-98EC-F6A5CD9E19C6}"/>
              </a:ext>
            </a:extLst>
          </p:cNvPr>
          <p:cNvSpPr txBox="1"/>
          <p:nvPr/>
        </p:nvSpPr>
        <p:spPr>
          <a:xfrm>
            <a:off x="6699035" y="5603249"/>
            <a:ext cx="5495370" cy="305105"/>
          </a:xfrm>
          <a:prstGeom prst="rect">
            <a:avLst/>
          </a:prstGeom>
          <a:noFill/>
        </p:spPr>
        <p:txBody>
          <a:bodyPr wrap="none" rtlCol="0">
            <a:spAutoFit/>
          </a:bodyPr>
          <a:lstStyle/>
          <a:p>
            <a:r>
              <a:rPr lang="sv" sz="1400" b="0" i="0" strike="noStrike" cap="none" spc="0" baseline="0">
                <a:solidFill>
                  <a:srgbClr val="000000"/>
                </a:solidFill>
                <a:effectLst/>
                <a:latin typeface="Helvetica"/>
                <a:ea typeface="Helvetica"/>
                <a:cs typeface="Helvetica"/>
              </a:rPr>
              <a:t>Utsugsventilationssystem på verktygen fångar upp damm vid källan</a:t>
            </a:r>
          </a:p>
        </p:txBody>
      </p:sp>
    </p:spTree>
    <p:extLst>
      <p:ext uri="{BB962C8B-B14F-4D97-AF65-F5344CB8AC3E}">
        <p14:creationId xmlns:p14="http://schemas.microsoft.com/office/powerpoint/2010/main" val="2547699675"/>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25B71734-E5BC-4D9B-BE64-6E127C590EA8}"/>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6351718" y="1949295"/>
            <a:ext cx="5419725" cy="4095749"/>
          </a:xfrm>
          <a:prstGeom prst="rect">
            <a:avLst/>
          </a:prstGeom>
        </p:spPr>
      </p:pic>
      <p:sp>
        <p:nvSpPr>
          <p:cNvPr id="2" name="Text Placeholder 1">
            <a:extLst>
              <a:ext uri="{FF2B5EF4-FFF2-40B4-BE49-F238E27FC236}">
                <a16:creationId xmlns:a16="http://schemas.microsoft.com/office/drawing/2014/main" id="{16C5C503-148E-804A-B6BD-D81F27B00C0E}"/>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TYPER AV VENTILATION</a:t>
            </a:r>
          </a:p>
        </p:txBody>
      </p:sp>
      <p:sp>
        <p:nvSpPr>
          <p:cNvPr id="3" name="Text Placeholder 2">
            <a:extLst>
              <a:ext uri="{FF2B5EF4-FFF2-40B4-BE49-F238E27FC236}">
                <a16:creationId xmlns:a16="http://schemas.microsoft.com/office/drawing/2014/main" id="{562CA652-A9E6-B84D-85CE-90E1A47F6B48}"/>
              </a:ext>
            </a:extLst>
          </p:cNvPr>
          <p:cNvSpPr>
            <a:spLocks noGrp="1"/>
          </p:cNvSpPr>
          <p:nvPr>
            <p:ph type="body" sz="quarter" idx="11"/>
          </p:nvPr>
        </p:nvSpPr>
        <p:spPr>
          <a:xfrm>
            <a:off x="783579" y="2252507"/>
            <a:ext cx="6014036" cy="3682369"/>
          </a:xfrm>
        </p:spPr>
        <p:txBody>
          <a:bodyPr anchor="t"/>
          <a:lstStyle/>
          <a:p>
            <a:pPr>
              <a:lnSpc>
                <a:spcPts val="2400"/>
              </a:lnSpc>
              <a:spcBef>
                <a:spcPts val="600"/>
              </a:spcBef>
            </a:pPr>
            <a:r>
              <a:rPr lang="sv" sz="1800" b="0" i="0" strike="noStrike" cap="none" spc="0" baseline="0" dirty="0">
                <a:solidFill>
                  <a:srgbClr val="000000"/>
                </a:solidFill>
                <a:effectLst/>
                <a:latin typeface="Helvetica"/>
                <a:ea typeface="Helvetica"/>
                <a:cs typeface="Helvetica"/>
              </a:rPr>
              <a:t>Det finns tre typer av ventilationssystem som har olika funktioner:</a:t>
            </a:r>
          </a:p>
          <a:p>
            <a:pPr marL="285750" indent="-285750">
              <a:lnSpc>
                <a:spcPts val="2400"/>
              </a:lnSpc>
              <a:spcBef>
                <a:spcPts val="600"/>
              </a:spcBef>
              <a:buFont typeface="Arial" panose="020B0604020202020204" pitchFamily="34" charset="0"/>
              <a:buChar char="•"/>
            </a:pPr>
            <a:r>
              <a:rPr lang="sv" sz="1800" b="1" i="0" strike="noStrike" cap="none" spc="0" baseline="0" dirty="0">
                <a:solidFill>
                  <a:srgbClr val="000000"/>
                </a:solidFill>
                <a:effectLst/>
                <a:latin typeface="Helvetica"/>
                <a:ea typeface="Helvetica"/>
                <a:cs typeface="Helvetica"/>
              </a:rPr>
              <a:t>Naturlig ventilation</a:t>
            </a:r>
            <a:r>
              <a:rPr lang="sv" sz="1800" b="0" i="0" strike="noStrike" cap="none" spc="0" baseline="0" dirty="0">
                <a:solidFill>
                  <a:srgbClr val="000000"/>
                </a:solidFill>
                <a:effectLst/>
                <a:latin typeface="Helvetica"/>
                <a:ea typeface="Helvetica"/>
                <a:cs typeface="Helvetica"/>
              </a:rPr>
              <a:t> – (t.ex. frisk luft från fönster, dörrar m.m..) tillåter luften att flöda, vilket minskar koncentrationen av luftburna föroreningar på ett naturligt sätt</a:t>
            </a:r>
          </a:p>
          <a:p>
            <a:pPr marL="285750" indent="-285750">
              <a:lnSpc>
                <a:spcPts val="2400"/>
              </a:lnSpc>
              <a:spcBef>
                <a:spcPts val="600"/>
              </a:spcBef>
              <a:buFont typeface="Arial" panose="020B0604020202020204" pitchFamily="34" charset="0"/>
              <a:buChar char="•"/>
            </a:pPr>
            <a:r>
              <a:rPr lang="sv" sz="1800" b="1" i="0" strike="noStrike" cap="none" spc="0" baseline="0" dirty="0">
                <a:solidFill>
                  <a:srgbClr val="000000"/>
                </a:solidFill>
                <a:effectLst/>
                <a:latin typeface="Helvetica"/>
                <a:ea typeface="Helvetica"/>
                <a:cs typeface="Helvetica"/>
              </a:rPr>
              <a:t>Väggmonterade fläktar</a:t>
            </a:r>
            <a:r>
              <a:rPr lang="sv" sz="1800" b="0" i="0" strike="noStrike" cap="none" spc="0" baseline="0" dirty="0">
                <a:solidFill>
                  <a:srgbClr val="000000"/>
                </a:solidFill>
                <a:effectLst/>
                <a:latin typeface="Helvetica"/>
                <a:ea typeface="Helvetica"/>
                <a:cs typeface="Helvetica"/>
              </a:rPr>
              <a:t> – används för att skapa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ett genomflöde av luft som ersätter förorenad luft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med ren luft</a:t>
            </a:r>
          </a:p>
          <a:p>
            <a:pPr marL="285750" indent="-285750">
              <a:lnSpc>
                <a:spcPts val="2400"/>
              </a:lnSpc>
              <a:spcBef>
                <a:spcPts val="600"/>
              </a:spcBef>
              <a:buFont typeface="Arial" panose="020B0604020202020204" pitchFamily="34" charset="0"/>
              <a:buChar char="•"/>
            </a:pPr>
            <a:r>
              <a:rPr lang="sv" sz="1800" b="1" i="0" strike="noStrike" cap="none" spc="0" baseline="0" dirty="0">
                <a:solidFill>
                  <a:srgbClr val="000000"/>
                </a:solidFill>
                <a:effectLst/>
                <a:latin typeface="Helvetica"/>
                <a:ea typeface="Helvetica"/>
                <a:cs typeface="Helvetica"/>
              </a:rPr>
              <a:t>Utsugsventilation</a:t>
            </a:r>
            <a:r>
              <a:rPr lang="sv" sz="1800" b="0" i="0" strike="noStrike" cap="none" spc="0" baseline="0" dirty="0">
                <a:solidFill>
                  <a:srgbClr val="000000"/>
                </a:solidFill>
                <a:effectLst/>
                <a:latin typeface="Helvetica"/>
                <a:ea typeface="Helvetica"/>
                <a:cs typeface="Helvetica"/>
              </a:rPr>
              <a:t> – används för att fånga upp luftburet damm innan det når personalens andningszon och sedan släppa ut det på ett säkert sätt</a:t>
            </a:r>
          </a:p>
          <a:p>
            <a:pPr marL="285750" indent="-285750">
              <a:lnSpc>
                <a:spcPts val="2400"/>
              </a:lnSpc>
              <a:spcBef>
                <a:spcPts val="600"/>
              </a:spcBef>
              <a:buFont typeface="Arial" panose="020B0604020202020204" pitchFamily="34" charset="0"/>
              <a:buChar char="•"/>
            </a:pPr>
            <a:endParaRPr lang="en-US" sz="1800" dirty="0"/>
          </a:p>
        </p:txBody>
      </p:sp>
    </p:spTree>
    <p:extLst>
      <p:ext uri="{BB962C8B-B14F-4D97-AF65-F5344CB8AC3E}">
        <p14:creationId xmlns:p14="http://schemas.microsoft.com/office/powerpoint/2010/main" val="3928309386"/>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SAKER ATT GÖRA OCH INTE GÖRA MED VENTILATION</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814638"/>
            <a:ext cx="11039620" cy="3230407"/>
          </a:xfrm>
        </p:spPr>
        <p:txBody>
          <a:bodyPr/>
          <a:lstStyle/>
          <a:p>
            <a:pPr>
              <a:lnSpc>
                <a:spcPct val="100000"/>
              </a:lnSpc>
            </a:pPr>
            <a:r>
              <a:rPr lang="sv" sz="1600" b="1" i="0" strike="noStrike" cap="none" spc="0" baseline="0" dirty="0">
                <a:solidFill>
                  <a:srgbClr val="000000"/>
                </a:solidFill>
                <a:effectLst/>
                <a:latin typeface="Helvetica"/>
                <a:ea typeface="Helvetica"/>
                <a:cs typeface="Helvetica"/>
              </a:rPr>
              <a:t>GÖR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Använd ventilationssystem om den finns</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Rapportera problem och fel relaterade till ventilationssystemet</a:t>
            </a:r>
          </a:p>
          <a:p>
            <a:pPr marL="285750" indent="-285750">
              <a:lnSpc>
                <a:spcPct val="100000"/>
              </a:lnSpc>
              <a:spcAft>
                <a:spcPts val="1000"/>
              </a:spcAft>
              <a:buSzPct val="85000"/>
              <a:buFont typeface=".Apple Color Emoji UI"/>
              <a:buChar char="✅"/>
            </a:pPr>
            <a:r>
              <a:rPr lang="sv" sz="1600" b="0" i="0" strike="noStrike" cap="none" spc="0" baseline="0" dirty="0">
                <a:solidFill>
                  <a:srgbClr val="FF0000"/>
                </a:solidFill>
                <a:effectLst/>
                <a:latin typeface="Helvetica"/>
                <a:ea typeface="Helvetica"/>
                <a:cs typeface="Helvetica"/>
              </a:rPr>
              <a:t>Text för utbildaren — lägg till ytterligare text om allmän ventilation som är relevant för ditt eget sammanhang</a:t>
            </a:r>
          </a:p>
          <a:p>
            <a:pPr>
              <a:lnSpc>
                <a:spcPct val="100000"/>
              </a:lnSpc>
            </a:pPr>
            <a:r>
              <a:rPr lang="sv" sz="1600" b="1" i="0" strike="noStrike" cap="none" spc="0" baseline="0" dirty="0">
                <a:solidFill>
                  <a:srgbClr val="000000"/>
                </a:solidFill>
                <a:effectLst/>
                <a:latin typeface="Helvetica"/>
                <a:ea typeface="Helvetica"/>
                <a:cs typeface="Helvetica"/>
              </a:rPr>
              <a:t>GÖR INTE SÅ HÄR</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Stör ventilationssystemet</a:t>
            </a:r>
          </a:p>
          <a:p>
            <a:pPr marL="285750" indent="-285750">
              <a:lnSpc>
                <a:spcPct val="100000"/>
              </a:lnSpc>
              <a:buSzPct val="85000"/>
              <a:buFont typeface=".Apple Color Emoji UI"/>
              <a:buChar char="❌"/>
            </a:pPr>
            <a:r>
              <a:rPr lang="sv" sz="1600" b="0" i="0" strike="noStrike" cap="none" spc="0" baseline="0" dirty="0">
                <a:solidFill>
                  <a:srgbClr val="000000"/>
                </a:solidFill>
                <a:effectLst/>
                <a:latin typeface="Helvetica"/>
                <a:ea typeface="Helvetica"/>
                <a:cs typeface="Helvetica"/>
              </a:rPr>
              <a:t>Använd bärbara fläktar som kan störa luftflödet runt utsugsentilationssystemet, eller som kan störa liggande damm och göra det luftburet</a:t>
            </a:r>
          </a:p>
          <a:p>
            <a:pPr marL="285750" indent="-285750">
              <a:lnSpc>
                <a:spcPct val="100000"/>
              </a:lnSpc>
              <a:buSzPct val="85000"/>
              <a:buFont typeface=".Apple Color Emoji UI"/>
              <a:buChar char="❌"/>
            </a:pPr>
            <a:r>
              <a:rPr lang="sv" sz="1600" b="0" i="0" strike="noStrike" cap="none" spc="0" baseline="0" dirty="0">
                <a:solidFill>
                  <a:srgbClr val="FF0000"/>
                </a:solidFill>
                <a:effectLst/>
                <a:latin typeface="Helvetica"/>
                <a:ea typeface="Helvetica"/>
                <a:cs typeface="Helvetica"/>
              </a:rPr>
              <a:t>Text för utbildaren — lägg till ytterligare text om allmän ventilation som är relevant för ditt eget sammanhang</a:t>
            </a:r>
          </a:p>
          <a:p>
            <a:pPr marL="285750" indent="-285750">
              <a:lnSpc>
                <a:spcPct val="100000"/>
              </a:lnSpc>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2883332536"/>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TOM SIDA</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43995" cy="3682369"/>
          </a:xfrm>
        </p:spPr>
        <p:txBody>
          <a:bodyPr/>
          <a:lstStyle/>
          <a:p>
            <a:pPr>
              <a:lnSpc>
                <a:spcPts val="2400"/>
              </a:lnSpc>
            </a:pPr>
            <a:r>
              <a:rPr lang="sv" sz="1800" b="0" i="0" strike="noStrike" cap="none" spc="0" baseline="0" dirty="0">
                <a:solidFill>
                  <a:srgbClr val="000000"/>
                </a:solidFill>
                <a:effectLst/>
                <a:latin typeface="Helvetica"/>
                <a:ea typeface="Helvetica"/>
                <a:cs typeface="Helvetica"/>
              </a:rPr>
              <a:t>Använd den här sidan för att skapa anpassat utbildningsmaterial specifikt för en arbetsmiljö/ett sammanhang.</a:t>
            </a:r>
          </a:p>
          <a:p>
            <a:pPr>
              <a:lnSpc>
                <a:spcPts val="2400"/>
              </a:lnSpc>
            </a:pPr>
            <a:r>
              <a:rPr lang="sv" sz="1800" b="0" i="0" strike="noStrike" cap="none" spc="0" baseline="0" dirty="0">
                <a:solidFill>
                  <a:srgbClr val="000000"/>
                </a:solidFill>
                <a:effectLst/>
                <a:latin typeface="Helvetica"/>
                <a:ea typeface="Helvetica"/>
                <a:cs typeface="Helvetica"/>
              </a:rPr>
              <a:t>Så här byter du bild. Högerklicka &gt; ändra bild &gt; från fil.</a:t>
            </a:r>
          </a:p>
          <a:p>
            <a:pPr>
              <a:lnSpc>
                <a:spcPts val="2400"/>
              </a:lnSpc>
            </a:pPr>
            <a:r>
              <a:rPr lang="sv" sz="1800" b="0" i="0" strike="noStrike" cap="none" spc="0" baseline="0" dirty="0">
                <a:solidFill>
                  <a:srgbClr val="000000"/>
                </a:solidFill>
                <a:effectLst/>
                <a:latin typeface="Helvetica"/>
                <a:ea typeface="Helvetica"/>
                <a:cs typeface="Helvetica"/>
              </a:rPr>
              <a:t>För att skapa fler sidor klickar du på fliken </a:t>
            </a:r>
            <a:br>
              <a:rPr lang="sv" sz="1800" b="0" i="0" strike="noStrike" cap="none" spc="0" baseline="0" dirty="0">
                <a:solidFill>
                  <a:srgbClr val="000000"/>
                </a:solidFill>
                <a:effectLst/>
                <a:latin typeface="Helvetica"/>
                <a:ea typeface="Helvetica"/>
                <a:cs typeface="Helvetica"/>
              </a:rPr>
            </a:br>
            <a:r>
              <a:rPr lang="sv" sz="1800" b="0" i="0" strike="noStrike" cap="none" spc="0" baseline="0" dirty="0">
                <a:solidFill>
                  <a:srgbClr val="000000"/>
                </a:solidFill>
                <a:effectLst/>
                <a:latin typeface="Helvetica"/>
                <a:ea typeface="Helvetica"/>
                <a:cs typeface="Helvetica"/>
              </a:rPr>
              <a:t>"Ny sida" ovan.</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4085212902"/>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SAMMANFATTNING</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606304" cy="3682369"/>
          </a:xfrm>
        </p:spPr>
        <p:txBody>
          <a:bodyPr/>
          <a:lstStyle/>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Ventilation är en viktig del av dammkontrollen och hjälper till att upprätthålla en säker nivå på luftkvaliteten.</a:t>
            </a:r>
          </a:p>
          <a:p>
            <a:pPr>
              <a:lnSpc>
                <a:spcPts val="2400"/>
              </a:lnSpc>
              <a:spcBef>
                <a:spcPts val="600"/>
              </a:spcBef>
              <a:spcAft>
                <a:spcPts val="1000"/>
              </a:spcAft>
            </a:pPr>
            <a:r>
              <a:rPr lang="sv" sz="1800" b="0" i="0" strike="noStrike" cap="none" spc="0" baseline="0" dirty="0">
                <a:solidFill>
                  <a:srgbClr val="000000"/>
                </a:solidFill>
                <a:effectLst/>
                <a:latin typeface="Helvetica"/>
                <a:ea typeface="Helvetica"/>
                <a:cs typeface="Helvetica"/>
              </a:rPr>
              <a:t>Kom ihåg:</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Använd alltid ventilationssystem när det är möjligt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Stör inte ventilationissystemet</a:t>
            </a:r>
          </a:p>
          <a:p>
            <a:pPr marL="285750" indent="-285750">
              <a:lnSpc>
                <a:spcPts val="2400"/>
              </a:lnSpc>
              <a:spcBef>
                <a:spcPts val="600"/>
              </a:spcBef>
              <a:spcAft>
                <a:spcPts val="600"/>
              </a:spcAft>
              <a:buClr>
                <a:srgbClr val="F1B600"/>
              </a:buClr>
              <a:buSzPct val="120000"/>
              <a:buFont typeface="Wingdings" pitchFamily="2" charset="2"/>
              <a:buChar char="q"/>
            </a:pPr>
            <a:r>
              <a:rPr lang="sv" sz="1800" b="0" i="0" strike="noStrike" cap="none" spc="0" baseline="0" dirty="0">
                <a:solidFill>
                  <a:srgbClr val="000000"/>
                </a:solidFill>
                <a:effectLst/>
                <a:latin typeface="Helvetica"/>
                <a:ea typeface="Helvetica"/>
                <a:cs typeface="Helvetica"/>
              </a:rPr>
              <a:t>Om du misstänker att ett ventilationssystem inte fungerar korrekt ska du kontakta platschefen</a:t>
            </a:r>
          </a:p>
          <a:p>
            <a:pPr marL="285750" indent="-285750">
              <a:lnSpc>
                <a:spcPts val="2400"/>
              </a:lnSpc>
              <a:spcBef>
                <a:spcPts val="600"/>
              </a:spcBef>
              <a:spcAft>
                <a:spcPts val="600"/>
              </a:spcAft>
              <a:buClr>
                <a:srgbClr val="F1B600"/>
              </a:buClr>
              <a:buSzPct val="120000"/>
              <a:buFont typeface="Wingdings" pitchFamily="2" charset="2"/>
              <a:buChar char="q"/>
            </a:pPr>
            <a:endParaRPr lang="en-GB" sz="1800" dirty="0"/>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1348589591"/>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r>
              <a:rPr lang="sv" sz="2800" b="1" i="0" strike="noStrike" cap="none" spc="0" baseline="0">
                <a:solidFill>
                  <a:srgbClr val="F6A317"/>
                </a:solidFill>
                <a:effectLst/>
                <a:latin typeface="Helvetica"/>
                <a:ea typeface="Helvetica"/>
                <a:cs typeface="Helvetica"/>
              </a:rPr>
              <a:t>YTTERLIGARE UTBILDNING</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3" history="0"/>
              </a:rPr>
              <a:t>Bra metoder för allmän ventilation (uppgiftsblad 2.1.9)</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4" history="0"/>
              </a:rPr>
              <a:t>NEPSIs guide till bra metoder</a:t>
            </a:r>
          </a:p>
          <a:p>
            <a:pPr marL="285750" indent="-285750">
              <a:lnSpc>
                <a:spcPts val="2300"/>
              </a:lnSpc>
              <a:spcBef>
                <a:spcPts val="600"/>
              </a:spcBef>
              <a:spcAft>
                <a:spcPts val="600"/>
              </a:spcAft>
              <a:buSzPct val="130000"/>
              <a:buFont typeface="Arial" panose="020B0604020202020204" pitchFamily="34" charset="0"/>
              <a:buChar char="•"/>
            </a:pPr>
            <a:r>
              <a:rPr lang="sv" sz="1600" b="0" i="0" strike="noStrike" cap="none" spc="0" baseline="0">
                <a:solidFill>
                  <a:srgbClr val="000000"/>
                </a:solidFill>
                <a:effectLst/>
                <a:latin typeface="Helvetica"/>
                <a:ea typeface="Helvetica"/>
                <a:cs typeface="Helvetica"/>
                <a:hlinkClick r:id="rId5" history="0"/>
              </a:rPr>
              <a:t>Nepsis guide för små och medelstora företag</a:t>
            </a:r>
          </a:p>
        </p:txBody>
      </p:sp>
      <p:sp>
        <p:nvSpPr>
          <p:cNvPr id="4" name="Rounded Rectangle 3">
            <a:extLst>
              <a:ext uri="{FF2B5EF4-FFF2-40B4-BE49-F238E27FC236}">
                <a16:creationId xmlns:a16="http://schemas.microsoft.com/office/drawing/2014/main" id="{664076B8-4B8B-9A4C-BC62-87D5AB8D7D1F}"/>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E755BC8-9263-4A42-8BC8-2ABF4DB8BB35}"/>
              </a:ext>
            </a:extLst>
          </p:cNvPr>
          <p:cNvSpPr/>
          <p:nvPr/>
        </p:nvSpPr>
        <p:spPr>
          <a:xfrm>
            <a:off x="1088454" y="5262218"/>
            <a:ext cx="10022946" cy="438453"/>
          </a:xfrm>
          <a:prstGeom prst="rect">
            <a:avLst/>
          </a:prstGeom>
          <a:noFill/>
          <a:ln>
            <a:noFill/>
          </a:ln>
        </p:spPr>
        <p:txBody>
          <a:bodyPr wrap="square" anchor="ctr">
            <a:spAutoFit/>
          </a:bodyPr>
          <a:lstStyle/>
          <a:p>
            <a:pPr>
              <a:lnSpc>
                <a:spcPts val="3000"/>
              </a:lnSpc>
              <a:spcBef>
                <a:spcPts val="1200"/>
              </a:spcBef>
              <a:spcAft>
                <a:spcPts val="1200"/>
              </a:spcAft>
              <a:buSzPct val="130000"/>
            </a:pPr>
            <a:r>
              <a:rPr lang="sv" sz="1700" b="0" i="0" strike="noStrike" cap="none" spc="0" baseline="0" dirty="0">
                <a:solidFill>
                  <a:srgbClr val="000000"/>
                </a:solidFill>
                <a:effectLst/>
                <a:latin typeface="Calibri"/>
                <a:ea typeface="Calibri"/>
                <a:cs typeface="Calibri"/>
              </a:rPr>
              <a:t>Besök </a:t>
            </a:r>
            <a:r>
              <a:rPr lang="sv" sz="1700" b="1" i="0" strike="noStrike" cap="none" spc="0" baseline="0" dirty="0">
                <a:solidFill>
                  <a:srgbClr val="000000"/>
                </a:solidFill>
                <a:effectLst/>
                <a:latin typeface="Calibri"/>
                <a:ea typeface="Calibri"/>
                <a:cs typeface="Calibri"/>
              </a:rPr>
              <a:t>NEPSIS e-utbildningsplattform</a:t>
            </a:r>
            <a:r>
              <a:rPr lang="sv" sz="1700" b="0" i="0" strike="noStrike" cap="none" spc="0" baseline="0" dirty="0">
                <a:solidFill>
                  <a:srgbClr val="000000"/>
                </a:solidFill>
                <a:effectLst/>
                <a:latin typeface="Calibri"/>
                <a:ea typeface="Calibri"/>
                <a:cs typeface="Calibri"/>
              </a:rPr>
              <a:t> på </a:t>
            </a:r>
            <a:r>
              <a:rPr lang="sv" sz="1700" b="0" i="0" strike="noStrike" cap="none" spc="0" baseline="0" dirty="0">
                <a:solidFill>
                  <a:srgbClr val="000000"/>
                </a:solidFill>
                <a:effectLst/>
                <a:latin typeface="Calibri"/>
                <a:ea typeface="Calibri"/>
                <a:cs typeface="Calibri"/>
                <a:hlinkClick r:id="rId6" history="0"/>
              </a:rPr>
              <a:t>training.nepsi.eu</a:t>
            </a:r>
            <a:r>
              <a:rPr lang="sv" sz="1700" b="0" i="0" strike="noStrike" cap="none" spc="0" baseline="0" dirty="0">
                <a:solidFill>
                  <a:srgbClr val="000000"/>
                </a:solidFill>
                <a:effectLst/>
                <a:latin typeface="Calibri"/>
                <a:ea typeface="Calibri"/>
                <a:cs typeface="Calibri"/>
              </a:rPr>
              <a:t> för fler undervisningsresurser som handlar om RCS</a:t>
            </a:r>
          </a:p>
        </p:txBody>
      </p:sp>
    </p:spTree>
    <p:extLst>
      <p:ext uri="{BB962C8B-B14F-4D97-AF65-F5344CB8AC3E}">
        <p14:creationId xmlns:p14="http://schemas.microsoft.com/office/powerpoint/2010/main" val="187440166"/>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General Ventilation" id="{A96ADDEE-E5AB-104E-87B4-98BFC61B8EF6}" vid="{AD8F85EB-804D-284D-BBBB-AE7BAA1C9572}"/>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EAEE6AC-DF2B-457C-8709-2C21FF21E37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7D545FEE-AD81-4023-B6AC-5CAEA335ED97}">
  <ds:schemaRefs>
    <ds:schemaRef ds:uri="http://www.w3.org/XML/1998/namespace"/>
    <ds:schemaRef ds:uri="http://schemas.openxmlformats.org/package/2006/metadata/core-properties"/>
    <ds:schemaRef ds:uri="http://schemas.microsoft.com/office/2006/documentManagement/types"/>
    <ds:schemaRef ds:uri="http://purl.org/dc/terms/"/>
    <ds:schemaRef ds:uri="6d9d7403-2d8c-4818-ae25-2c5629bc7330"/>
    <ds:schemaRef ds:uri="http://purl.org/dc/elements/1.1/"/>
    <ds:schemaRef ds:uri="http://schemas.microsoft.com/office/infopath/2007/PartnerControls"/>
    <ds:schemaRef ds:uri="http://purl.org/dc/dcmitype/"/>
    <ds:schemaRef ds:uri="d8ecf516-e360-4672-81b9-68723bedb71f"/>
    <ds:schemaRef ds:uri="http://schemas.microsoft.com/office/2006/metadata/properties"/>
  </ds:schemaRefs>
</ds:datastoreItem>
</file>

<file path=customXml/itemProps3.xml><?xml version="1.0" encoding="utf-8"?>
<ds:datastoreItem xmlns:ds="http://schemas.openxmlformats.org/officeDocument/2006/customXml" ds:itemID="{3E9D9CC3-1A92-450F-A475-EF23AF4BCF4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69</TotalTime>
  <Words>934</Words>
  <Application>Microsoft Macintosh PowerPoint</Application>
  <PresentationFormat>Widescreen</PresentationFormat>
  <Paragraphs>82</Paragraphs>
  <Slides>12</Slides>
  <Notes>11</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22</cp:revision>
  <dcterms:created xsi:type="dcterms:W3CDTF">2020-06-24T14:34:32Z</dcterms:created>
  <dcterms:modified xsi:type="dcterms:W3CDTF">2024-11-13T11:35:25Z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