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78639" autoAdjust="0"/>
  </p:normalViewPr>
  <p:slideViewPr>
    <p:cSldViewPr snapToGrid="0">
      <p:cViewPr varScale="1">
        <p:scale>
          <a:sx n="95" d="100"/>
          <a:sy n="95" d="100"/>
        </p:scale>
        <p:origin x="130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808080"/>
                </a:solidFill>
                <a:effectLst/>
                <a:latin typeface="Calibri"/>
                <a:ea typeface="Calibri"/>
                <a:cs typeface="Calibri"/>
              </a:rPr>
              <a:t>PROHLÁŠENÍ O PŘÍPUSTNÉM UŽITÍ: Tento dokument může obsahovat materiály, na které se vztahují autorská práva a jejichž užití nemusel vždy schválit jejich vlastník. Tyto dostupné materiály používáme, abychom zvýšili povědomí o rizicích dýchatelného krystalického oxidu křemičitého.</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pracovník znal osvědčené postupy, které tuto expozici omezují či eliminují. </a:t>
            </a:r>
          </a:p>
          <a:p>
            <a:endParaRPr lang="en-US"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Toto školení obsahuje základní informace o dýchatelném krystalickém oxidu křemičitém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561110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ct val="0"/>
              </a:spcAft>
              <a:buClrTx/>
              <a:buSzTx/>
              <a:buFontTx/>
              <a:buNone/>
              <a:defRPr/>
            </a:pPr>
            <a:r>
              <a:rPr lang="cs" sz="1400" b="1" i="0" strike="noStrike" cap="none" spc="0" baseline="0" dirty="0">
                <a:solidFill>
                  <a:srgbClr val="F6A317"/>
                </a:solidFill>
                <a:effectLst/>
                <a:latin typeface="Helvetica"/>
                <a:ea typeface="Helvetica"/>
                <a:cs typeface="Helvetica"/>
              </a:rPr>
              <a:t>OBECNÝ ÚVOD K DÝCHATELNÉMU KRYSTALICKÉMU OXIDU KŘEMIČITÉMU</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132635" cy="850900"/>
          </a:xfrm>
        </p:spPr>
        <p:txBody>
          <a:bodyPr anchor="t"/>
          <a:lstStyle/>
          <a:p>
            <a:r>
              <a:rPr lang="cs" sz="3000" b="1" i="0" strike="noStrike" cap="none" spc="0" baseline="0" dirty="0">
                <a:solidFill>
                  <a:srgbClr val="FFFFFF"/>
                </a:solidFill>
                <a:effectLst/>
                <a:latin typeface="Helvetica"/>
                <a:ea typeface="Helvetica"/>
                <a:cs typeface="Helvetica"/>
              </a:rPr>
              <a:t>OBECNÝ ÚVOD K DÝCHATELNÉMU KRYSTALICKÉMU OXIDU KŘEMIČITÉMU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32090748-DC11-F1DB-4E26-003E0D8C1E8C}"/>
              </a:ext>
            </a:extLst>
          </p:cNvPr>
          <p:cNvSpPr/>
          <p:nvPr/>
        </p:nvSpPr>
        <p:spPr>
          <a:xfrm>
            <a:off x="8144933" y="457200"/>
            <a:ext cx="3606800"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822090"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endParaRPr lang="en-US" sz="1800" b="1" dirty="0"/>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Kde se vyskytuje krystalický oxid křemičitý</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Aktivity, které vedou ke vzniku dýchatelného krystalického oxidu křemičitého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Nebezpečí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řídit RCS v práci</a:t>
            </a:r>
          </a:p>
          <a:p>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a:xfrm>
            <a:off x="777244" y="1640901"/>
            <a:ext cx="6825823" cy="850900"/>
          </a:xfrm>
        </p:spPr>
        <p:txBody>
          <a:bodyPr/>
          <a:lstStyle/>
          <a:p>
            <a:r>
              <a:rPr lang="cs" sz="3000" b="1" i="0" strike="noStrike" cap="none" spc="0" baseline="0" dirty="0">
                <a:solidFill>
                  <a:srgbClr val="F6A317"/>
                </a:solidFill>
                <a:effectLst/>
                <a:latin typeface="Helvetica"/>
                <a:ea typeface="Helvetica"/>
                <a:cs typeface="Helvetica"/>
              </a:rPr>
              <a:t>KDE SE VYSKYTUJE KRYSTALICKÝ OXID KŘEMIČITÝ</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700"/>
              </a:lnSpc>
              <a:spcBef>
                <a:spcPts val="600"/>
              </a:spcBef>
              <a:spcAft>
                <a:spcPts val="1000"/>
              </a:spcAft>
              <a:defRPr/>
            </a:pPr>
            <a:r>
              <a:rPr lang="cs" sz="1800" b="0" i="0" strike="noStrike" cap="none" spc="0" baseline="0" dirty="0">
                <a:solidFill>
                  <a:srgbClr val="000000"/>
                </a:solidFill>
                <a:effectLst/>
                <a:latin typeface="Helvetica"/>
                <a:ea typeface="Helvetica"/>
                <a:cs typeface="Helvetica"/>
              </a:rPr>
              <a:t>Krystalický oxid křemičitý ve formě minerálního křemene se nachází v řadě materiálů jako:</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Křemenec: Více než 95 %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Písek: Více než 90 %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Pískovec: Více než 90 %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Pazourek: Více než 90 %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Hrubozrnný pískovec: Více než 80 %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Lupek: 40 až 60 %</a:t>
            </a:r>
          </a:p>
          <a:p>
            <a:pPr marL="285750" indent="-285750">
              <a:lnSpc>
                <a:spcPts val="2700"/>
              </a:lnSpc>
              <a:spcBef>
                <a:spcPct val="0"/>
              </a:spcBef>
              <a:buFont typeface="Arial" panose="020B0604020202020204" pitchFamily="34" charset="0"/>
              <a:buChar char="•"/>
              <a:defRPr/>
            </a:pPr>
            <a:r>
              <a:rPr lang="cs" sz="1800" b="0" i="0" strike="noStrike" cap="none" spc="0" baseline="0" dirty="0">
                <a:solidFill>
                  <a:srgbClr val="000000"/>
                </a:solidFill>
                <a:effectLst/>
                <a:latin typeface="Helvetica"/>
                <a:ea typeface="Helvetica"/>
                <a:cs typeface="Helvetica"/>
              </a:rPr>
              <a:t>Břidlice: až 40 %</a:t>
            </a:r>
          </a:p>
          <a:p>
            <a:pPr>
              <a:lnSpc>
                <a:spcPts val="2300"/>
              </a:lnSpc>
              <a:spcBef>
                <a:spcPts val="600"/>
              </a:spcBef>
              <a:spcAft>
                <a:spcPts val="600"/>
              </a:spcAft>
              <a:defRPr/>
            </a:pPr>
            <a:endParaRPr lang="en-GB" sz="1800" dirty="0"/>
          </a:p>
          <a:p>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PROCESY, PŘI NICHŽ VZNIKÁ PRACH</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894490" cy="3333376"/>
          </a:xfrm>
        </p:spPr>
        <p:txBody>
          <a:bodyPr anchor="t"/>
          <a:lstStyle/>
          <a:p>
            <a:pPr>
              <a:lnSpc>
                <a:spcPts val="2300"/>
              </a:lnSpc>
              <a:spcBef>
                <a:spcPts val="600"/>
              </a:spcBef>
              <a:spcAft>
                <a:spcPts val="1200"/>
              </a:spcAft>
            </a:pPr>
            <a:r>
              <a:rPr lang="cs" sz="1600" b="0" i="0" strike="noStrike" cap="none" spc="0" baseline="0" dirty="0">
                <a:solidFill>
                  <a:srgbClr val="000000"/>
                </a:solidFill>
                <a:effectLst/>
                <a:latin typeface="Helvetica"/>
                <a:ea typeface="Helvetica"/>
                <a:cs typeface="Helvetica"/>
              </a:rPr>
              <a:t>Když materiály obsahující krystalický oxid křemičitý procházejí různými vysokoenergetickými procesy, vzniká jemný prach unášený vzduchem, kterému se říká dýchatelný krystalický oxid křemičitý (RCS). K těmto procesům patří: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Čištění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Doprava</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Pytlování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Balení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Drcení</a:t>
            </a:r>
          </a:p>
          <a:p>
            <a:pPr marL="285750" indent="-285750">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Mletí</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07821"/>
            <a:ext cx="4293663" cy="2322302"/>
          </a:xfrm>
          <a:prstGeom prst="rect">
            <a:avLst/>
          </a:prstGeom>
        </p:spPr>
        <p:txBody>
          <a:bodyPr wrap="square">
            <a:spAutoFit/>
          </a:bodyPr>
          <a:lstStyle/>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Sušení</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Tvarování</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Míchání</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Řezání</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Řezání pilou</a:t>
            </a:r>
          </a:p>
          <a:p>
            <a:pPr marL="285750" indent="-285750" algn="l">
              <a:lnSpc>
                <a:spcPts val="2300"/>
              </a:lnSpc>
              <a:spcBef>
                <a:spcPct val="0"/>
              </a:spcBef>
              <a:spcAft>
                <a:spcPts val="3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Vrtání </a:t>
            </a:r>
            <a:br>
              <a:rPr lang="en-US" sz="1600" b="0" i="0" strike="noStrike" cap="none" spc="0" baseline="0" dirty="0">
                <a:solidFill>
                  <a:srgbClr val="000000"/>
                </a:solidFill>
                <a:effectLst/>
                <a:latin typeface="Helvetica"/>
                <a:ea typeface="Helvetica"/>
                <a:cs typeface="Helvetica"/>
              </a:rPr>
            </a:br>
            <a:r>
              <a:rPr lang="cs" sz="1600" b="0" i="0" strike="noStrike" cap="none" spc="0" baseline="0" dirty="0">
                <a:solidFill>
                  <a:srgbClr val="000000"/>
                </a:solidFill>
                <a:effectLst/>
                <a:latin typeface="Helvetica"/>
                <a:ea typeface="Helvetica"/>
                <a:cs typeface="Helvetica"/>
              </a:rPr>
              <a:t>(nejedná se o vyčerpávající seznam)</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3"/>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0"/>
            <a:ext cx="5725156" cy="1610299"/>
          </a:xfrm>
        </p:spPr>
        <p:txBody>
          <a:bodyPr/>
          <a:lstStyle/>
          <a:p>
            <a:r>
              <a:rPr lang="cs" sz="3000" b="1" i="0" strike="noStrike" cap="none" spc="0" baseline="0" dirty="0">
                <a:solidFill>
                  <a:srgbClr val="F6A317"/>
                </a:solidFill>
                <a:effectLst/>
                <a:latin typeface="Helvetica"/>
                <a:ea typeface="Helvetica"/>
                <a:cs typeface="Helvetica"/>
              </a:rPr>
              <a:t>OXID KŘEMIČITÝ – NEBEZPEČNÝ PRO ZDRAVÍ</a:t>
            </a:r>
          </a:p>
          <a:p>
            <a:endParaRPr lang="en-US" sz="3000"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700"/>
              </a:lnSpc>
              <a:buNone/>
            </a:pPr>
            <a:r>
              <a:rPr lang="cs" sz="1800" b="0" i="0" strike="noStrike" cap="none" spc="0" baseline="0" dirty="0">
                <a:solidFill>
                  <a:srgbClr val="000000"/>
                </a:solidFill>
                <a:effectLst/>
                <a:latin typeface="Helvetica"/>
                <a:ea typeface="Helvetica"/>
                <a:cs typeface="Helvetica"/>
              </a:rPr>
              <a:t>Když se při vysokoenergetických procesech používají materiály obsahující krystalický oxid křemičitý (např. při řezání či vrtání), uvolňují se částice ve formě velmi jemného dýchatelného prachu (RCS), který je pro holé oko neviditelný i ve velmi vysokých koncentracích.</a:t>
            </a:r>
          </a:p>
          <a:p>
            <a:pPr marL="0" indent="0">
              <a:lnSpc>
                <a:spcPts val="2700"/>
              </a:lnSpc>
              <a:buNone/>
            </a:pPr>
            <a:r>
              <a:rPr lang="cs" sz="1800" b="0" i="0" strike="noStrike" cap="none" spc="0" baseline="0" dirty="0">
                <a:solidFill>
                  <a:srgbClr val="000000"/>
                </a:solidFill>
                <a:effectLst/>
                <a:latin typeface="Helvetica"/>
                <a:ea typeface="Helvetica"/>
                <a:cs typeface="Helvetica"/>
              </a:rPr>
              <a:t>RCS představuje výrazné nebezpečí pro zdraví pracovníků.</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rc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r>
              <a:rPr lang="cs" sz="3000" b="1" i="0" strike="noStrike" cap="none" spc="0" baseline="0" dirty="0">
                <a:solidFill>
                  <a:srgbClr val="F6A317"/>
                </a:solidFill>
                <a:effectLst/>
                <a:latin typeface="Helvetica"/>
                <a:ea typeface="Helvetica"/>
                <a:cs typeface="Helvetica"/>
              </a:rPr>
              <a:t>RCS A SILIKÓZA</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300"/>
              </a:lnSpc>
              <a:spcBef>
                <a:spcPts val="600"/>
              </a:spcBef>
              <a:spcAft>
                <a:spcPts val="600"/>
              </a:spcAft>
            </a:pPr>
            <a:r>
              <a:rPr lang="cs" sz="1800" b="0" i="0" strike="noStrike" cap="none" spc="0" baseline="0" dirty="0">
                <a:solidFill>
                  <a:srgbClr val="000000"/>
                </a:solidFill>
                <a:effectLst/>
                <a:latin typeface="Helvetica"/>
                <a:ea typeface="Helvetica"/>
                <a:cs typeface="Helvetica"/>
              </a:rPr>
              <a:t>Je prokázáno, že častá, nadměrná expozice vůči RCS (obvykle v průběhu mnoha let) způsobuje silikózu a rakovinu plic.</a:t>
            </a:r>
          </a:p>
          <a:p>
            <a:pPr marL="285750" indent="-285750">
              <a:lnSpc>
                <a:spcPts val="2300"/>
              </a:lnSpc>
              <a:spcBef>
                <a:spcPts val="600"/>
              </a:spcBef>
              <a:spcAft>
                <a:spcPts val="6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Silikóza vzniká při vdechování jemných částeček prachu, což později vede k chronickým dechovým potížím a v některých případech k úmrtí. </a:t>
            </a:r>
          </a:p>
          <a:p>
            <a:pPr marL="285750" indent="-285750">
              <a:lnSpc>
                <a:spcPts val="2300"/>
              </a:lnSpc>
              <a:spcBef>
                <a:spcPts val="600"/>
              </a:spcBef>
              <a:spcAft>
                <a:spcPts val="6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Silikóza má různé fáze až po progresivní masivní fibrózu.</a:t>
            </a:r>
          </a:p>
          <a:p>
            <a:pPr marL="285750" indent="-285750">
              <a:lnSpc>
                <a:spcPts val="2300"/>
              </a:lnSpc>
              <a:spcBef>
                <a:spcPts val="600"/>
              </a:spcBef>
              <a:spcAft>
                <a:spcPts val="6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Epidemiologické studie ukazují, že incidence rakoviny plic se zvýšila zejména u pracovníků se silikózou. </a:t>
            </a:r>
          </a:p>
          <a:p>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cs" sz="1200" b="0" i="0" strike="noStrike" cap="none" spc="0" baseline="0" dirty="0">
                <a:solidFill>
                  <a:srgbClr val="000000"/>
                </a:solidFill>
                <a:effectLst/>
                <a:latin typeface="Helvetica"/>
                <a:ea typeface="Helvetica"/>
                <a:cs typeface="Helvetica"/>
              </a:rPr>
              <a:t>Zdravé plíce</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cs" sz="1200" b="0" i="0" strike="noStrike" cap="none" spc="0" baseline="0" dirty="0">
                <a:solidFill>
                  <a:srgbClr val="000000"/>
                </a:solidFill>
                <a:effectLst/>
                <a:latin typeface="Helvetica"/>
                <a:ea typeface="Helvetica"/>
                <a:cs typeface="Helvetica"/>
              </a:rPr>
              <a:t> Plíce postižené 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7655556" cy="850900"/>
          </a:xfrm>
        </p:spPr>
        <p:txBody>
          <a:bodyPr/>
          <a:lstStyle/>
          <a:p>
            <a:r>
              <a:rPr lang="cs" sz="3000" b="1" i="0" strike="noStrike" cap="none" spc="0" baseline="0" dirty="0">
                <a:solidFill>
                  <a:srgbClr val="F6A317"/>
                </a:solidFill>
                <a:effectLst/>
                <a:latin typeface="Helvetica"/>
                <a:ea typeface="Helvetica"/>
                <a:cs typeface="Helvetica"/>
              </a:rPr>
              <a:t>MINIMALIZACE EXPOZICE VŮČI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7316889"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spcAft>
                <a:spcPts val="600"/>
              </a:spcAft>
              <a:buNone/>
            </a:pPr>
            <a:r>
              <a:rPr lang="cs" sz="1800" b="0" i="0" strike="noStrike" cap="none" spc="0" baseline="0" dirty="0">
                <a:solidFill>
                  <a:srgbClr val="000000"/>
                </a:solidFill>
                <a:effectLst/>
                <a:latin typeface="Helvetica"/>
                <a:ea typeface="Helvetica"/>
                <a:cs typeface="Helvetica"/>
              </a:rPr>
              <a:t>Rozvoji plicního onemocnění se lze vyhnout používáním vhodných opatření a postupů. </a:t>
            </a:r>
          </a:p>
          <a:p>
            <a:pPr marL="0" indent="0">
              <a:lnSpc>
                <a:spcPts val="2300"/>
              </a:lnSpc>
              <a:spcBef>
                <a:spcPts val="600"/>
              </a:spcBef>
              <a:spcAft>
                <a:spcPts val="600"/>
              </a:spcAft>
              <a:buNone/>
            </a:pPr>
            <a:r>
              <a:rPr lang="cs" sz="1800" b="0" i="0" strike="noStrike" cap="none" spc="0" baseline="0" dirty="0">
                <a:solidFill>
                  <a:srgbClr val="000000"/>
                </a:solidFill>
                <a:effectLst/>
                <a:latin typeface="Helvetica"/>
                <a:ea typeface="Helvetica"/>
                <a:cs typeface="Helvetica"/>
              </a:rPr>
              <a:t>Dodržujeme osvědčené postupy NEPSI, které zahrnují čtyři hlavní kroky:</a:t>
            </a:r>
          </a:p>
          <a:p>
            <a:pPr marL="285750" indent="-285750">
              <a:lnSpc>
                <a:spcPct val="100000"/>
              </a:lnSpc>
              <a:spcBef>
                <a:spcPct val="0"/>
              </a:spcBef>
            </a:pPr>
            <a:r>
              <a:rPr lang="cs" sz="1800" b="1" i="0" strike="noStrike" cap="none" spc="0" baseline="0" dirty="0">
                <a:solidFill>
                  <a:srgbClr val="000000"/>
                </a:solidFill>
                <a:effectLst/>
                <a:latin typeface="Helvetica"/>
                <a:ea typeface="Helvetica"/>
                <a:cs typeface="Helvetica"/>
              </a:rPr>
              <a:t>Posouzení rizik:</a:t>
            </a:r>
            <a:r>
              <a:rPr lang="cs" sz="1800" b="0" i="0" strike="noStrike" cap="none" spc="0" baseline="0" dirty="0">
                <a:solidFill>
                  <a:srgbClr val="000000"/>
                </a:solidFill>
                <a:effectLst/>
                <a:latin typeface="Helvetica"/>
                <a:ea typeface="Helvetica"/>
                <a:cs typeface="Helvetica"/>
              </a:rPr>
              <a:t> Posouzení expozice vůči rizikům</a:t>
            </a:r>
          </a:p>
          <a:p>
            <a:pPr marL="285750" indent="-285750">
              <a:lnSpc>
                <a:spcPct val="100000"/>
              </a:lnSpc>
              <a:spcBef>
                <a:spcPct val="0"/>
              </a:spcBef>
            </a:pPr>
            <a:r>
              <a:rPr lang="cs" sz="1800" b="1" i="0" strike="noStrike" cap="none" spc="0" baseline="0" dirty="0">
                <a:solidFill>
                  <a:srgbClr val="000000"/>
                </a:solidFill>
                <a:effectLst/>
                <a:latin typeface="Helvetica"/>
                <a:ea typeface="Helvetica"/>
                <a:cs typeface="Helvetica"/>
              </a:rPr>
              <a:t>Řízení:</a:t>
            </a:r>
            <a:r>
              <a:rPr lang="cs" sz="1800" b="0" i="0" strike="noStrike" cap="none" spc="0" baseline="0" dirty="0">
                <a:solidFill>
                  <a:srgbClr val="000000"/>
                </a:solidFill>
                <a:effectLst/>
                <a:latin typeface="Helvetica"/>
                <a:ea typeface="Helvetica"/>
                <a:cs typeface="Helvetica"/>
              </a:rPr>
              <a:t> Rozhodnutí, jak řídit expozici a zamezovat jí</a:t>
            </a:r>
          </a:p>
          <a:p>
            <a:pPr marL="285750" indent="-285750">
              <a:lnSpc>
                <a:spcPct val="100000"/>
              </a:lnSpc>
              <a:spcBef>
                <a:spcPct val="0"/>
              </a:spcBef>
            </a:pPr>
            <a:r>
              <a:rPr lang="cs" sz="1800" b="1" i="0" strike="noStrike" cap="none" spc="0" baseline="0" dirty="0">
                <a:solidFill>
                  <a:srgbClr val="000000"/>
                </a:solidFill>
                <a:effectLst/>
                <a:latin typeface="Helvetica"/>
                <a:ea typeface="Helvetica"/>
                <a:cs typeface="Helvetica"/>
              </a:rPr>
              <a:t>Monitorování:</a:t>
            </a:r>
            <a:r>
              <a:rPr lang="cs" sz="1800" b="0" i="0" strike="noStrike" cap="none" spc="0" baseline="0" dirty="0">
                <a:solidFill>
                  <a:srgbClr val="000000"/>
                </a:solidFill>
                <a:effectLst/>
                <a:latin typeface="Helvetica"/>
                <a:ea typeface="Helvetica"/>
                <a:cs typeface="Helvetica"/>
              </a:rPr>
              <a:t> Monitorování účinnosti kontrolních opatření</a:t>
            </a:r>
          </a:p>
          <a:p>
            <a:pPr marL="285750" indent="-285750">
              <a:lnSpc>
                <a:spcPct val="100000"/>
              </a:lnSpc>
              <a:spcBef>
                <a:spcPct val="0"/>
              </a:spcBef>
            </a:pPr>
            <a:r>
              <a:rPr lang="cs" sz="1800" b="1" i="0" strike="noStrike" cap="none" spc="0" baseline="0" dirty="0">
                <a:solidFill>
                  <a:srgbClr val="000000"/>
                </a:solidFill>
                <a:effectLst/>
                <a:latin typeface="Helvetica"/>
                <a:ea typeface="Helvetica"/>
                <a:cs typeface="Helvetica"/>
              </a:rPr>
              <a:t>Vzdělání:</a:t>
            </a:r>
            <a:r>
              <a:rPr lang="cs" sz="1800" b="0" i="0" strike="noStrike" cap="none" spc="0" baseline="0" dirty="0">
                <a:solidFill>
                  <a:srgbClr val="000000"/>
                </a:solidFill>
                <a:effectLst/>
                <a:latin typeface="Helvetica"/>
                <a:ea typeface="Helvetica"/>
                <a:cs typeface="Helvetica"/>
              </a:rPr>
              <a:t> Informace, pokyny a školení</a:t>
            </a:r>
          </a:p>
          <a:p>
            <a:pPr marL="0" indent="0">
              <a:lnSpc>
                <a:spcPct val="100000"/>
              </a:lnSpc>
              <a:spcBef>
                <a:spcPct val="0"/>
              </a:spcBef>
              <a:buNone/>
            </a:pPr>
            <a:endParaRPr lang="en-GB" sz="1800" dirty="0">
              <a:latin typeface="Helvetica" pitchFamily="2" charset="0"/>
            </a:endParaRPr>
          </a:p>
          <a:p>
            <a:pPr marL="0" indent="0">
              <a:lnSpc>
                <a:spcPct val="100000"/>
              </a:lnSpc>
              <a:spcBef>
                <a:spcPct val="0"/>
              </a:spcBef>
              <a:buNone/>
            </a:pPr>
            <a:r>
              <a:rPr lang="cs" sz="1800" b="1" i="0" strike="noStrike" cap="none" spc="0" baseline="0" dirty="0">
                <a:solidFill>
                  <a:srgbClr val="000000"/>
                </a:solidFill>
                <a:effectLst/>
                <a:latin typeface="Helvetica"/>
                <a:ea typeface="Helvetica"/>
                <a:cs typeface="Helvetica"/>
              </a:rPr>
              <a:t>NEPSI</a:t>
            </a:r>
            <a:r>
              <a:rPr lang="cs" sz="1800" b="0" i="0" strike="noStrike" cap="none" spc="0" baseline="0" dirty="0">
                <a:solidFill>
                  <a:srgbClr val="000000"/>
                </a:solidFill>
                <a:effectLst/>
                <a:latin typeface="Helvetica"/>
                <a:ea typeface="Helvetica"/>
                <a:cs typeface="Helvetica"/>
              </a:rPr>
              <a:t> je akronymem Evropské sítě pro oxid křemičitý, který vytvořily odvětvové asociace zaměstnanců a zaměstnavatelů, kteří podepsali sociální dialog „Dohoda o ochraně zdraví pracovníků správným zacházením s krystalickým oxidem křemičitým“</a:t>
            </a:r>
          </a:p>
          <a:p>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Existuje pět hlavních technik omezování prašnosti, které se používají v souvislosti s RCS a jsou zahrnuty do osvědčených postupů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5657423" cy="850900"/>
          </a:xfrm>
        </p:spPr>
        <p:txBody>
          <a:bodyPr/>
          <a:lstStyle/>
          <a:p>
            <a:r>
              <a:rPr lang="cs" sz="3000" b="1" i="0" strike="noStrike" cap="none" spc="0" baseline="0" dirty="0">
                <a:solidFill>
                  <a:srgbClr val="F6A317"/>
                </a:solidFill>
                <a:effectLst/>
                <a:latin typeface="Helvetica"/>
                <a:ea typeface="Helvetica"/>
                <a:cs typeface="Helvetica"/>
              </a:rPr>
              <a:t>OCHRANNÁ OPATŘENÍ PROTI RCS, KTERÁ POUŽÍVÁME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54437"/>
            <a:ext cx="5453624" cy="3229274"/>
          </a:xfrm>
        </p:spPr>
        <p:txBody>
          <a:bodyPr anchor="t"/>
          <a:lstStyle/>
          <a:p>
            <a:r>
              <a:rPr lang="cs" sz="1800" b="0" i="0" strike="noStrike" cap="none" spc="0" baseline="0" dirty="0">
                <a:solidFill>
                  <a:srgbClr val="FF0000"/>
                </a:solidFill>
                <a:effectLst/>
                <a:latin typeface="Helvetica"/>
                <a:ea typeface="Helvetica"/>
                <a:cs typeface="Helvetica"/>
              </a:rPr>
              <a:t>Místo, kam mohou školitelé přidat informace o ochraně, kterou mohou pracovníci používat na daném pracovišti (např. ventilační systémy či OOP)</a:t>
            </a:r>
          </a:p>
          <a:p>
            <a:endParaRPr lang="en-US" sz="1800" dirty="0">
              <a:solidFill>
                <a:srgbClr val="FF0000"/>
              </a:solidFill>
              <a:cs typeface="Helvetica"/>
            </a:endParaRPr>
          </a:p>
          <a:p>
            <a:r>
              <a:rPr lang="cs" sz="1800" b="0" i="0" strike="noStrike" cap="none" spc="0" baseline="0" dirty="0">
                <a:solidFill>
                  <a:srgbClr val="FF0000"/>
                </a:solidFill>
                <a:effectLst/>
                <a:latin typeface="Helvetica"/>
                <a:ea typeface="Helvetica"/>
                <a:cs typeface="Helvetica"/>
              </a:rPr>
              <a:t>*Zvažte přidání fotografie*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RCS je riziko na pracovišti, které může vést k zásadním zdravotním problémům jako silikóza či rakovina. 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RCS představuje výrazné nebezpečí pro zdraví pracovníků</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Expozici se dá zcela zabránit vhodnými opatřeními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Opatření musejí být k dispozici, musejí být spravována a používána</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PAMATUJTE SI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361600"/>
            <a:ext cx="5453624"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cs" sz="3000" b="1" i="0" strike="noStrike" cap="none" spc="0" baseline="0" dirty="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3" history="0"/>
              </a:rPr>
              <a:t>Pracovní listy NEPSI</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DD1ABCD4-21AA-4AEB-93FD-867A94529E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78</TotalTime>
  <Words>993</Words>
  <Application>Microsoft Macintosh PowerPoint</Application>
  <PresentationFormat>Widescreen</PresentationFormat>
  <Paragraphs>109</Paragraphs>
  <Slides>15</Slides>
  <Notes>12</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20</cp:revision>
  <dcterms:created xsi:type="dcterms:W3CDTF">2020-07-21T15:14:21Z</dcterms:created>
  <dcterms:modified xsi:type="dcterms:W3CDTF">2024-11-13T11:44:26Z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