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client id="{B7F43DA1-BFAD-4811-A7F2-23731CBC61D0}" v="11" dt="2022-09-22T14:35:51.6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94354" autoAdjust="0"/>
  </p:normalViewPr>
  <p:slideViewPr>
    <p:cSldViewPr snapToGrid="0">
      <p:cViewPr varScale="1">
        <p:scale>
          <a:sx n="116" d="100"/>
          <a:sy n="116" d="100"/>
        </p:scale>
        <p:origin x="968"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808080"/>
                </a:solidFill>
                <a:effectLst/>
                <a:latin typeface="Calibri"/>
                <a:ea typeface="Calibri"/>
                <a:cs typeface="Calibri"/>
              </a:rPr>
              <a:t>KOHTUUDENMUKAISTA KÄYTTÖÄ KOSKEVA ILMOITUS: Tämä dokumentti saattaa sisältää tekijänoikeuksin suojattua materiaalia, jonka käyttöä tekijänoikeuksien haltija ei aina ole erikseen hyväksynyt. Saatamme kyseiset materiaalit saataville osana pyrkimystämme ymmärtää hengitettävän kiteisen piidioksidin (RCS) aiheuttamia vaaroja.</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 </a:t>
            </a:r>
          </a:p>
          <a:p>
            <a:endParaRPr lang="en-US"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Tämä koulutus sisältää </a:t>
            </a:r>
            <a:r>
              <a:rPr lang="fi" sz="1800" b="0" i="0" strike="noStrike" cap="none" spc="0" baseline="0">
                <a:solidFill>
                  <a:srgbClr val="000000"/>
                </a:solidFill>
                <a:effectLst/>
                <a:latin typeface="Calibri"/>
                <a:ea typeface="Calibri"/>
                <a:cs typeface="Calibri"/>
              </a:rPr>
              <a:t>perusietoa</a:t>
            </a:r>
            <a:r>
              <a:rPr lang="fi" sz="1200" b="0" i="0" strike="noStrike" cap="none" spc="0" baseline="0">
                <a:solidFill>
                  <a:srgbClr val="000000"/>
                </a:solidFill>
                <a:effectLst/>
                <a:latin typeface="Calibri"/>
                <a:ea typeface="Calibri"/>
                <a:cs typeface="Calibri"/>
              </a:rPr>
              <a:t> </a:t>
            </a:r>
            <a:r>
              <a:rPr lang="fi" sz="1800" b="0" i="0" strike="noStrike" cap="none" spc="0" baseline="0">
                <a:solidFill>
                  <a:srgbClr val="000000"/>
                </a:solidFill>
                <a:effectLst/>
                <a:latin typeface="Calibri"/>
                <a:ea typeface="Calibri"/>
                <a:cs typeface="Calibri"/>
              </a:rPr>
              <a:t>hengitettävästä kiteisestä piidioksidista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7740203" y="429114"/>
            <a:ext cx="407714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fi" sz="1400" b="1" i="0" strike="noStrike" cap="none" spc="0" baseline="0">
                <a:solidFill>
                  <a:srgbClr val="F6A317"/>
                </a:solidFill>
                <a:effectLst/>
                <a:latin typeface="Helvetica"/>
                <a:ea typeface="Helvetica"/>
                <a:cs typeface="Helvetica"/>
              </a:rPr>
              <a:t>HYVÄ KÄYTÄNTÖ -KOULUTUS HENGITETTÄVÄÄN KITEISEEN PIIDIOKSIDIIN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089532" cy="850900"/>
          </a:xfrm>
        </p:spPr>
        <p:txBody>
          <a:bodyPr anchor="t"/>
          <a:lstStyle/>
          <a:p>
            <a:pPr>
              <a:lnSpc>
                <a:spcPct val="100000"/>
              </a:lnSpc>
            </a:pPr>
            <a:r>
              <a:rPr lang="fi" sz="2800" b="1" i="0" strike="noStrike" cap="none" spc="0" baseline="0" dirty="0">
                <a:solidFill>
                  <a:srgbClr val="FFFFFF"/>
                </a:solidFill>
                <a:effectLst/>
                <a:latin typeface="Helvetica"/>
                <a:ea typeface="Helvetica"/>
                <a:cs typeface="Helvetica"/>
              </a:rPr>
              <a:t>HYVÄ KÄYTÄNTÖ -KOULUTUS HENGITETTÄVÄÄN KITEISEEN PIIDIOKSIDIIN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764087" y="315884"/>
            <a:ext cx="402336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b="1" i="0" strike="noStrike" cap="none" spc="0" baseline="0" dirty="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FI" sz="2800" dirty="0"/>
              <a:t>JOHDANTO (KOULUTTAJALLE)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t>NEPSI on kehittänyt koulutusmateriaaleja osaksi NEPSI:n Hyvän käytännön toteuttamisen koulutusvaihetta.</a:t>
            </a:r>
          </a:p>
          <a:p>
            <a:pPr>
              <a:lnSpc>
                <a:spcPts val="2400"/>
              </a:lnSpc>
            </a:pPr>
            <a:r>
              <a:rPr lang="fi-FI" sz="1800" dirty="0"/>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fi" sz="1800" b="1" i="0" strike="noStrike" cap="none" spc="0" baseline="0">
                <a:solidFill>
                  <a:srgbClr val="000000"/>
                </a:solidFill>
                <a:effectLst/>
                <a:latin typeface="Helvetica"/>
                <a:ea typeface="Helvetica"/>
                <a:cs typeface="Helvetica"/>
              </a:rPr>
              <a:t>Etusijalla on oppia suojautumaan työperäisiltä vaaroilta terveydelle.</a:t>
            </a:r>
          </a:p>
          <a:p>
            <a:pPr>
              <a:lnSpc>
                <a:spcPts val="2400"/>
              </a:lnSpc>
            </a:pPr>
            <a:r>
              <a:rPr lang="fi" sz="1800" b="0" i="0" strike="noStrike" cap="none" spc="0" baseline="0">
                <a:solidFill>
                  <a:srgbClr val="000000"/>
                </a:solidFill>
                <a:effectLst/>
                <a:latin typeface="Helvetica"/>
                <a:ea typeface="Helvetica"/>
                <a:cs typeface="Helvetica"/>
              </a:rPr>
              <a:t>Tässä PowerPoint-koulutuksessa opit seuraavista asioista:</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Missä kiteistä piidioksidia esiintyy</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Toiminta, jossa hengitettävää kiteistä piidioksidia (RCS) syntyy</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RCS:n vaarat</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Miten hengitettävää kiteistä piidioksidia hallitaan työpaikalla</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MISSÄ KITEISTÄ PIIDIOKSIDIA ESIINTYY</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fi" sz="1800" b="0" i="0" strike="noStrike" cap="none" spc="0" baseline="0">
                <a:solidFill>
                  <a:srgbClr val="000000"/>
                </a:solidFill>
                <a:effectLst/>
                <a:latin typeface="Helvetica"/>
                <a:ea typeface="Helvetica"/>
                <a:cs typeface="Helvetica"/>
              </a:rPr>
              <a:t>Kiteistä piitä esiintyy mineraalikvartsin muodossa useissa materiaaleissa, kuten:</a:t>
            </a:r>
          </a:p>
          <a:p>
            <a:pPr marL="285750" indent="-285750">
              <a:lnSpc>
                <a:spcPts val="2400"/>
              </a:lnSpc>
              <a:spcBef>
                <a:spcPts val="600"/>
              </a:spcBef>
              <a:buFont typeface="Arial" panose="020B0604020202020204" pitchFamily="34" charset="0"/>
              <a:buChar char="•"/>
              <a:defRPr/>
            </a:pPr>
            <a:r>
              <a:rPr lang="fi" sz="1800" b="0" i="0" strike="noStrike" cap="none" spc="0" baseline="0">
                <a:solidFill>
                  <a:srgbClr val="000000"/>
                </a:solidFill>
                <a:effectLst/>
                <a:latin typeface="Helvetica"/>
                <a:ea typeface="Helvetica"/>
                <a:cs typeface="Helvetica"/>
              </a:rPr>
              <a:t>Kvartsiitti: Yli 95 %</a:t>
            </a:r>
          </a:p>
          <a:p>
            <a:pPr marL="285750" indent="-285750">
              <a:lnSpc>
                <a:spcPts val="2400"/>
              </a:lnSpc>
              <a:spcBef>
                <a:spcPts val="600"/>
              </a:spcBef>
              <a:buFont typeface="Arial" panose="020B0604020202020204" pitchFamily="34" charset="0"/>
              <a:buChar char="•"/>
              <a:defRPr/>
            </a:pPr>
            <a:r>
              <a:rPr lang="fi" sz="1800" b="0" i="0" strike="noStrike" cap="none" spc="0" baseline="0">
                <a:solidFill>
                  <a:srgbClr val="000000"/>
                </a:solidFill>
                <a:effectLst/>
                <a:latin typeface="Helvetica"/>
                <a:ea typeface="Helvetica"/>
                <a:cs typeface="Helvetica"/>
              </a:rPr>
              <a:t>Hiekka: Yli 90 %</a:t>
            </a:r>
          </a:p>
          <a:p>
            <a:pPr marL="285750" indent="-285750">
              <a:lnSpc>
                <a:spcPts val="2400"/>
              </a:lnSpc>
              <a:spcBef>
                <a:spcPts val="600"/>
              </a:spcBef>
              <a:buFont typeface="Arial" panose="020B0604020202020204" pitchFamily="34" charset="0"/>
              <a:buChar char="•"/>
              <a:defRPr/>
            </a:pPr>
            <a:r>
              <a:rPr lang="fi" sz="1800" b="0" i="0" strike="noStrike" cap="none" spc="0" baseline="0">
                <a:solidFill>
                  <a:srgbClr val="000000"/>
                </a:solidFill>
                <a:effectLst/>
                <a:latin typeface="Helvetica"/>
                <a:ea typeface="Helvetica"/>
                <a:cs typeface="Helvetica"/>
              </a:rPr>
              <a:t>Hiekkakivi: Yli 90 %</a:t>
            </a:r>
          </a:p>
          <a:p>
            <a:pPr marL="285750" indent="-285750">
              <a:lnSpc>
                <a:spcPts val="2400"/>
              </a:lnSpc>
              <a:spcBef>
                <a:spcPts val="600"/>
              </a:spcBef>
              <a:buFont typeface="Arial" panose="020B0604020202020204" pitchFamily="34" charset="0"/>
              <a:buChar char="•"/>
              <a:defRPr/>
            </a:pPr>
            <a:r>
              <a:rPr lang="fi" sz="1800" b="0" i="0" strike="noStrike" cap="none" spc="0" baseline="0">
                <a:solidFill>
                  <a:srgbClr val="000000"/>
                </a:solidFill>
                <a:effectLst/>
                <a:latin typeface="Helvetica"/>
                <a:ea typeface="Helvetica"/>
                <a:cs typeface="Helvetica"/>
              </a:rPr>
              <a:t>Piikivi: Yli 90 %</a:t>
            </a:r>
          </a:p>
          <a:p>
            <a:pPr marL="285750" indent="-285750">
              <a:lnSpc>
                <a:spcPts val="2400"/>
              </a:lnSpc>
              <a:spcBef>
                <a:spcPts val="600"/>
              </a:spcBef>
              <a:buFont typeface="Arial" panose="020B0604020202020204" pitchFamily="34" charset="0"/>
              <a:buChar char="•"/>
              <a:defRPr/>
            </a:pPr>
            <a:r>
              <a:rPr lang="fi" sz="1800" b="0" i="0" strike="noStrike" cap="none" spc="0" baseline="0">
                <a:solidFill>
                  <a:srgbClr val="000000"/>
                </a:solidFill>
                <a:effectLst/>
                <a:latin typeface="Helvetica"/>
                <a:ea typeface="Helvetica"/>
                <a:cs typeface="Helvetica"/>
              </a:rPr>
              <a:t>Karkearakeinen hiekkakivi: 80 %</a:t>
            </a:r>
          </a:p>
          <a:p>
            <a:pPr marL="285750" indent="-285750">
              <a:lnSpc>
                <a:spcPts val="2400"/>
              </a:lnSpc>
              <a:spcBef>
                <a:spcPts val="600"/>
              </a:spcBef>
              <a:buFont typeface="Arial" panose="020B0604020202020204" pitchFamily="34" charset="0"/>
              <a:buChar char="•"/>
              <a:defRPr/>
            </a:pPr>
            <a:r>
              <a:rPr lang="fi" sz="1800" b="0" i="0" strike="noStrike" cap="none" spc="0" baseline="0">
                <a:solidFill>
                  <a:srgbClr val="000000"/>
                </a:solidFill>
                <a:effectLst/>
                <a:latin typeface="Helvetica"/>
                <a:ea typeface="Helvetica"/>
                <a:cs typeface="Helvetica"/>
              </a:rPr>
              <a:t>Savikivi: 40–60 %</a:t>
            </a:r>
          </a:p>
          <a:p>
            <a:pPr marL="285750" indent="-285750">
              <a:lnSpc>
                <a:spcPts val="2400"/>
              </a:lnSpc>
              <a:spcBef>
                <a:spcPts val="600"/>
              </a:spcBef>
              <a:buFont typeface="Arial" panose="020B0604020202020204" pitchFamily="34" charset="0"/>
              <a:buChar char="•"/>
              <a:defRPr/>
            </a:pPr>
            <a:r>
              <a:rPr lang="fi" sz="1800" b="0" i="0" strike="noStrike" cap="none" spc="0" baseline="0">
                <a:solidFill>
                  <a:srgbClr val="000000"/>
                </a:solidFill>
                <a:effectLst/>
                <a:latin typeface="Helvetica"/>
                <a:ea typeface="Helvetica"/>
                <a:cs typeface="Helvetica"/>
              </a:rPr>
              <a:t>Saviliuske: jopa 40 %</a:t>
            </a:r>
          </a:p>
          <a:p>
            <a:pPr>
              <a:lnSpc>
                <a:spcPts val="2400"/>
              </a:lnSpc>
              <a:spcBef>
                <a:spcPts val="600"/>
              </a:spcBef>
              <a:spcAft>
                <a:spcPts val="600"/>
              </a:spcAft>
              <a:defRPr/>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PÖLYÄ TUOTTAVAT PROSESSIT</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6205448" cy="3333376"/>
          </a:xfrm>
        </p:spPr>
        <p:txBody>
          <a:bodyPr anchor="t"/>
          <a:lstStyle/>
          <a:p>
            <a:pPr>
              <a:lnSpc>
                <a:spcPts val="2300"/>
              </a:lnSpc>
              <a:spcBef>
                <a:spcPts val="600"/>
              </a:spcBef>
              <a:spcAft>
                <a:spcPts val="1200"/>
              </a:spcAft>
            </a:pPr>
            <a:r>
              <a:rPr lang="fi" sz="1600" b="0" i="0" strike="noStrike" cap="none" spc="0" baseline="0">
                <a:solidFill>
                  <a:srgbClr val="000000"/>
                </a:solidFill>
                <a:effectLst/>
                <a:latin typeface="Helvetica"/>
                <a:ea typeface="Helvetica"/>
                <a:cs typeface="Helvetica"/>
              </a:rPr>
              <a:t>Kun kiteistä piidioksidia sisältävää materiaalia käsitellään erilaisissa energiaintensiivisissä teollisissa prosesseissa, syntyy hienojakoista leijuvaa pölyä, jota kutsutaan hengitettäväksi kiteiseksi piidioksidiksi (RCS). </a:t>
            </a:r>
            <a:r>
              <a:rPr lang="fi" sz="1600" b="0" i="0" strike="noStrike" cap="none" spc="0" baseline="0" dirty="0">
                <a:solidFill>
                  <a:srgbClr val="000000"/>
                </a:solidFill>
                <a:effectLst/>
                <a:latin typeface="Helvetica"/>
                <a:ea typeface="Helvetica"/>
                <a:cs typeface="Helvetica"/>
              </a:rPr>
              <a:t>Näitä prosesseja ovat:</a:t>
            </a:r>
          </a:p>
          <a:p>
            <a:pPr marL="285750" indent="-285750">
              <a:lnSpc>
                <a:spcPts val="2300"/>
              </a:lnSpc>
              <a:spcBef>
                <a:spcPct val="0"/>
              </a:spcBef>
              <a:spcAft>
                <a:spcPts val="300"/>
              </a:spcAft>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Puhdistus</a:t>
            </a:r>
          </a:p>
          <a:p>
            <a:pPr marL="285750" indent="-285750">
              <a:lnSpc>
                <a:spcPts val="2300"/>
              </a:lnSpc>
              <a:spcBef>
                <a:spcPct val="0"/>
              </a:spcBef>
              <a:spcAft>
                <a:spcPts val="300"/>
              </a:spcAft>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Kuljetus</a:t>
            </a:r>
          </a:p>
          <a:p>
            <a:pPr marL="285750" indent="-285750">
              <a:lnSpc>
                <a:spcPts val="2300"/>
              </a:lnSpc>
              <a:spcBef>
                <a:spcPct val="0"/>
              </a:spcBef>
              <a:spcAft>
                <a:spcPts val="300"/>
              </a:spcAft>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Säkittäminen</a:t>
            </a:r>
          </a:p>
          <a:p>
            <a:pPr marL="285750" indent="-285750">
              <a:lnSpc>
                <a:spcPts val="2300"/>
              </a:lnSpc>
              <a:spcBef>
                <a:spcPct val="0"/>
              </a:spcBef>
              <a:spcAft>
                <a:spcPts val="300"/>
              </a:spcAft>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Pakkaaminen</a:t>
            </a:r>
          </a:p>
          <a:p>
            <a:pPr marL="285750" indent="-285750">
              <a:lnSpc>
                <a:spcPts val="2300"/>
              </a:lnSpc>
              <a:spcBef>
                <a:spcPct val="0"/>
              </a:spcBef>
              <a:spcAft>
                <a:spcPts val="300"/>
              </a:spcAft>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Murskaaminen</a:t>
            </a:r>
          </a:p>
          <a:p>
            <a:pPr marL="285750" indent="-285750">
              <a:lnSpc>
                <a:spcPts val="2300"/>
              </a:lnSpc>
              <a:spcBef>
                <a:spcPct val="0"/>
              </a:spcBef>
              <a:spcAft>
                <a:spcPts val="300"/>
              </a:spcAft>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Jauhaminen</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2815248" y="4041071"/>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Kuivaaminen</a:t>
            </a:r>
          </a:p>
          <a:p>
            <a:pPr marL="285750" indent="-285750" algn="l">
              <a:lnSpc>
                <a:spcPts val="2300"/>
              </a:lnSpc>
              <a:spcBef>
                <a:spcPct val="0"/>
              </a:spcBef>
              <a:spcAft>
                <a:spcPts val="300"/>
              </a:spcAft>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Muotoilu</a:t>
            </a:r>
          </a:p>
          <a:p>
            <a:pPr marL="285750" indent="-285750" algn="l">
              <a:lnSpc>
                <a:spcPts val="2300"/>
              </a:lnSpc>
              <a:spcBef>
                <a:spcPct val="0"/>
              </a:spcBef>
              <a:spcAft>
                <a:spcPts val="300"/>
              </a:spcAft>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Sekoittaminen</a:t>
            </a:r>
          </a:p>
          <a:p>
            <a:pPr marL="285750" indent="-285750" algn="l">
              <a:lnSpc>
                <a:spcPts val="2300"/>
              </a:lnSpc>
              <a:spcBef>
                <a:spcPct val="0"/>
              </a:spcBef>
              <a:spcAft>
                <a:spcPts val="300"/>
              </a:spcAft>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Leikkaaminen</a:t>
            </a:r>
          </a:p>
          <a:p>
            <a:pPr marL="285750" indent="-285750" algn="l">
              <a:lnSpc>
                <a:spcPts val="2300"/>
              </a:lnSpc>
              <a:spcBef>
                <a:spcPct val="0"/>
              </a:spcBef>
              <a:spcAft>
                <a:spcPts val="300"/>
              </a:spcAft>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Sahaaminen</a:t>
            </a:r>
          </a:p>
          <a:p>
            <a:pPr marL="285750" indent="-285750" algn="l">
              <a:lnSpc>
                <a:spcPts val="2300"/>
              </a:lnSpc>
              <a:spcBef>
                <a:spcPct val="0"/>
              </a:spcBef>
              <a:spcAft>
                <a:spcPts val="300"/>
              </a:spcAft>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rPr>
              <a:t>Poraaminen </a:t>
            </a:r>
            <a:r>
              <a:rPr lang="fi" sz="1600" b="0" i="0" strike="noStrike" cap="none" spc="0" baseline="0" dirty="0">
                <a:solidFill>
                  <a:srgbClr val="A6A6A6"/>
                </a:solidFill>
                <a:effectLst/>
                <a:latin typeface="Helvetica"/>
                <a:ea typeface="Helvetica"/>
                <a:cs typeface="Helvetica"/>
              </a:rPr>
              <a:t>(lista ei kata kaikkia prosesseja)</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a:xfrm>
            <a:off x="777244" y="1640901"/>
            <a:ext cx="5854471" cy="850900"/>
          </a:xfrm>
        </p:spPr>
        <p:txBody>
          <a:bodyPr/>
          <a:lstStyle/>
          <a:p>
            <a:pPr>
              <a:lnSpc>
                <a:spcPct val="100000"/>
              </a:lnSpc>
              <a:spcBef>
                <a:spcPct val="0"/>
              </a:spcBef>
            </a:pPr>
            <a:r>
              <a:rPr lang="fi" sz="2800" b="1" i="0" strike="noStrike" cap="none" spc="0" baseline="0" dirty="0">
                <a:solidFill>
                  <a:srgbClr val="F6A317"/>
                </a:solidFill>
                <a:effectLst/>
                <a:latin typeface="Helvetica"/>
                <a:ea typeface="Helvetica"/>
                <a:cs typeface="Helvetica"/>
              </a:rPr>
              <a:t>PII – TERVEYSRISKI</a:t>
            </a:r>
          </a:p>
          <a:p>
            <a:endParaRPr lang="en-US"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402452"/>
            <a:ext cx="5453623" cy="3167242"/>
          </a:xfrm>
        </p:spPr>
        <p:txBody>
          <a:bodyPr numCol="1"/>
          <a:lstStyle/>
          <a:p>
            <a:pPr marL="0" indent="0">
              <a:lnSpc>
                <a:spcPts val="2400"/>
              </a:lnSpc>
              <a:buNone/>
            </a:pPr>
            <a:r>
              <a:rPr lang="fi" sz="1800" b="0" i="0" strike="noStrike" cap="none" spc="0" baseline="0" dirty="0">
                <a:solidFill>
                  <a:srgbClr val="000000"/>
                </a:solidFill>
                <a:effectLst/>
                <a:latin typeface="Helvetica"/>
                <a:ea typeface="Helvetica"/>
                <a:cs typeface="Helvetica"/>
              </a:rPr>
              <a:t>Kun kiteistä piidioksidia sisältäviä materiaaleja käsitellään energiaintensiivisissä prosesseissa (kuten sahaamisessa tai poraamisessa), vapautuu hienojakoista hengitettävää pölyä (RCS) hiukkasten muodossa, jota on mahdotonta havaita paljaalla silmällä edes suurina pitoisuuksina.</a:t>
            </a:r>
          </a:p>
          <a:p>
            <a:pPr marL="0" indent="0">
              <a:lnSpc>
                <a:spcPts val="2400"/>
              </a:lnSpc>
              <a:buNone/>
            </a:pPr>
            <a:r>
              <a:rPr lang="fi" sz="1800" b="0" i="0" strike="noStrike" cap="none" spc="0" baseline="0" dirty="0">
                <a:solidFill>
                  <a:srgbClr val="000000"/>
                </a:solidFill>
                <a:effectLst/>
                <a:latin typeface="Helvetica"/>
                <a:ea typeface="Helvetica"/>
                <a:cs typeface="Helvetica"/>
              </a:rPr>
              <a:t>RCS on vakava terveysriski työntekijöille.</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fi" sz="2800" b="1" i="0" strike="noStrike" cap="none" spc="0" baseline="0">
                <a:solidFill>
                  <a:srgbClr val="F6A317"/>
                </a:solidFill>
                <a:effectLst/>
                <a:latin typeface="Helvetica"/>
                <a:ea typeface="Helvetica"/>
                <a:cs typeface="Helvetica"/>
              </a:rPr>
              <a:t>RCS JA SILIKOOSI</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2" y="2362676"/>
            <a:ext cx="7020095" cy="4495324"/>
          </a:xfrm>
        </p:spPr>
        <p:txBody>
          <a:bodyPr anchor="t"/>
          <a:lstStyle/>
          <a:p>
            <a:pPr>
              <a:lnSpc>
                <a:spcPts val="2400"/>
              </a:lnSpc>
              <a:spcBef>
                <a:spcPts val="600"/>
              </a:spcBef>
              <a:spcAft>
                <a:spcPts val="600"/>
              </a:spcAft>
            </a:pPr>
            <a:r>
              <a:rPr lang="fi" sz="1800" b="0" i="0" strike="noStrike" cap="none" spc="0" baseline="0" dirty="0">
                <a:solidFill>
                  <a:srgbClr val="000000"/>
                </a:solidFill>
                <a:effectLst/>
                <a:latin typeface="Helvetica"/>
                <a:ea typeface="Helvetica"/>
                <a:cs typeface="Helvetica"/>
              </a:rPr>
              <a:t>On osoitettu, että toistuva ja liiallinen altistus RCS:lle (yleensä usean vuoden aikana) aiheuttaa silikoosia eli kivipölykeuhkosairautta ja keuhkosyöpää:</a:t>
            </a:r>
          </a:p>
          <a:p>
            <a:pPr marL="285750" indent="-285750">
              <a:lnSpc>
                <a:spcPts val="2400"/>
              </a:lnSpc>
              <a:spcBef>
                <a:spcPts val="600"/>
              </a:spcBef>
              <a:spcAft>
                <a:spcPts val="600"/>
              </a:spcAft>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Kivipölykeuhko kehittyy, kun hienojakoisia pölyhiukkasia hengitetään keuhkoihin. Se johtaa kroonisiin hengitysvaikeuksiin myöhemmin elämässä ja joissain tapauksissa kuolemaan. </a:t>
            </a:r>
          </a:p>
          <a:p>
            <a:pPr marL="285750" indent="-285750">
              <a:lnSpc>
                <a:spcPts val="2400"/>
              </a:lnSpc>
              <a:spcBef>
                <a:spcPts val="600"/>
              </a:spcBef>
              <a:spcAft>
                <a:spcPts val="600"/>
              </a:spcAft>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Silikoosi etenee vaiheittain nodulaarisesta silikoosista progressiiviseksi massiiviseksi fibroosiksi (PMF).</a:t>
            </a:r>
          </a:p>
          <a:p>
            <a:pPr marL="285750" indent="-285750">
              <a:lnSpc>
                <a:spcPts val="2400"/>
              </a:lnSpc>
              <a:spcBef>
                <a:spcPts val="600"/>
              </a:spcBef>
              <a:spcAft>
                <a:spcPts val="600"/>
              </a:spcAft>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Epidemiologiset tutkimukset osoittavat, että keuhkosyövän esiintyvyys on kohonnut erityisesti työntekijöillä, joilla on silikoosi.  </a:t>
            </a: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8157682"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fi" sz="1200" b="0" i="0" strike="noStrike" cap="none" spc="0" baseline="0">
                <a:solidFill>
                  <a:srgbClr val="000000"/>
                </a:solidFill>
                <a:effectLst/>
                <a:latin typeface="Helvetica"/>
                <a:ea typeface="Helvetica"/>
                <a:cs typeface="Helvetica"/>
              </a:rPr>
              <a:t>Terveet keuhkot</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8158818"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8157683"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fi" sz="1200" dirty="0">
                <a:solidFill>
                  <a:srgbClr val="000000"/>
                </a:solidFill>
                <a:latin typeface="Helvetica"/>
                <a:ea typeface="Helvetica"/>
                <a:cs typeface="Helvetica"/>
              </a:rPr>
              <a:t> </a:t>
            </a:r>
            <a:r>
              <a:rPr lang="fi" sz="1200" b="0" i="0" strike="noStrike" cap="none" spc="0" baseline="0" dirty="0" err="1">
                <a:solidFill>
                  <a:srgbClr val="000000"/>
                </a:solidFill>
                <a:effectLst/>
                <a:latin typeface="Helvetica"/>
                <a:ea typeface="Helvetica"/>
                <a:cs typeface="Helvetica"/>
              </a:rPr>
              <a:t>PMF</a:t>
            </a:r>
            <a:r>
              <a:rPr lang="fi" sz="1200" dirty="0" err="1">
                <a:solidFill>
                  <a:srgbClr val="000000"/>
                </a:solidFill>
                <a:latin typeface="Helvetica"/>
                <a:ea typeface="Helvetica"/>
                <a:cs typeface="Helvetica"/>
              </a:rPr>
              <a:t>:ää</a:t>
            </a:r>
            <a:r>
              <a:rPr lang="fi" sz="1200" b="0" i="0" strike="noStrike" cap="none" spc="0" baseline="0" dirty="0">
                <a:solidFill>
                  <a:srgbClr val="000000"/>
                </a:solidFill>
                <a:effectLst/>
                <a:latin typeface="Helvetica"/>
                <a:ea typeface="Helvetica"/>
                <a:cs typeface="Helvetica"/>
              </a:rPr>
              <a:t> sairastavan keuhkot</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8158818"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pPr>
              <a:lnSpc>
                <a:spcPct val="100000"/>
              </a:lnSpc>
              <a:spcBef>
                <a:spcPct val="0"/>
              </a:spcBef>
            </a:pPr>
            <a:r>
              <a:rPr lang="fi" sz="2800" b="1" i="0" strike="noStrike" cap="none" spc="0" baseline="0">
                <a:solidFill>
                  <a:srgbClr val="F6A317"/>
                </a:solidFill>
                <a:effectLst/>
                <a:latin typeface="Helvetica"/>
                <a:ea typeface="Helvetica"/>
                <a:cs typeface="Helvetica"/>
              </a:rPr>
              <a:t>RCS-ALTISTUKSEN MINIMOINTI</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53301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spcAft>
                <a:spcPts val="600"/>
              </a:spcAft>
              <a:buNone/>
            </a:pPr>
            <a:r>
              <a:rPr lang="fi" sz="1800" b="0" i="0" strike="noStrike" cap="none" spc="0" baseline="0" dirty="0">
                <a:solidFill>
                  <a:srgbClr val="000000"/>
                </a:solidFill>
                <a:effectLst/>
                <a:latin typeface="Helvetica"/>
                <a:ea typeface="Helvetica"/>
                <a:cs typeface="Helvetica"/>
              </a:rPr>
              <a:t>Keuhkosairauden kehittymisen riski on täysin ennaltaehkäistävissä, kun noudatetaan tarkastuksia ja hyvä käytäntöjä. </a:t>
            </a:r>
          </a:p>
          <a:p>
            <a:pPr marL="0" indent="0">
              <a:lnSpc>
                <a:spcPts val="2400"/>
              </a:lnSpc>
              <a:spcBef>
                <a:spcPts val="600"/>
              </a:spcBef>
              <a:spcAft>
                <a:spcPts val="600"/>
              </a:spcAft>
              <a:buNone/>
            </a:pPr>
            <a:r>
              <a:rPr lang="fi" sz="1800" b="0" i="0" strike="noStrike" cap="none" spc="0" baseline="0" dirty="0">
                <a:solidFill>
                  <a:srgbClr val="000000"/>
                </a:solidFill>
                <a:effectLst/>
                <a:latin typeface="Helvetica"/>
                <a:ea typeface="Helvetica"/>
                <a:cs typeface="Helvetica"/>
              </a:rPr>
              <a:t>Noudatamme NEPSIn Hyvää käytäntöä, joka koostuu neljästä vaiheesta:</a:t>
            </a:r>
          </a:p>
          <a:p>
            <a:pPr marL="285750" indent="-285750">
              <a:lnSpc>
                <a:spcPts val="2400"/>
              </a:lnSpc>
              <a:spcBef>
                <a:spcPct val="0"/>
              </a:spcBef>
            </a:pPr>
            <a:r>
              <a:rPr lang="fi" sz="1800" b="1" i="0" strike="noStrike" cap="none" spc="0" baseline="0" dirty="0">
                <a:solidFill>
                  <a:srgbClr val="000000"/>
                </a:solidFill>
                <a:effectLst/>
                <a:latin typeface="Helvetica"/>
                <a:ea typeface="Helvetica"/>
                <a:cs typeface="Helvetica"/>
              </a:rPr>
              <a:t>Riskien arviointi:</a:t>
            </a:r>
            <a:r>
              <a:rPr lang="fi" sz="1800" b="0" i="0" strike="noStrike" cap="none" spc="0" baseline="0" dirty="0">
                <a:solidFill>
                  <a:srgbClr val="000000"/>
                </a:solidFill>
                <a:effectLst/>
                <a:latin typeface="Helvetica"/>
                <a:ea typeface="Helvetica"/>
                <a:cs typeface="Helvetica"/>
              </a:rPr>
              <a:t> Arvioidaan riski altistumiselle</a:t>
            </a:r>
          </a:p>
          <a:p>
            <a:pPr marL="285750" indent="-285750">
              <a:lnSpc>
                <a:spcPts val="2400"/>
              </a:lnSpc>
              <a:spcBef>
                <a:spcPct val="0"/>
              </a:spcBef>
            </a:pPr>
            <a:r>
              <a:rPr lang="fi" sz="1800" b="1" i="0" strike="noStrike" cap="none" spc="0" baseline="0" dirty="0">
                <a:solidFill>
                  <a:srgbClr val="000000"/>
                </a:solidFill>
                <a:effectLst/>
                <a:latin typeface="Helvetica"/>
                <a:ea typeface="Helvetica"/>
                <a:cs typeface="Helvetica"/>
              </a:rPr>
              <a:t>Hallinta:</a:t>
            </a:r>
            <a:r>
              <a:rPr lang="fi" sz="1800" b="0" i="0" strike="noStrike" cap="none" spc="0" baseline="0" dirty="0">
                <a:solidFill>
                  <a:srgbClr val="000000"/>
                </a:solidFill>
                <a:effectLst/>
                <a:latin typeface="Helvetica"/>
                <a:ea typeface="Helvetica"/>
                <a:cs typeface="Helvetica"/>
              </a:rPr>
              <a:t> Päätetään, miten altistumista hallitaan ja ehkäistään</a:t>
            </a:r>
          </a:p>
          <a:p>
            <a:pPr marL="285750" indent="-285750">
              <a:lnSpc>
                <a:spcPts val="2400"/>
              </a:lnSpc>
              <a:spcBef>
                <a:spcPct val="0"/>
              </a:spcBef>
            </a:pPr>
            <a:r>
              <a:rPr lang="fi" sz="1800" b="1" i="0" strike="noStrike" cap="none" spc="0" baseline="0" dirty="0">
                <a:solidFill>
                  <a:srgbClr val="000000"/>
                </a:solidFill>
                <a:effectLst/>
                <a:latin typeface="Helvetica"/>
                <a:ea typeface="Helvetica"/>
                <a:cs typeface="Helvetica"/>
              </a:rPr>
              <a:t>Seuranta:</a:t>
            </a:r>
            <a:r>
              <a:rPr lang="fi" sz="1800" b="0" i="0" strike="noStrike" cap="none" spc="0" baseline="0" dirty="0">
                <a:solidFill>
                  <a:srgbClr val="000000"/>
                </a:solidFill>
                <a:effectLst/>
                <a:latin typeface="Helvetica"/>
                <a:ea typeface="Helvetica"/>
                <a:cs typeface="Helvetica"/>
              </a:rPr>
              <a:t> Seurataan toimien vaikuttavuutta</a:t>
            </a:r>
          </a:p>
          <a:p>
            <a:pPr marL="285750" indent="-285750">
              <a:lnSpc>
                <a:spcPts val="2400"/>
              </a:lnSpc>
              <a:spcBef>
                <a:spcPct val="0"/>
              </a:spcBef>
            </a:pPr>
            <a:r>
              <a:rPr lang="fi" sz="1800" b="1" i="0" strike="noStrike" cap="none" spc="0" baseline="0" dirty="0">
                <a:solidFill>
                  <a:srgbClr val="000000"/>
                </a:solidFill>
                <a:effectLst/>
                <a:latin typeface="Helvetica"/>
                <a:ea typeface="Helvetica"/>
                <a:cs typeface="Helvetica"/>
              </a:rPr>
              <a:t>Koulutus:</a:t>
            </a:r>
            <a:r>
              <a:rPr lang="fi" sz="1800" b="0" i="0" strike="noStrike" cap="none" spc="0" baseline="0" dirty="0">
                <a:solidFill>
                  <a:srgbClr val="000000"/>
                </a:solidFill>
                <a:effectLst/>
                <a:latin typeface="Helvetica"/>
                <a:ea typeface="Helvetica"/>
                <a:cs typeface="Helvetica"/>
              </a:rPr>
              <a:t> Tarjotaan tietoa, opastusta ja koulutusta</a:t>
            </a:r>
          </a:p>
          <a:p>
            <a:pPr marL="0" indent="0">
              <a:lnSpc>
                <a:spcPts val="2400"/>
              </a:lnSpc>
              <a:buNone/>
            </a:pPr>
            <a:r>
              <a:rPr lang="fi" sz="1800" b="1" i="0" strike="noStrike" cap="none" spc="0" baseline="0" dirty="0">
                <a:solidFill>
                  <a:srgbClr val="000000"/>
                </a:solidFill>
                <a:effectLst/>
                <a:latin typeface="Helvetica"/>
                <a:ea typeface="Helvetica"/>
                <a:cs typeface="Helvetica"/>
              </a:rPr>
              <a:t>NEPSI</a:t>
            </a:r>
            <a:r>
              <a:rPr lang="fi" sz="1800" b="0" i="0" strike="noStrike" cap="none" spc="0" baseline="0" dirty="0">
                <a:solidFill>
                  <a:srgbClr val="000000"/>
                </a:solidFill>
                <a:effectLst/>
                <a:latin typeface="Helvetica"/>
                <a:ea typeface="Helvetica"/>
                <a:cs typeface="Helvetica"/>
              </a:rPr>
              <a:t>-lyhenne tulee sanoista “European Network for Silica”, Euroopan piiverkosto. Sen muodostavat työntekijä- ja työnantajasektorien järjestöt, jotka ovat allekirjoittaneet sopimuksen työntekijöiden työnterveyden suojelusta oikean käsittelyn ja kiteisen piidioksidin ja sitä sisältävien tuotteiden oikean käytön avulla.</a:t>
            </a:r>
          </a:p>
          <a:p>
            <a:pPr>
              <a:lnSpc>
                <a:spcPts val="24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lIns="91440" tIns="45720" rIns="91440" bIns="45720" anchor="t"/>
          <a:lstStyle/>
          <a:p>
            <a:pPr>
              <a:lnSpc>
                <a:spcPct val="100000"/>
              </a:lnSpc>
              <a:spcBef>
                <a:spcPct val="0"/>
              </a:spcBef>
            </a:pPr>
            <a:r>
              <a:rPr lang="fi" sz="2800" dirty="0">
                <a:latin typeface="Helvetica"/>
                <a:ea typeface="Helvetica"/>
                <a:cs typeface="Helvetica"/>
              </a:rPr>
              <a:t>PÖLYNHALLINTA-MENETELMÄT</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fi" sz="1800" b="0" i="0" strike="noStrike" cap="none" spc="0" baseline="0" dirty="0">
                <a:solidFill>
                  <a:srgbClr val="000000"/>
                </a:solidFill>
                <a:effectLst/>
                <a:latin typeface="Helvetica"/>
                <a:ea typeface="Helvetica"/>
                <a:cs typeface="Helvetica"/>
              </a:rPr>
              <a:t>RCS:ää hallitaan viiden tärkeimmän menetelmän avulla. Ne ovat osa NEPSI:n Hyvää käytäntöä.</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34207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63993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HYVÄ HYGIENIA / TALOUDENHOITO</a:t>
            </a:r>
          </a:p>
          <a:p>
            <a:r>
              <a:rPr lang="fi" sz="1200" b="0" i="0" strike="noStrike" cap="none" spc="0" baseline="0">
                <a:solidFill>
                  <a:srgbClr val="000000"/>
                </a:solidFill>
                <a:effectLst/>
                <a:latin typeface="Calibri"/>
                <a:ea typeface="Calibri"/>
                <a:cs typeface="Calibri"/>
              </a:rPr>
              <a:t>Työvaatteiden pesu ja prosessien tuottaman pölyn imurointi estää pölyn kertymisen ajan myötä – puhdas työtila on turvallinen</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SULJETUT ALUEET</a:t>
            </a:r>
          </a:p>
          <a:p>
            <a:pPr>
              <a:spcAft>
                <a:spcPts val="300"/>
              </a:spcAft>
            </a:pPr>
            <a:r>
              <a:rPr lang="fi" sz="1200" b="0" i="0" strike="noStrike" cap="none" spc="0" baseline="0">
                <a:solidFill>
                  <a:srgbClr val="000000"/>
                </a:solidFill>
                <a:effectLst/>
                <a:latin typeface="Calibri"/>
                <a:ea typeface="Calibri"/>
                <a:cs typeface="Calibri"/>
              </a:rPr>
              <a:t>RCS-tuotantoprosessien suorittaminen suljetussa ympäristössä estää pölyn altistumisen sen syntypaikalla</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Kun työprosessit pidetään märkinä, pöly ei pääse ilmaan vaan vesi sitoo hiukkaset</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fi" sz="2800" b="1" i="0" strike="noStrike" cap="none" spc="0" baseline="0">
                <a:solidFill>
                  <a:srgbClr val="F6A317"/>
                </a:solidFill>
                <a:effectLst/>
                <a:latin typeface="Helvetica"/>
                <a:ea typeface="Helvetica"/>
                <a:cs typeface="Helvetica"/>
              </a:rPr>
              <a:t>KEINOT, JOILLA SUOJAUDUMME RCS:LTÄ</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400"/>
              </a:lnSpc>
            </a:pPr>
            <a:r>
              <a:rPr lang="fi" sz="1800" b="0" i="0" strike="noStrike" cap="none" spc="0" baseline="0">
                <a:solidFill>
                  <a:srgbClr val="FF0000"/>
                </a:solidFill>
                <a:effectLst/>
                <a:latin typeface="Helvetica"/>
                <a:ea typeface="Helvetica"/>
                <a:cs typeface="Helvetica"/>
              </a:rPr>
              <a:t>Tilaa, johon kouluttaja voi täyttää tietoja suojakeinoista, joita työntekijöiden on käytettävä tällä työpaikalla (esim. ilmanvaihtojärjestelmät, henkilönsuojaimet jne.)</a:t>
            </a:r>
          </a:p>
          <a:p>
            <a:pPr>
              <a:lnSpc>
                <a:spcPts val="2400"/>
              </a:lnSpc>
            </a:pPr>
            <a:endParaRPr lang="en-US" sz="1800">
              <a:solidFill>
                <a:srgbClr val="FF0000"/>
              </a:solidFill>
              <a:cs typeface="Helvetica"/>
            </a:endParaRPr>
          </a:p>
          <a:p>
            <a:pPr>
              <a:lnSpc>
                <a:spcPts val="2400"/>
              </a:lnSpc>
            </a:pPr>
            <a:r>
              <a:rPr lang="fi" sz="1800" b="0" i="0" strike="noStrike" cap="none" spc="0" baseline="0">
                <a:solidFill>
                  <a:srgbClr val="FF0000"/>
                </a:solidFill>
                <a:effectLst/>
                <a:latin typeface="Helvetica"/>
                <a:ea typeface="Helvetica"/>
                <a:cs typeface="Helvetica"/>
              </a:rPr>
              <a:t>*Lisää halutessasi kuvia*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839688" cy="3682369"/>
          </a:xfrm>
        </p:spPr>
        <p:txBody>
          <a:bodyPr anchor="t"/>
          <a:lstStyle/>
          <a:p>
            <a:pPr>
              <a:lnSpc>
                <a:spcPts val="2400"/>
              </a:lnSpc>
              <a:spcBef>
                <a:spcPts val="600"/>
              </a:spcBef>
              <a:spcAft>
                <a:spcPts val="1000"/>
              </a:spcAft>
            </a:pPr>
            <a:r>
              <a:rPr lang="fi" sz="1800" b="0" i="0" strike="noStrike" cap="none" spc="0" baseline="0" dirty="0">
                <a:solidFill>
                  <a:srgbClr val="000000"/>
                </a:solidFill>
                <a:effectLst/>
                <a:latin typeface="Helvetica"/>
                <a:ea typeface="Helvetica"/>
                <a:cs typeface="Helvetica"/>
              </a:rPr>
              <a:t>RCS on työperäinen terveysvaara, joka voi johtaa elämän mullistaviin terveysongelmiin, kuten silikoosiin eli kivipölykeuhkosairauteen ja syöpään. Muista: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RCS on vakava riski työntekijöiden terveydelle</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Altistuminen aiheuttaa riskin, joka olisi ennaltaehkäistävissä oikeilla suojatoimilla.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Toimien pitää olla käytössä ja ylläpidettyinä työpaikalla.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FF0000"/>
                </a:solidFill>
                <a:effectLst/>
                <a:latin typeface="Helvetica"/>
                <a:ea typeface="Helvetica"/>
                <a:cs typeface="Helvetica"/>
              </a:rPr>
              <a:t>Kouluttaja voi lisätä kontekstiin sopivia loppuhuomioita</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ts val="24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ts val="24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fi" sz="2800" b="1" i="0" strike="noStrike" cap="none" spc="0" baseline="0" dirty="0">
                <a:solidFill>
                  <a:srgbClr val="F6A317"/>
                </a:solidFill>
                <a:effectLst/>
                <a:latin typeface="Helvetica"/>
                <a:ea typeface="Helvetica"/>
                <a:cs typeface="Helvetica"/>
              </a:rPr>
              <a:t>MUISTA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Pitkäaikainen altistuminen korkeille RCS-pitoisuuksille voi aiheuttaa vammauttavaa keuhkosairautta</a:t>
            </a:r>
          </a:p>
          <a:p>
            <a:pPr>
              <a:lnSpc>
                <a:spcPts val="2400"/>
              </a:lnSpc>
            </a:pPr>
            <a:r>
              <a:rPr lang="fi" sz="1800" b="0" i="0" strike="noStrike" cap="none" spc="0" baseline="0" dirty="0">
                <a:solidFill>
                  <a:srgbClr val="000000"/>
                </a:solidFill>
                <a:effectLst/>
                <a:latin typeface="Helvetica"/>
                <a:ea typeface="Helvetica"/>
                <a:cs typeface="Helvetica"/>
              </a:rPr>
              <a:t>On tärkeää suojautua leijuvalta pölyltä päivittäin. </a:t>
            </a:r>
          </a:p>
          <a:p>
            <a:pPr>
              <a:lnSpc>
                <a:spcPts val="2400"/>
              </a:lnSpc>
            </a:pPr>
            <a:r>
              <a:rPr lang="fi" sz="1800" b="0" i="0" strike="noStrike" cap="none" spc="0" baseline="0" dirty="0">
                <a:solidFill>
                  <a:srgbClr val="000000"/>
                </a:solidFill>
                <a:effectLst/>
                <a:latin typeface="Helvetica"/>
                <a:ea typeface="Helvetica"/>
                <a:cs typeface="Helvetica"/>
              </a:rPr>
              <a:t>Noudattamalla hyviä käytäntöjä tänään suojelemme terveyttämme tulevaisuudessa.</a:t>
            </a:r>
          </a:p>
          <a:p>
            <a:pPr>
              <a:lnSpc>
                <a:spcPts val="2400"/>
              </a:lnSpc>
            </a:pPr>
            <a:r>
              <a:rPr lang="fi" sz="1800" b="0" i="0" strike="noStrike" cap="none" spc="0" baseline="0" dirty="0">
                <a:solidFill>
                  <a:srgbClr val="000000"/>
                </a:solidFill>
                <a:effectLst/>
                <a:latin typeface="Helvetica"/>
                <a:ea typeface="Helvetica"/>
                <a:cs typeface="Helvetica"/>
              </a:rPr>
              <a:t>Miten aiot viettää eläkepäiväsi?</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3" history="0"/>
              </a:rPr>
              <a:t>NEPSI-tehtäväarkit</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4"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5" history="0"/>
              </a:rPr>
              <a:t>NEPSI Opas PK-yrityksille</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296778"/>
            <a:ext cx="10022946" cy="369332"/>
          </a:xfrm>
          <a:prstGeom prst="rect">
            <a:avLst/>
          </a:prstGeom>
          <a:noFill/>
          <a:ln>
            <a:noFill/>
          </a:ln>
        </p:spPr>
        <p:txBody>
          <a:bodyPr wrap="square" anchor="ctr">
            <a:spAutoFit/>
          </a:bodyPr>
          <a:lstStyle/>
          <a:p>
            <a:pPr>
              <a:spcBef>
                <a:spcPts val="1200"/>
              </a:spcBef>
              <a:spcAft>
                <a:spcPts val="1200"/>
              </a:spcAft>
              <a:buSzPct val="130000"/>
            </a:pPr>
            <a:r>
              <a:rPr lang="fi" b="0" i="0" strike="noStrike" cap="none" spc="0" baseline="0" dirty="0">
                <a:solidFill>
                  <a:srgbClr val="000000"/>
                </a:solidFill>
                <a:effectLst/>
                <a:latin typeface="Calibri"/>
                <a:ea typeface="Calibri"/>
                <a:cs typeface="Calibri"/>
              </a:rPr>
              <a:t>Vieraile </a:t>
            </a:r>
            <a:r>
              <a:rPr lang="fi" b="1" i="0" strike="noStrike" cap="none" spc="0" baseline="0" dirty="0">
                <a:solidFill>
                  <a:srgbClr val="000000"/>
                </a:solidFill>
                <a:effectLst/>
                <a:latin typeface="Calibri"/>
                <a:ea typeface="Calibri"/>
                <a:cs typeface="Calibri"/>
              </a:rPr>
              <a:t>NEPSI:n e-oppimisalustalla</a:t>
            </a:r>
            <a:r>
              <a:rPr lang="fi" b="0" i="0" strike="noStrike" cap="none" spc="0" baseline="0" dirty="0">
                <a:solidFill>
                  <a:srgbClr val="000000"/>
                </a:solidFill>
                <a:effectLst/>
                <a:latin typeface="Calibri"/>
                <a:ea typeface="Calibri"/>
                <a:cs typeface="Calibri"/>
              </a:rPr>
              <a:t> osoitteessa </a:t>
            </a:r>
            <a:r>
              <a:rPr lang="fi" b="0" i="0" strike="noStrike" cap="none" spc="0" baseline="0" dirty="0">
                <a:solidFill>
                  <a:srgbClr val="000000"/>
                </a:solidFill>
                <a:effectLst/>
                <a:latin typeface="Calibri"/>
                <a:ea typeface="Calibri"/>
                <a:cs typeface="Calibri"/>
                <a:hlinkClick r:id="rId6" history="0"/>
              </a:rPr>
              <a:t>training.nepsi.eu</a:t>
            </a:r>
            <a:r>
              <a:rPr lang="fi"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641F3EEA-F42B-4884-AC42-834BB8DBCA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114</TotalTime>
  <Words>878</Words>
  <Application>Microsoft Macintosh PowerPoint</Application>
  <PresentationFormat>Widescreen</PresentationFormat>
  <Paragraphs>106</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26</cp:revision>
  <dcterms:created xsi:type="dcterms:W3CDTF">2020-07-21T15:14:21Z</dcterms:created>
  <dcterms:modified xsi:type="dcterms:W3CDTF">2024-11-13T12:32:30Z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