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808080"/>
                </a:solidFill>
                <a:effectLst/>
                <a:latin typeface="+mn-lt"/>
                <a:ea typeface="Calibri"/>
                <a:cs typeface="Calibri"/>
              </a:rPr>
              <a:t>KENNISGEVING VAN GOED GEBRUIK: Dit document kan auteursrechtelijk beschermend material bevatten waarvan het gebruik niet altijd specifiek geautoriseerd is door de eigenaar van het auteursrecht. Deze materialen maken wij beschikbaar om ervoor te zorgen dat er meer kennis wordt verspreid over de gevaren van inhaleerbaar kristallijn silicastof.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Deze training bevat basisinformatie over inhaleerbaar kristallijn silicasto.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662930" y="429114"/>
            <a:ext cx="415442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nl" sz="1400" b="1" i="0" strike="noStrike" cap="none" spc="0" baseline="0" dirty="0">
                <a:solidFill>
                  <a:srgbClr val="F6A317"/>
                </a:solidFill>
                <a:effectLst/>
                <a:latin typeface="Helvetica"/>
                <a:ea typeface="Helvetica"/>
                <a:cs typeface="Helvetica"/>
              </a:rPr>
              <a:t>ALGEMENE INTRODUCTIE VAN INHALEERBAAR KRISTALLIJN SILICASTOF</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682208" cy="850900"/>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ALGEMENE INTRODUCTIE VAN INHALEERBAAR KRISTALLIJN SILICASTOF</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481455" y="216131"/>
            <a:ext cx="4355869" cy="864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t>Als onderdeel van de educatie die hoort bij het implementeren van de NEPSI voorschriften, heeft NEPSI ook diverse educatieve bronnen ontwikkeld. </a:t>
            </a:r>
          </a:p>
          <a:p>
            <a:pPr>
              <a:lnSpc>
                <a:spcPts val="2200"/>
              </a:lnSpc>
            </a:pPr>
            <a:r>
              <a:rPr lang="nl-NL" sz="1700" dirty="0"/>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t>Gebruik indien gewenst het blanco template en de placeholders om aanvullende informatie aan de training toe te voegen. </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meer over: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Waar inhaleerbaar kristallijn silicastof in zit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Activiteiten waarbij inhaleerbaar kristallijn silicastof vrijkomt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gevaren van inhaleerbaar kristallijn silicastof</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je veilig kunt werken met inhaleerbaar kristallijn silicastof</a:t>
            </a:r>
          </a:p>
          <a:p>
            <a:pPr>
              <a:lnSpc>
                <a:spcPts val="2200"/>
              </a:lnSpc>
            </a:pPr>
            <a:endParaRPr lang="en-US" sz="17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WAAR ZIT INHALEERBAAR KRISTALLIJN SILICASTOF IN</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200"/>
              </a:lnSpc>
              <a:defRPr/>
            </a:pPr>
            <a:r>
              <a:rPr lang="nl" sz="1700" b="0" i="0" strike="noStrike" cap="none" spc="0" baseline="0" dirty="0">
                <a:solidFill>
                  <a:srgbClr val="000000"/>
                </a:solidFill>
                <a:effectLst/>
                <a:latin typeface="Helvetica"/>
                <a:ea typeface="Helvetica"/>
                <a:cs typeface="Helvetica"/>
              </a:rPr>
              <a:t>Kristallijn silicastof wordt, in de vorm van het mineraal kwarts, in verschillende materialen gevonden, zoals: </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Kwartsiet: Meer dan 95%</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Zand: Meer dan 90%</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Zandsteen: Meer dan 90%</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Vuursteen: Meer dan 90%</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Grove zandsteen: Meer dan 80%</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Schalie: ongeveer 40-60%</a:t>
            </a:r>
          </a:p>
          <a:p>
            <a:pPr marL="285750" indent="-285750">
              <a:lnSpc>
                <a:spcPts val="2200"/>
              </a:lnSpc>
              <a:buFont typeface="Arial" panose="020B0604020202020204" pitchFamily="34" charset="0"/>
              <a:buChar char="•"/>
              <a:defRPr/>
            </a:pPr>
            <a:r>
              <a:rPr lang="nl" sz="1700" b="0" i="0" strike="noStrike" cap="none" spc="0" baseline="0" dirty="0">
                <a:solidFill>
                  <a:srgbClr val="000000"/>
                </a:solidFill>
                <a:effectLst/>
                <a:latin typeface="Helvetica"/>
                <a:ea typeface="Helvetica"/>
                <a:cs typeface="Helvetica"/>
              </a:rPr>
              <a:t>Leisteen: tot 40% </a:t>
            </a:r>
          </a:p>
          <a:p>
            <a:pPr>
              <a:lnSpc>
                <a:spcPts val="2200"/>
              </a:lnSpc>
              <a:defRPr/>
            </a:pPr>
            <a:endParaRPr lang="en-GB" sz="1700" dirty="0"/>
          </a:p>
          <a:p>
            <a:pPr>
              <a:lnSpc>
                <a:spcPts val="2200"/>
              </a:lnSpc>
            </a:pPr>
            <a:endParaRPr lang="en-US" sz="17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PROCESSEN WAARBIJ STOF VRIJKOMT</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anchor="t"/>
          <a:lstStyle/>
          <a:p>
            <a:pPr>
              <a:lnSpc>
                <a:spcPts val="2300"/>
              </a:lnSpc>
              <a:spcBef>
                <a:spcPts val="600"/>
              </a:spcBef>
              <a:spcAft>
                <a:spcPts val="1200"/>
              </a:spcAft>
            </a:pPr>
            <a:r>
              <a:rPr lang="nl" sz="1600" b="0" i="0" strike="noStrike" cap="none" spc="0" baseline="0" dirty="0">
                <a:solidFill>
                  <a:srgbClr val="000000"/>
                </a:solidFill>
                <a:effectLst/>
                <a:latin typeface="Helvetica"/>
                <a:ea typeface="Helvetica"/>
                <a:cs typeface="Helvetica"/>
              </a:rPr>
              <a:t>Bij het verwerken van materialen die kristallijn silicastof bevatten tijdens industriële high-energy processen, komt er fijn stof vrij. Dit stof noemen we inhaleerbaar kristallijn silicastof. Het gaat hierbij om de volgende processen: </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Schoonmaken</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Transporteren </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In zakken doen</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Verpakken</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Fijnmaken</a:t>
            </a:r>
          </a:p>
          <a:p>
            <a:pPr marL="285750" indent="-285750">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Slijpen</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1904" y="4041720"/>
            <a:ext cx="3188963" cy="2036575"/>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Drogen</a:t>
            </a:r>
          </a:p>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Slijpen</a:t>
            </a:r>
          </a:p>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Mixen</a:t>
            </a:r>
          </a:p>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Snijden</a:t>
            </a:r>
          </a:p>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Zagen</a:t>
            </a:r>
          </a:p>
          <a:p>
            <a:pPr marL="285750" indent="-285750" algn="l">
              <a:lnSpc>
                <a:spcPts val="2300"/>
              </a:lnSpc>
              <a:spcBef>
                <a:spcPct val="0"/>
              </a:spcBef>
              <a:spcAft>
                <a:spcPts val="300"/>
              </a:spcAft>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Boren </a:t>
            </a:r>
            <a:r>
              <a:rPr lang="nl" sz="1600" b="0" i="0" strike="noStrike" cap="none" spc="0" baseline="0" dirty="0">
                <a:solidFill>
                  <a:srgbClr val="A6A6A6"/>
                </a:solidFill>
                <a:effectLst/>
                <a:latin typeface="Helvetica"/>
                <a:ea typeface="Helvetica"/>
                <a:cs typeface="Helvetica"/>
              </a:rPr>
              <a:t>(lijst niet oneindig)</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SILICASTOF – EEN GEVAAR </a:t>
            </a:r>
          </a:p>
          <a:p>
            <a:pPr>
              <a:lnSpc>
                <a:spcPct val="100000"/>
              </a:lnSpc>
              <a:spcBef>
                <a:spcPct val="0"/>
              </a:spcBef>
            </a:pPr>
            <a:r>
              <a:rPr lang="nl" sz="2800" b="1" i="0" strike="noStrike" cap="none" spc="0" baseline="0">
                <a:solidFill>
                  <a:srgbClr val="F6A317"/>
                </a:solidFill>
                <a:effectLst/>
                <a:latin typeface="Helvetica"/>
                <a:ea typeface="Helvetica"/>
                <a:cs typeface="Helvetica"/>
              </a:rPr>
              <a:t>VOOR DE GEZONDHEID </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200"/>
              </a:lnSpc>
              <a:buNone/>
            </a:pPr>
            <a:r>
              <a:rPr lang="nl" sz="1700" b="0" i="0" strike="noStrike" cap="none" spc="0" baseline="0" dirty="0">
                <a:solidFill>
                  <a:srgbClr val="000000"/>
                </a:solidFill>
                <a:effectLst/>
                <a:latin typeface="Helvetica"/>
                <a:ea typeface="Helvetica"/>
                <a:cs typeface="Helvetica"/>
              </a:rPr>
              <a:t>Bij het verwerken van materialen die kristallijn silicastof bevatten tijdens industriële high-energy processen (zoals zagen of boren) komen er kleine deeltjes vrij in de vorm van zeer fijn stof. Dit stof is onzichtbaar voor het blote oog, zelfs in zeer hoge concentraties. </a:t>
            </a:r>
          </a:p>
          <a:p>
            <a:pPr marL="0" indent="0">
              <a:lnSpc>
                <a:spcPts val="2200"/>
              </a:lnSpc>
              <a:buNone/>
            </a:pPr>
            <a:r>
              <a:rPr lang="nl" sz="1700" b="0" i="0" strike="noStrike" cap="none" spc="0" baseline="0" dirty="0">
                <a:solidFill>
                  <a:srgbClr val="000000"/>
                </a:solidFill>
                <a:effectLst/>
                <a:latin typeface="Helvetica"/>
                <a:ea typeface="Helvetica"/>
                <a:cs typeface="Helvetica"/>
              </a:rPr>
              <a:t>Inhaleerbaar kristallijn silicastof is een serieus gevaar voor de gezondheid van werknemers. </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INHALEERBAAR KRISTALLIJN SILICASTOF EN SILICOSE </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697677"/>
            <a:ext cx="6504706" cy="3578708"/>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Regelmatige en overmatige blootstelling aan inhaleerbaar kristallijn silicastof (meestal jarenlang achter elkaar) wordt in verband gebracht met silicose en longkanker.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Silicose ontstaat doordat je fijne stofdeeltjes inademt in de longen. Dit leidt tot chronische ademhalingsproblemen op latere leeftijd, en soms zelfs tot de dood.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Er zijn verschillende stadia van silicose: van “eenvoudige silicose” tot “progressieve massieve fibrose” (PMF).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Epidemiologische studies tonen aan dat de hoeveelheid die mensen longkanker ontwikkelen is toegenomen bij mensen met silicose. </a:t>
            </a:r>
          </a:p>
          <a:p>
            <a:pPr>
              <a:lnSpc>
                <a:spcPts val="2200"/>
              </a:lnSpc>
            </a:pPr>
            <a:endParaRPr lang="en-US" sz="17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nl" sz="1200" b="0" i="0" strike="noStrike" cap="none" spc="0" baseline="0">
                <a:solidFill>
                  <a:srgbClr val="000000"/>
                </a:solidFill>
                <a:effectLst/>
                <a:latin typeface="Helvetica"/>
                <a:ea typeface="Helvetica"/>
                <a:cs typeface="Helvetica"/>
              </a:rPr>
              <a:t>Gezonde longen</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nl" sz="1200" b="0" i="0" strike="noStrike" cap="none" spc="0" baseline="0">
                <a:solidFill>
                  <a:srgbClr val="000000"/>
                </a:solidFill>
                <a:effectLst/>
                <a:latin typeface="Helvetica"/>
                <a:ea typeface="Helvetica"/>
                <a:cs typeface="Helvetica"/>
              </a:rPr>
              <a:t> Longen met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10627818" cy="850900"/>
          </a:xfrm>
        </p:spPr>
        <p:txBody>
          <a:bodyPr/>
          <a:lstStyle/>
          <a:p>
            <a:pPr>
              <a:lnSpc>
                <a:spcPct val="100000"/>
              </a:lnSpc>
              <a:spcBef>
                <a:spcPct val="0"/>
              </a:spcBef>
            </a:pPr>
            <a:r>
              <a:rPr lang="nl" sz="2800" b="1" i="0" strike="noStrike" cap="none" spc="0" baseline="0" dirty="0">
                <a:solidFill>
                  <a:srgbClr val="F6A317"/>
                </a:solidFill>
                <a:effectLst/>
                <a:latin typeface="Helvetica"/>
                <a:ea typeface="Helvetica"/>
                <a:cs typeface="Helvetica"/>
              </a:rPr>
              <a:t>HET RISICO OP BLOOTSTELLING AAN INHALEERBAAR KRISTALLIJN SILICASTOF MINIMALISEREN</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990034" y="2230283"/>
            <a:ext cx="2685026" cy="3795137"/>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675854"/>
            <a:ext cx="8300254" cy="35088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300"/>
              </a:spcAft>
              <a:buNone/>
            </a:pPr>
            <a:r>
              <a:rPr lang="nl" sz="1600" b="0" i="0" strike="noStrike" cap="none" spc="0" baseline="0" dirty="0">
                <a:solidFill>
                  <a:srgbClr val="000000"/>
                </a:solidFill>
                <a:effectLst/>
                <a:latin typeface="Helvetica"/>
                <a:ea typeface="Helvetica"/>
                <a:cs typeface="Helvetica"/>
              </a:rPr>
              <a:t>Het risico op het ontwikkelen van een longziekte is volledig te vermijden als je goede maatregelen neemt en je volgens de juiste werkwijze werkt. </a:t>
            </a:r>
          </a:p>
          <a:p>
            <a:pPr marL="0" indent="0">
              <a:lnSpc>
                <a:spcPct val="100000"/>
              </a:lnSpc>
              <a:spcBef>
                <a:spcPts val="600"/>
              </a:spcBef>
              <a:spcAft>
                <a:spcPts val="300"/>
              </a:spcAft>
              <a:buNone/>
            </a:pPr>
            <a:r>
              <a:rPr lang="nl" sz="1600" b="0" i="0" strike="noStrike" cap="none" spc="0" baseline="0" dirty="0">
                <a:solidFill>
                  <a:srgbClr val="000000"/>
                </a:solidFill>
                <a:effectLst/>
                <a:latin typeface="Helvetica"/>
                <a:ea typeface="Helvetica"/>
                <a:cs typeface="Helvetica"/>
              </a:rPr>
              <a:t>Wij volgen de NEPSI Gids voor de juiste werkwijze, waarin vier hoofdstappen staan beschreven: </a:t>
            </a:r>
          </a:p>
          <a:p>
            <a:pPr marL="285750" indent="-285750">
              <a:lnSpc>
                <a:spcPct val="100000"/>
              </a:lnSpc>
              <a:spcBef>
                <a:spcPct val="0"/>
              </a:spcBef>
            </a:pPr>
            <a:r>
              <a:rPr lang="nl" sz="1600" b="1" i="0" strike="noStrike" cap="none" spc="0" baseline="0" dirty="0">
                <a:solidFill>
                  <a:srgbClr val="000000"/>
                </a:solidFill>
                <a:effectLst/>
                <a:latin typeface="Helvetica"/>
                <a:ea typeface="Helvetica"/>
                <a:cs typeface="Helvetica"/>
              </a:rPr>
              <a:t>Risicobeoordeling:</a:t>
            </a:r>
            <a:r>
              <a:rPr lang="nl" sz="1600" b="0" i="0" strike="noStrike" cap="none" spc="0" baseline="0" dirty="0">
                <a:solidFill>
                  <a:srgbClr val="000000"/>
                </a:solidFill>
                <a:effectLst/>
                <a:latin typeface="Helvetica"/>
                <a:ea typeface="Helvetica"/>
                <a:cs typeface="Helvetica"/>
              </a:rPr>
              <a:t> Beoordelen wat het risico op blootstelling is</a:t>
            </a:r>
          </a:p>
          <a:p>
            <a:pPr marL="285750" indent="-285750">
              <a:lnSpc>
                <a:spcPct val="100000"/>
              </a:lnSpc>
              <a:spcBef>
                <a:spcPct val="0"/>
              </a:spcBef>
            </a:pPr>
            <a:r>
              <a:rPr lang="nl" sz="1600" b="1" i="0" strike="noStrike" cap="none" spc="0" baseline="0" dirty="0">
                <a:solidFill>
                  <a:srgbClr val="000000"/>
                </a:solidFill>
                <a:effectLst/>
                <a:latin typeface="Helvetica"/>
                <a:ea typeface="Helvetica"/>
                <a:cs typeface="Helvetica"/>
              </a:rPr>
              <a:t>Controle:</a:t>
            </a:r>
            <a:r>
              <a:rPr lang="nl" sz="1600" b="0" i="0" strike="noStrike" cap="none" spc="0" baseline="0" dirty="0">
                <a:solidFill>
                  <a:srgbClr val="000000"/>
                </a:solidFill>
                <a:effectLst/>
                <a:latin typeface="Helvetica"/>
                <a:ea typeface="Helvetica"/>
                <a:cs typeface="Helvetica"/>
              </a:rPr>
              <a:t> Vaststellen hoe er op blootstelling en het voorkomen hiervan wordt gecontroleerd</a:t>
            </a:r>
          </a:p>
          <a:p>
            <a:pPr marL="285750" indent="-285750">
              <a:lnSpc>
                <a:spcPct val="100000"/>
              </a:lnSpc>
              <a:spcBef>
                <a:spcPct val="0"/>
              </a:spcBef>
            </a:pPr>
            <a:r>
              <a:rPr lang="nl" sz="1600" b="1" i="0" strike="noStrike" cap="none" spc="0" baseline="0" dirty="0">
                <a:solidFill>
                  <a:srgbClr val="000000"/>
                </a:solidFill>
                <a:effectLst/>
                <a:latin typeface="Helvetica"/>
                <a:ea typeface="Helvetica"/>
                <a:cs typeface="Helvetica"/>
              </a:rPr>
              <a:t>Monitoren: </a:t>
            </a:r>
            <a:r>
              <a:rPr lang="nl" sz="1600" b="0" i="0" strike="noStrike" cap="none" spc="0" baseline="0" dirty="0">
                <a:solidFill>
                  <a:srgbClr val="000000"/>
                </a:solidFill>
                <a:effectLst/>
                <a:latin typeface="Helvetica"/>
                <a:ea typeface="Helvetica"/>
                <a:cs typeface="Helvetica"/>
              </a:rPr>
              <a:t>Het monitoren van de effectiviteit van de controlemaatregelen</a:t>
            </a:r>
          </a:p>
          <a:p>
            <a:pPr marL="285750" indent="-285750">
              <a:lnSpc>
                <a:spcPct val="100000"/>
              </a:lnSpc>
              <a:spcBef>
                <a:spcPct val="0"/>
              </a:spcBef>
            </a:pPr>
            <a:r>
              <a:rPr lang="nl" sz="1600" b="1" i="0" strike="noStrike" cap="none" spc="0" baseline="0" dirty="0">
                <a:solidFill>
                  <a:srgbClr val="000000"/>
                </a:solidFill>
                <a:effectLst/>
                <a:latin typeface="Helvetica"/>
                <a:ea typeface="Helvetica"/>
                <a:cs typeface="Helvetica"/>
              </a:rPr>
              <a:t>Educatie:</a:t>
            </a:r>
            <a:r>
              <a:rPr lang="nl" sz="1600" b="0" i="0" strike="noStrike" cap="none" spc="0" baseline="0" dirty="0">
                <a:solidFill>
                  <a:srgbClr val="000000"/>
                </a:solidFill>
                <a:effectLst/>
                <a:latin typeface="Helvetica"/>
                <a:ea typeface="Helvetica"/>
                <a:cs typeface="Helvetica"/>
              </a:rPr>
              <a:t> Het voorzien in informatie, instructies en training</a:t>
            </a:r>
          </a:p>
          <a:p>
            <a:pPr marL="0" indent="0">
              <a:lnSpc>
                <a:spcPct val="100000"/>
              </a:lnSpc>
              <a:buNone/>
            </a:pPr>
            <a:r>
              <a:rPr lang="nl" sz="1600" b="1" i="0" strike="noStrike" cap="none" spc="0" baseline="0" dirty="0">
                <a:solidFill>
                  <a:srgbClr val="000000"/>
                </a:solidFill>
                <a:effectLst/>
                <a:latin typeface="Helvetica"/>
                <a:ea typeface="Helvetica"/>
                <a:cs typeface="Helvetica"/>
              </a:rPr>
              <a:t>NEPSI</a:t>
            </a:r>
            <a:r>
              <a:rPr lang="nl" sz="1600" b="0" i="0" strike="noStrike" cap="none" spc="0" baseline="0" dirty="0">
                <a:solidFill>
                  <a:srgbClr val="000000"/>
                </a:solidFill>
                <a:effectLst/>
                <a:latin typeface="Helvetica"/>
                <a:ea typeface="Helvetica"/>
                <a:cs typeface="Helvetica"/>
              </a:rPr>
              <a:t> is het acroniem voor “European Network for Silica” (Europees Netwerk voor Silica) dat is opgericht door de brancheverenigingen van werknemers en werkgevers in Europa. Deze verenigingen hebben de sociale dialoog “Agreement on Workers’ Health Protection Through the Good Handling and Use of Crystalline Silica ” ondertekend. </a:t>
            </a:r>
          </a:p>
          <a:p>
            <a:pPr>
              <a:lnSpc>
                <a:spcPct val="100000"/>
              </a:lnSpc>
            </a:pPr>
            <a:endParaRPr lang="en-US" sz="16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260270"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Binnen de NEPSI Gids voor de juiste werkwijze zijn er vijf manieren van stofbeheersing die worden toegepast om de verspreiding van inhaleerbaar kristallijn silicastof te beperken. </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5" y="1702138"/>
            <a:ext cx="2001346"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VEILIGHEIDSMAATREGELEN DIE WE TOEPASSEN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200"/>
              </a:lnSpc>
            </a:pPr>
            <a:r>
              <a:rPr lang="nl" sz="1700" b="0" i="0" strike="noStrike" cap="none" spc="0" baseline="0" dirty="0">
                <a:solidFill>
                  <a:srgbClr val="FF0000"/>
                </a:solidFill>
                <a:effectLst/>
                <a:latin typeface="Helvetica"/>
                <a:ea typeface="Helvetica"/>
                <a:cs typeface="Helvetica"/>
              </a:rPr>
              <a:t>Placeholder voor trainers met informatie over veiligheidsmaatregelen die werknemers op deze plek moeten gebruiken (bijv.: zet ventilatiesystemen aan, maak gebruik van persoonlijke beschermingsmiddelen, enzovoorts)</a:t>
            </a:r>
          </a:p>
          <a:p>
            <a:pPr>
              <a:lnSpc>
                <a:spcPts val="2200"/>
              </a:lnSpc>
            </a:pPr>
            <a:endParaRPr lang="en-US" sz="1700" dirty="0">
              <a:solidFill>
                <a:srgbClr val="FF0000"/>
              </a:solidFill>
              <a:cs typeface="Helvetica"/>
            </a:endParaRPr>
          </a:p>
          <a:p>
            <a:pPr>
              <a:lnSpc>
                <a:spcPts val="2200"/>
              </a:lnSpc>
            </a:pPr>
            <a:r>
              <a:rPr lang="nl" sz="1700" b="0" i="0" strike="noStrike" cap="none" spc="0" baseline="0" dirty="0">
                <a:solidFill>
                  <a:srgbClr val="FF0000"/>
                </a:solidFill>
                <a:effectLst/>
                <a:latin typeface="Helvetica"/>
                <a:ea typeface="Helvetica"/>
                <a:cs typeface="Helvetica"/>
              </a:rPr>
              <a:t>*Overweeg het gebruik van foto’s*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22816" cy="3682369"/>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Inhaleerbaar kristallijn silicastof is een beroepsgevaar dat kan leiden tot levensveranderende gezondheidsproblemen, zoals silicose en kanker. 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Inhaleerbaar kristallijn silicastof is een serieus risico voor de gezondheid van werknemers</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Risico’s van blootstelling zijn volledig te voorkomen door het toepassen van de juiste controlemaatregelen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Controlemaatregelen moeten aanwezig en juist uitgevoerd worden op de werkvloer</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contextuele conclusies toevoegen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ONTHOUD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NEPSI Taakbladen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44B27E4F-1655-4372-BCAF-825911F917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99</TotalTime>
  <Words>1170</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22</cp:revision>
  <dcterms:created xsi:type="dcterms:W3CDTF">2020-07-21T15:14:21Z</dcterms:created>
  <dcterms:modified xsi:type="dcterms:W3CDTF">2024-11-13T11:16:02Z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