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2BC87DE9-AF02-4C37-A0E2-9B7544B887D5}" v="14" dt="2022-09-27T06:24:46.1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81" autoAdjust="0"/>
    <p:restoredTop sz="78639" autoAdjust="0"/>
  </p:normalViewPr>
  <p:slideViewPr>
    <p:cSldViewPr snapToGrid="0">
      <p:cViewPr varScale="1">
        <p:scale>
          <a:sx n="95" d="100"/>
          <a:sy n="95" d="100"/>
        </p:scale>
        <p:origin x="176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808080"/>
                </a:solidFill>
                <a:effectLst/>
                <a:latin typeface="Calibri"/>
                <a:ea typeface="Calibri"/>
                <a:cs typeface="Calibri"/>
              </a:rPr>
              <a:t>MEDDELANDE OM KORREKT ANVÄNDNING: Det här dokumentet kan innehålla upphovsrättsskyddat material, vars användning inte alltid har godkänts specifikt av upphovsrättsinnehavaren. Vi gör sådant material tillgängligt i våra ansträngningar att öka förståelsen för farorna med inandningsbar kristallinkiseldioxid (RCS).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 </a:t>
            </a:r>
          </a:p>
          <a:p>
            <a:endParaRPr lang="en-US"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Den här utbildningen ger grundläggande information om inandningsbar kristallinkiseldioxid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7778839" y="429114"/>
            <a:ext cx="403851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sv" sz="1400" b="1" i="0" strike="noStrike" cap="none" spc="0" baseline="0" dirty="0">
                <a:solidFill>
                  <a:srgbClr val="F6A317"/>
                </a:solidFill>
                <a:effectLst/>
                <a:latin typeface="Helvetica"/>
                <a:ea typeface="Helvetica"/>
                <a:cs typeface="Helvetica"/>
              </a:rPr>
              <a:t>ALLMÄN INTRODUKTION OM INANDNINGSBAR KRISTALLINKISELDIOXID</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765335" cy="850900"/>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ALLMÄN INTRODUKTION OM INANDNINGSBAR KRISTALLINKISELDIOXID</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631084" y="166255"/>
            <a:ext cx="4222865" cy="8478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t>Som en del av utbildningssteget för att implementera NEPSIs bra metoder har NEPSI utvecklat en uppsättning utbildningsresurser.</a:t>
            </a:r>
          </a:p>
          <a:p>
            <a:pPr>
              <a:lnSpc>
                <a:spcPts val="2400"/>
              </a:lnSpc>
            </a:pPr>
            <a:r>
              <a:rPr lang="sv-SE" sz="1800" dirty="0"/>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t>Använd den tomma mallen och platshållarna för att lägga till ytterligare information i det här utbildningspaket om du behöver.</a:t>
            </a:r>
          </a:p>
          <a:p>
            <a:pPr>
              <a:lnSpc>
                <a:spcPts val="2400"/>
              </a:lnSpc>
            </a:pPr>
            <a:endParaRPr lang="sv-SE"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v" sz="1800" b="1" i="0" strike="noStrike" cap="none" spc="0" baseline="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Var kristallinkiseldioxid finns</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Aktiviteter som genererar inandningsbar kristallinkiseldioxid (RCS).</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Farorna med RCS</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Hur du hanterar RCS på arbetet</a:t>
            </a:r>
          </a:p>
          <a:p>
            <a:pPr>
              <a:lnSpc>
                <a:spcPts val="2400"/>
              </a:lnSpc>
            </a:pPr>
            <a:endParaRPr lang="en-US" sz="180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HÄR FINNS KRISTALLINKISELDIOXID</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lIns="91440" tIns="45720" rIns="91440" bIns="45720" anchor="t"/>
          <a:lstStyle/>
          <a:p>
            <a:pPr>
              <a:lnSpc>
                <a:spcPts val="2400"/>
              </a:lnSpc>
              <a:spcBef>
                <a:spcPts val="600"/>
              </a:spcBef>
              <a:spcAft>
                <a:spcPts val="1000"/>
              </a:spcAft>
              <a:defRPr/>
            </a:pPr>
            <a:r>
              <a:rPr lang="sv" sz="1800" b="0" i="0" strike="noStrike" cap="none" spc="0" baseline="0" dirty="0">
                <a:solidFill>
                  <a:srgbClr val="000000"/>
                </a:solidFill>
                <a:effectLst/>
                <a:latin typeface="Helvetica"/>
                <a:ea typeface="Helvetica"/>
                <a:cs typeface="Helvetica"/>
              </a:rPr>
              <a:t>Kristallinkiseldioxid, i form av mineralen kvarts, finns i flera material som:</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Kvartsit: </a:t>
            </a:r>
            <a:r>
              <a:rPr lang="sv" sz="1800" dirty="0">
                <a:solidFill>
                  <a:srgbClr val="000000"/>
                </a:solidFill>
                <a:latin typeface="Helvetica"/>
                <a:ea typeface="Helvetica"/>
                <a:cs typeface="Helvetica"/>
              </a:rPr>
              <a:t>mer</a:t>
            </a:r>
            <a:r>
              <a:rPr lang="sv" sz="1800" b="0" i="0" strike="noStrike" cap="none" spc="0" baseline="0" dirty="0">
                <a:solidFill>
                  <a:srgbClr val="000000"/>
                </a:solidFill>
                <a:effectLst/>
                <a:latin typeface="Helvetica"/>
                <a:ea typeface="Helvetica"/>
                <a:cs typeface="Helvetica"/>
              </a:rPr>
              <a:t> än 95 %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Sand: </a:t>
            </a:r>
            <a:r>
              <a:rPr lang="sv" sz="1800" dirty="0">
                <a:solidFill>
                  <a:srgbClr val="000000"/>
                </a:solidFill>
                <a:latin typeface="Helvetica"/>
                <a:ea typeface="Helvetica"/>
                <a:cs typeface="Helvetica"/>
              </a:rPr>
              <a:t>mer</a:t>
            </a:r>
            <a:r>
              <a:rPr lang="sv" sz="1800" b="0" i="0" strike="noStrike" cap="none" spc="0" baseline="0" dirty="0">
                <a:solidFill>
                  <a:srgbClr val="000000"/>
                </a:solidFill>
                <a:effectLst/>
                <a:latin typeface="Helvetica"/>
                <a:ea typeface="Helvetica"/>
                <a:cs typeface="Helvetica"/>
              </a:rPr>
              <a:t> än 90 %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Sandsten: </a:t>
            </a:r>
            <a:r>
              <a:rPr lang="sv" sz="1800" dirty="0">
                <a:solidFill>
                  <a:srgbClr val="000000"/>
                </a:solidFill>
                <a:latin typeface="Helvetica"/>
                <a:ea typeface="Helvetica"/>
                <a:cs typeface="Helvetica"/>
              </a:rPr>
              <a:t>mer</a:t>
            </a:r>
            <a:r>
              <a:rPr lang="sv" sz="1800" b="0" i="0" strike="noStrike" cap="none" spc="0" baseline="0" dirty="0">
                <a:solidFill>
                  <a:srgbClr val="000000"/>
                </a:solidFill>
                <a:effectLst/>
                <a:latin typeface="Helvetica"/>
                <a:ea typeface="Helvetica"/>
                <a:cs typeface="Helvetica"/>
              </a:rPr>
              <a:t> än 90 %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Flintsten: </a:t>
            </a:r>
            <a:r>
              <a:rPr lang="sv" sz="1800" dirty="0">
                <a:solidFill>
                  <a:srgbClr val="000000"/>
                </a:solidFill>
                <a:latin typeface="Helvetica"/>
                <a:ea typeface="Helvetica"/>
                <a:cs typeface="Helvetica"/>
              </a:rPr>
              <a:t>mer</a:t>
            </a:r>
            <a:r>
              <a:rPr lang="sv" sz="1800" b="0" i="0" strike="noStrike" cap="none" spc="0" baseline="0" dirty="0">
                <a:solidFill>
                  <a:srgbClr val="000000"/>
                </a:solidFill>
                <a:effectLst/>
                <a:latin typeface="Helvetica"/>
                <a:ea typeface="Helvetica"/>
                <a:cs typeface="Helvetica"/>
              </a:rPr>
              <a:t> än 90 %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Grus: </a:t>
            </a:r>
            <a:r>
              <a:rPr lang="sv" sz="1800" dirty="0">
                <a:solidFill>
                  <a:srgbClr val="000000"/>
                </a:solidFill>
                <a:latin typeface="Helvetica"/>
                <a:ea typeface="Helvetica"/>
                <a:cs typeface="Helvetica"/>
              </a:rPr>
              <a:t>mer</a:t>
            </a:r>
            <a:r>
              <a:rPr lang="sv" sz="1800" b="0" i="0" strike="noStrike" cap="none" spc="0" baseline="0" dirty="0">
                <a:solidFill>
                  <a:srgbClr val="000000"/>
                </a:solidFill>
                <a:effectLst/>
                <a:latin typeface="Helvetica"/>
                <a:ea typeface="Helvetica"/>
                <a:cs typeface="Helvetica"/>
              </a:rPr>
              <a:t> än 80 %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Skiffer: mellan 40 och 60 %</a:t>
            </a:r>
          </a:p>
          <a:p>
            <a:pPr marL="285750" indent="-285750">
              <a:lnSpc>
                <a:spcPts val="2400"/>
              </a:lnSpc>
              <a:spcBef>
                <a:spcPts val="600"/>
              </a:spcBef>
              <a:buFont typeface="Arial" panose="020B0604020202020204" pitchFamily="34" charset="0"/>
              <a:buChar char="•"/>
              <a:defRPr/>
            </a:pPr>
            <a:r>
              <a:rPr lang="sv" sz="1800" b="0" i="0" strike="noStrike" cap="none" spc="0" baseline="0" dirty="0">
                <a:solidFill>
                  <a:srgbClr val="000000"/>
                </a:solidFill>
                <a:effectLst/>
                <a:latin typeface="Helvetica"/>
                <a:ea typeface="Helvetica"/>
                <a:cs typeface="Helvetica"/>
              </a:rPr>
              <a:t>Lerskiffer: upp till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PROCESSER SOM GENERERAR DAMM</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789812" cy="3333376"/>
          </a:xfrm>
        </p:spPr>
        <p:txBody>
          <a:bodyPr anchor="t"/>
          <a:lstStyle/>
          <a:p>
            <a:pPr>
              <a:lnSpc>
                <a:spcPts val="2300"/>
              </a:lnSpc>
              <a:spcBef>
                <a:spcPts val="600"/>
              </a:spcBef>
              <a:spcAft>
                <a:spcPts val="1200"/>
              </a:spcAft>
            </a:pPr>
            <a:r>
              <a:rPr lang="sv" sz="1600" b="0" i="0" strike="noStrike" cap="none" spc="0" baseline="0" dirty="0">
                <a:solidFill>
                  <a:srgbClr val="000000"/>
                </a:solidFill>
                <a:effectLst/>
                <a:latin typeface="Helvetica"/>
                <a:ea typeface="Helvetica"/>
                <a:cs typeface="Helvetica"/>
              </a:rPr>
              <a:t>När material som innehåller kristallinkiseldioxid utsätts för olika industriella processer med hög energi bildas fint luftburet damm, som kallas inandningsbartkristallinkiseldioxid (RCS). Processerna är:</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Rengöring</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Packning i säckar</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Packning</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Krossning</a:t>
            </a:r>
          </a:p>
          <a:p>
            <a:pPr marL="285750" indent="-285750">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Slipning</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4107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Torkning</a:t>
            </a:r>
          </a:p>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Formning</a:t>
            </a:r>
          </a:p>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Blandning</a:t>
            </a:r>
          </a:p>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Kapning</a:t>
            </a:r>
          </a:p>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Sågning</a:t>
            </a:r>
          </a:p>
          <a:p>
            <a:pPr marL="285750" indent="-285750" algn="l">
              <a:lnSpc>
                <a:spcPts val="2300"/>
              </a:lnSpc>
              <a:spcBef>
                <a:spcPct val="0"/>
              </a:spcBef>
              <a:spcAft>
                <a:spcPts val="300"/>
              </a:spcAft>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rPr>
              <a:t>Borrning </a:t>
            </a:r>
            <a:r>
              <a:rPr lang="sv" sz="1600" b="0" i="0" strike="noStrike" cap="none" spc="0" baseline="0" dirty="0">
                <a:solidFill>
                  <a:srgbClr val="A6A6A6"/>
                </a:solidFill>
                <a:effectLst/>
                <a:latin typeface="Helvetica"/>
                <a:ea typeface="Helvetica"/>
                <a:cs typeface="Helvetica"/>
              </a:rPr>
              <a:t>(lista inte utsugningsbar)</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sv" sz="2800" b="1" i="0" strike="noStrike" cap="none" spc="0" baseline="0" dirty="0">
                <a:solidFill>
                  <a:srgbClr val="F6A317"/>
                </a:solidFill>
                <a:effectLst/>
                <a:latin typeface="Helvetica"/>
                <a:ea typeface="Helvetica"/>
                <a:cs typeface="Helvetica"/>
              </a:rPr>
              <a:t>KISELDIOXID – </a:t>
            </a:r>
            <a:br>
              <a:rPr lang="sv" sz="2800" b="1" i="0" strike="noStrike" cap="none" spc="0" baseline="0" dirty="0">
                <a:solidFill>
                  <a:srgbClr val="F6A317"/>
                </a:solidFill>
                <a:effectLst/>
                <a:latin typeface="Helvetica"/>
                <a:ea typeface="Helvetica"/>
                <a:cs typeface="Helvetica"/>
              </a:rPr>
            </a:br>
            <a:r>
              <a:rPr lang="sv" sz="2800" b="1" i="0" strike="noStrike" cap="none" spc="0" baseline="0" dirty="0">
                <a:solidFill>
                  <a:srgbClr val="F6A317"/>
                </a:solidFill>
                <a:effectLst/>
                <a:latin typeface="Helvetica"/>
                <a:ea typeface="Helvetica"/>
                <a:cs typeface="Helvetica"/>
              </a:rPr>
              <a:t>EN HÄLSOFARA</a:t>
            </a:r>
          </a:p>
          <a:p>
            <a:endParaRPr lang="en-US"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sv" sz="1800" b="0" i="0" strike="noStrike" cap="none" spc="0" baseline="0">
                <a:solidFill>
                  <a:srgbClr val="000000"/>
                </a:solidFill>
                <a:effectLst/>
                <a:latin typeface="Helvetica"/>
                <a:ea typeface="Helvetica"/>
                <a:cs typeface="Helvetica"/>
              </a:rPr>
              <a:t>När material som innehåller kristallinkiseldioxid används i högenergiprocesser (som sågning eller borrning) frigörs partiklar i form av mycket fint inandningsbart damm (RCS), som är osynligt för blotta ögat även vid höga koncentrationer.</a:t>
            </a:r>
          </a:p>
          <a:p>
            <a:pPr marL="0" indent="0">
              <a:lnSpc>
                <a:spcPts val="2400"/>
              </a:lnSpc>
              <a:buNone/>
            </a:pPr>
            <a:r>
              <a:rPr lang="sv" sz="1800" b="0" i="0" strike="noStrike" cap="none" spc="0" baseline="0">
                <a:solidFill>
                  <a:srgbClr val="000000"/>
                </a:solidFill>
                <a:effectLst/>
                <a:latin typeface="Helvetica"/>
                <a:ea typeface="Helvetica"/>
                <a:cs typeface="Helvetica"/>
              </a:rPr>
              <a:t>RCS är en allvarlig fara för personalens hälsa.</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RCS OCH SILIKOS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anchor="t"/>
          <a:lstStyle/>
          <a:p>
            <a:pPr>
              <a:lnSpc>
                <a:spcPts val="2400"/>
              </a:lnSpc>
              <a:spcBef>
                <a:spcPts val="600"/>
              </a:spcBef>
              <a:spcAft>
                <a:spcPts val="600"/>
              </a:spcAft>
            </a:pPr>
            <a:r>
              <a:rPr lang="sv" sz="1800" b="0" i="0" strike="noStrike" cap="none" spc="0" baseline="0">
                <a:solidFill>
                  <a:srgbClr val="000000"/>
                </a:solidFill>
                <a:effectLst/>
                <a:latin typeface="Helvetica"/>
                <a:ea typeface="Helvetica"/>
                <a:cs typeface="Helvetica"/>
              </a:rPr>
              <a:t>Frekvent och överdriven exponering för RCS (vanligtvis under många år) har visat sig orsaka silikos och lungcancer:</a:t>
            </a:r>
          </a:p>
          <a:p>
            <a:pPr marL="285750" indent="-285750">
              <a:lnSpc>
                <a:spcPts val="2400"/>
              </a:lnSpc>
              <a:spcBef>
                <a:spcPts val="600"/>
              </a:spcBef>
              <a:spcAft>
                <a:spcPts val="600"/>
              </a:spcAft>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Silikos utvecklas genom att man andas in fina dammpartiklar i lungorna, vilket leder till kroniska andningssvårigheter senare i livet och i vissa fall till döden. </a:t>
            </a:r>
          </a:p>
          <a:p>
            <a:pPr marL="285750" indent="-285750">
              <a:lnSpc>
                <a:spcPts val="2400"/>
              </a:lnSpc>
              <a:spcBef>
                <a:spcPts val="600"/>
              </a:spcBef>
              <a:spcAft>
                <a:spcPts val="600"/>
              </a:spcAft>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finns olika stadier av silikos, från "enkel silikos" till "progressiv massiv fibros" (PMF).</a:t>
            </a:r>
          </a:p>
          <a:p>
            <a:pPr marL="285750" indent="-285750">
              <a:lnSpc>
                <a:spcPts val="2400"/>
              </a:lnSpc>
              <a:spcBef>
                <a:spcPts val="600"/>
              </a:spcBef>
              <a:spcAft>
                <a:spcPts val="600"/>
              </a:spcAft>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Epidemiologiska studier visar att förekomsten av lungcancer har ökat särskilt hos personal med silikos. </a:t>
            </a:r>
          </a:p>
          <a:p>
            <a:pPr>
              <a:lnSpc>
                <a:spcPts val="2400"/>
              </a:lnSpc>
            </a:pPr>
            <a:endParaRPr lang="en-US" sz="180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v" sz="1200" b="0" i="0" strike="noStrike" cap="none" spc="0" baseline="0">
                <a:solidFill>
                  <a:srgbClr val="000000"/>
                </a:solidFill>
                <a:effectLst/>
                <a:latin typeface="Helvetica"/>
                <a:ea typeface="Helvetica"/>
                <a:cs typeface="Helvetica"/>
              </a:rPr>
              <a:t>Friska lungor</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sv" sz="1200" b="0" i="0" strike="noStrike" cap="none" spc="0" baseline="0">
                <a:solidFill>
                  <a:srgbClr val="000000"/>
                </a:solidFill>
                <a:effectLst/>
                <a:latin typeface="Helvetica"/>
                <a:ea typeface="Helvetica"/>
                <a:cs typeface="Helvetica"/>
              </a:rPr>
              <a:t> Lungor påverkade av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MINIMERA EXPONERING FÖR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sv" sz="1800" b="0" i="0" strike="noStrike" cap="none" spc="0" baseline="0" dirty="0">
                <a:solidFill>
                  <a:srgbClr val="000000"/>
                </a:solidFill>
                <a:effectLst/>
                <a:latin typeface="Helvetica"/>
                <a:ea typeface="Helvetica"/>
                <a:cs typeface="Helvetica"/>
              </a:rPr>
              <a:t>Risken att utveckla en lungsjukdom kan förebyggas helt när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kontrollåtgärder och bra metoder tillämpas. </a:t>
            </a:r>
          </a:p>
          <a:p>
            <a:pPr marL="0" indent="0">
              <a:lnSpc>
                <a:spcPts val="2400"/>
              </a:lnSpc>
              <a:spcBef>
                <a:spcPts val="600"/>
              </a:spcBef>
              <a:spcAft>
                <a:spcPts val="600"/>
              </a:spcAft>
              <a:buNone/>
            </a:pPr>
            <a:r>
              <a:rPr lang="sv" sz="1800" b="0" i="0" strike="noStrike" cap="none" spc="0" baseline="0" dirty="0">
                <a:solidFill>
                  <a:srgbClr val="000000"/>
                </a:solidFill>
                <a:effectLst/>
                <a:latin typeface="Helvetica"/>
                <a:ea typeface="Helvetica"/>
                <a:cs typeface="Helvetica"/>
              </a:rPr>
              <a:t>Vi följer NEPSIs bra metoder som har fyra huvudsteg:</a:t>
            </a:r>
          </a:p>
          <a:p>
            <a:pPr marL="285750" indent="-285750">
              <a:lnSpc>
                <a:spcPts val="2400"/>
              </a:lnSpc>
              <a:spcBef>
                <a:spcPct val="0"/>
              </a:spcBef>
            </a:pPr>
            <a:r>
              <a:rPr lang="sv" sz="1800" b="1" i="0" strike="noStrike" cap="none" spc="0" baseline="0" dirty="0">
                <a:solidFill>
                  <a:srgbClr val="000000"/>
                </a:solidFill>
                <a:effectLst/>
                <a:latin typeface="Helvetica"/>
                <a:ea typeface="Helvetica"/>
                <a:cs typeface="Helvetica"/>
              </a:rPr>
              <a:t>Riskbedömning:</a:t>
            </a:r>
            <a:r>
              <a:rPr lang="sv" sz="1800" b="0" i="0" strike="noStrike" cap="none" spc="0" baseline="0" dirty="0">
                <a:solidFill>
                  <a:srgbClr val="000000"/>
                </a:solidFill>
                <a:effectLst/>
                <a:latin typeface="Helvetica"/>
                <a:ea typeface="Helvetica"/>
                <a:cs typeface="Helvetica"/>
              </a:rPr>
              <a:t> Bedömning av risken för exponering</a:t>
            </a:r>
          </a:p>
          <a:p>
            <a:pPr marL="285750" indent="-285750">
              <a:lnSpc>
                <a:spcPts val="2400"/>
              </a:lnSpc>
              <a:spcBef>
                <a:spcPct val="0"/>
              </a:spcBef>
            </a:pPr>
            <a:r>
              <a:rPr lang="sv" sz="1800" b="1" i="0" strike="noStrike" cap="none" spc="0" baseline="0" dirty="0">
                <a:solidFill>
                  <a:srgbClr val="000000"/>
                </a:solidFill>
                <a:effectLst/>
                <a:latin typeface="Helvetica"/>
                <a:ea typeface="Helvetica"/>
                <a:cs typeface="Helvetica"/>
              </a:rPr>
              <a:t>Kontroll:</a:t>
            </a:r>
            <a:r>
              <a:rPr lang="sv" sz="1800" b="0" i="0" strike="noStrike" cap="none" spc="0" baseline="0" dirty="0">
                <a:solidFill>
                  <a:srgbClr val="000000"/>
                </a:solidFill>
                <a:effectLst/>
                <a:latin typeface="Helvetica"/>
                <a:ea typeface="Helvetica"/>
                <a:cs typeface="Helvetica"/>
              </a:rPr>
              <a:t> Bestämma hur man ska kontrollera och förebygga exponering</a:t>
            </a:r>
          </a:p>
          <a:p>
            <a:pPr marL="285750" indent="-285750">
              <a:lnSpc>
                <a:spcPts val="2400"/>
              </a:lnSpc>
              <a:spcBef>
                <a:spcPct val="0"/>
              </a:spcBef>
            </a:pPr>
            <a:r>
              <a:rPr lang="sv" sz="1800" b="1" i="0" strike="noStrike" cap="none" spc="0" baseline="0" dirty="0">
                <a:solidFill>
                  <a:srgbClr val="000000"/>
                </a:solidFill>
                <a:effectLst/>
                <a:latin typeface="Helvetica"/>
                <a:ea typeface="Helvetica"/>
                <a:cs typeface="Helvetica"/>
              </a:rPr>
              <a:t>Övervakning:</a:t>
            </a:r>
            <a:r>
              <a:rPr lang="sv" sz="1800" b="0" i="0" strike="noStrike" cap="none" spc="0" baseline="0" dirty="0">
                <a:solidFill>
                  <a:srgbClr val="000000"/>
                </a:solidFill>
                <a:effectLst/>
                <a:latin typeface="Helvetica"/>
                <a:ea typeface="Helvetica"/>
                <a:cs typeface="Helvetica"/>
              </a:rPr>
              <a:t> Övervaka effektiviteten hos kontrollåtgärderna</a:t>
            </a:r>
          </a:p>
          <a:p>
            <a:pPr marL="285750" indent="-285750">
              <a:lnSpc>
                <a:spcPts val="2400"/>
              </a:lnSpc>
              <a:spcBef>
                <a:spcPct val="0"/>
              </a:spcBef>
            </a:pPr>
            <a:r>
              <a:rPr lang="sv" sz="1800" b="1" i="0" strike="noStrike" cap="none" spc="0" baseline="0" dirty="0">
                <a:solidFill>
                  <a:srgbClr val="000000"/>
                </a:solidFill>
                <a:effectLst/>
                <a:latin typeface="Helvetica"/>
                <a:ea typeface="Helvetica"/>
                <a:cs typeface="Helvetica"/>
              </a:rPr>
              <a:t>Utbildning:</a:t>
            </a:r>
            <a:r>
              <a:rPr lang="sv" sz="1800" b="0" i="0" strike="noStrike" cap="none" spc="0" baseline="0" dirty="0">
                <a:solidFill>
                  <a:srgbClr val="000000"/>
                </a:solidFill>
                <a:effectLst/>
                <a:latin typeface="Helvetica"/>
                <a:ea typeface="Helvetica"/>
                <a:cs typeface="Helvetica"/>
              </a:rPr>
              <a:t> Tillhandahålla information, instruktioner och utbildning</a:t>
            </a:r>
          </a:p>
          <a:p>
            <a:pPr marL="0" indent="0">
              <a:lnSpc>
                <a:spcPts val="2400"/>
              </a:lnSpc>
              <a:buNone/>
            </a:pPr>
            <a:r>
              <a:rPr lang="sv" sz="1800" b="1" i="0" strike="noStrike" cap="none" spc="0" baseline="0" dirty="0">
                <a:solidFill>
                  <a:srgbClr val="000000"/>
                </a:solidFill>
                <a:effectLst/>
                <a:latin typeface="Helvetica"/>
                <a:ea typeface="Helvetica"/>
                <a:cs typeface="Helvetica"/>
              </a:rPr>
              <a:t>NEPSI</a:t>
            </a:r>
            <a:r>
              <a:rPr lang="sv" sz="1800" b="0" i="0" strike="noStrike" cap="none" spc="0" baseline="0" dirty="0">
                <a:solidFill>
                  <a:srgbClr val="000000"/>
                </a:solidFill>
                <a:effectLst/>
                <a:latin typeface="Helvetica"/>
                <a:ea typeface="Helvetica"/>
                <a:cs typeface="Helvetica"/>
              </a:rPr>
              <a:t> är förkortningen för "European Network for Silica" som bildats av de europeiska branschorganisationerna för arbetstagare och arbetsgivare som har undertecknat den sociala dialogen "Avtal om skydd för personalens hälsa".</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Det finns fem huvudsakliga dammkontrolltekniker som används för att hantera RCS, som är en del av NEPSIs bra metoder.</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SKYDDSÅTGÄRDER MOT RCS SOM VI ANVÄNDER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815771"/>
            <a:ext cx="5640182" cy="3229274"/>
          </a:xfrm>
        </p:spPr>
        <p:txBody>
          <a:bodyPr anchor="t"/>
          <a:lstStyle/>
          <a:p>
            <a:pPr>
              <a:lnSpc>
                <a:spcPts val="2400"/>
              </a:lnSpc>
            </a:pPr>
            <a:r>
              <a:rPr lang="sv" sz="1800" b="0" i="0" strike="noStrike" cap="none" spc="0" baseline="0" dirty="0">
                <a:solidFill>
                  <a:srgbClr val="FF0000"/>
                </a:solidFill>
                <a:effectLst/>
                <a:latin typeface="Helvetica"/>
                <a:ea typeface="Helvetica"/>
                <a:cs typeface="Helvetica"/>
              </a:rPr>
              <a:t>Platshållare för utbildare för att inkludera information om det skydd som personalen behöver använda på den här platsen (t.ex. slå på ventilationssystem, använda skyddsutrustning m.m.)</a:t>
            </a:r>
          </a:p>
          <a:p>
            <a:pPr>
              <a:lnSpc>
                <a:spcPts val="2400"/>
              </a:lnSpc>
            </a:pPr>
            <a:endParaRPr lang="en-US" sz="1800" dirty="0">
              <a:solidFill>
                <a:srgbClr val="FF0000"/>
              </a:solidFill>
              <a:cs typeface="Helvetica"/>
            </a:endParaRPr>
          </a:p>
          <a:p>
            <a:pPr>
              <a:lnSpc>
                <a:spcPts val="2400"/>
              </a:lnSpc>
            </a:pPr>
            <a:r>
              <a:rPr lang="sv" sz="1800" b="0" i="0" strike="noStrike" cap="none" spc="0" baseline="0" dirty="0">
                <a:solidFill>
                  <a:srgbClr val="FF0000"/>
                </a:solidFill>
                <a:effectLst/>
                <a:latin typeface="Helvetica"/>
                <a:ea typeface="Helvetica"/>
                <a:cs typeface="Helvetica"/>
              </a:rPr>
              <a:t>*Överväg att inkludera foton*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739935" cy="3682369"/>
          </a:xfrm>
        </p:spPr>
        <p:txBody>
          <a:bodyPr anchor="t"/>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RCS är en arbetsfara som kan leda till livsförändrande hälsoproblem som silikos och cancer. 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RCS är en allvarlig risk för personalens hälsa</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Exponeringsrisker kan helt förebyggas genom att tillämpa lämpliga kontrollåtgärder</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Kontrollåtgärder ska finnas, underhållas och användas på arbetsplatsen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FF0000"/>
                </a:solidFill>
                <a:effectLst/>
                <a:latin typeface="Helvetica"/>
                <a:ea typeface="Helvetica"/>
                <a:cs typeface="Helvetica"/>
              </a:rPr>
              <a:t>Utbildaren kan lägga till sammanfattningar som passar sammanhanget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57797"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KOM IHÅG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handikappande lungsjukdom</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följa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NEPSIs uppdragsblad</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304473"/>
            <a:ext cx="10022946" cy="353943"/>
          </a:xfrm>
          <a:prstGeom prst="rect">
            <a:avLst/>
          </a:prstGeom>
          <a:noFill/>
          <a:ln>
            <a:noFill/>
          </a:ln>
        </p:spPr>
        <p:txBody>
          <a:bodyPr wrap="square" anchor="ctr">
            <a:spAutoFit/>
          </a:bodyPr>
          <a:lstStyle/>
          <a:p>
            <a:pPr>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A56F7EF-43DB-4F40-8E0F-33EC140CD4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95</TotalTime>
  <Words>1024</Words>
  <Application>Microsoft Macintosh PowerPoint</Application>
  <PresentationFormat>Widescreen</PresentationFormat>
  <Paragraphs>106</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23</cp:revision>
  <dcterms:created xsi:type="dcterms:W3CDTF">2020-07-21T15:14:21Z</dcterms:created>
  <dcterms:modified xsi:type="dcterms:W3CDTF">2024-11-13T11:35:34Z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