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0BEE00-1058-47C8-9F7E-78829477C5DB}" v="3" dt="2022-09-22T14:37:31.975"/>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354" autoAdjust="0"/>
  </p:normalViewPr>
  <p:slideViewPr>
    <p:cSldViewPr snapToGrid="0" snapToObjects="1">
      <p:cViewPr varScale="1">
        <p:scale>
          <a:sx n="116" d="100"/>
          <a:sy n="116" d="100"/>
        </p:scale>
        <p:origin x="86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Tässä koulutuksessa opastetaan tekemään kunnossapito-, huolto- ja korjaustöitä ympäristöissä, joissa käsitellään kiteistä piidioksidia sisältävää materiaalia.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200" b="0" i="0" strike="noStrike" cap="none" spc="0" baseline="0">
                <a:solidFill>
                  <a:srgbClr val="000000"/>
                </a:solidFill>
                <a:effectLst/>
                <a:latin typeface="Calibri"/>
                <a:ea typeface="Calibri"/>
                <a:cs typeface="Calibri"/>
              </a:rPr>
              <a:t>Joidenkin työntekijöiden, kuten urakoitsijoiden, asentajien, sähköteknikkojen, huoltomiesten ja muiden työntekijöiden on tehtävä kunnossapito-, huolto- ja korjaustöitä. Työntekijät voivat varautua monin tavoin siihen, että työt sujuvat ilman häiriöitä.</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Työmaat ovat vilkasliikenteisiä paikkoja. Huomioi ruudulla näkyvät ympäristötekijät kunnossapito-, huolto- ja korjaustoimien helpottamiseksi. </a:t>
            </a:r>
          </a:p>
          <a:p>
            <a:endParaRPr lang="en-US"/>
          </a:p>
          <a:p>
            <a:r>
              <a:rPr lang="fi" sz="1800" b="0" i="0" strike="noStrike" cap="none" spc="0" baseline="0">
                <a:solidFill>
                  <a:srgbClr val="000000"/>
                </a:solidFill>
                <a:effectLst/>
                <a:latin typeface="Calibri"/>
                <a:ea typeface="Calibri"/>
                <a:cs typeface="Calibri"/>
              </a:rPr>
              <a:t>Varmista, että työympäristössä ei ole vuotanutta pölyä ja että pölynpoistojärjestelmät ovat päällä ja toimintakuntoisia. Tämä vähentää loukkaantumisriskiä – siisti työympäristö on turvallinen.</a:t>
            </a:r>
          </a:p>
          <a:p>
            <a:endParaRPr lang="en-US"/>
          </a:p>
          <a:p>
            <a:r>
              <a:rPr lang="fi" sz="1800" b="0" i="0" strike="noStrike" cap="none" spc="0" baseline="0">
                <a:solidFill>
                  <a:srgbClr val="000000"/>
                </a:solidFill>
                <a:effectLst/>
                <a:latin typeface="Calibri"/>
                <a:ea typeface="Calibri"/>
                <a:cs typeface="Calibri"/>
              </a:rPr>
              <a:t>Kaapimien käyttäminen kuljetushihnoilla minimoi pölyvuodot.</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Altistus pölylle on vakava riski kaikille työmaalla työskenteleville, mutta kunnossapito-, huolto- ja korjaustöitä tekeville lisäriskejä aiheuttavat lisäksi muut vaarat. Ennen kyseisten töiden aloittamista on RCS-altistuksen lisäksi otettava huomioon muut ruudulla näkyvät riskit.</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Tässä videossa esitellään hyvät käytännöt kunnossapito-, huolto- ja korjaustöihin.</a:t>
            </a:r>
          </a:p>
          <a:p>
            <a:endParaRPr lang="en-US"/>
          </a:p>
          <a:p>
            <a:r>
              <a:rPr lang="fi" sz="1200" b="0" i="0" strike="noStrike" cap="none" spc="0" baseline="0">
                <a:solidFill>
                  <a:srgbClr val="000000"/>
                </a:solidFill>
                <a:effectLst/>
                <a:latin typeface="Calibri"/>
                <a:ea typeface="Calibri"/>
                <a:cs typeface="Calibri"/>
              </a:rPr>
              <a:t>Videokuvan vieressä näet kuvaajan ja punaisen tolpan, joka näyttää pölyn pitoisuuden milligrammoina kuutiometrissä.</a:t>
            </a:r>
          </a:p>
          <a:p>
            <a:endParaRPr lang="en-GB"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Pölypitoisuusluku ei koske hengitettävää piidioksidia, vaan se perustuu puolikvantitatiiviseen mittaukseen. Oleellista ei ole pölypitoisuusluku vaan suhteellinen ero suositeltavien käytäntöjen altistustasojen ja muunlaisen toiminnan välillä.</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fi" sz="1200" b="0" i="0" strike="noStrike" cap="none" spc="0" baseline="0">
                <a:solidFill>
                  <a:srgbClr val="000000"/>
                </a:solidFill>
                <a:effectLst/>
                <a:latin typeface="Calibri"/>
                <a:ea typeface="Calibri"/>
                <a:cs typeface="Calibri"/>
              </a:rPr>
              <a:t>Kunnossapito-, huolto- ja korjaustyöt ovat välttämättömiä rutiinitoimenpiteitä kaikilla teollisuuden aloilla. Ota käyttöön ja tarkasta toimet, joilla tuetaan työntekijää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8809149" y="429114"/>
            <a:ext cx="300820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 sz="1400" b="1" i="0" strike="noStrike" cap="none" spc="0" baseline="0" dirty="0">
                <a:solidFill>
                  <a:srgbClr val="F6A317"/>
                </a:solidFill>
                <a:effectLst/>
                <a:latin typeface="Helvetica"/>
                <a:ea typeface="Helvetica"/>
                <a:cs typeface="Helvetica"/>
              </a:rPr>
              <a:t>HYVÄ KÄYTÄNTÖ -KOULUTUS KUNNOSSAPITOON, HUOLTOON JA KORJAUKSEEN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5955931" cy="1691348"/>
          </a:xfrm>
        </p:spPr>
        <p:txBody>
          <a:bodyPr anchor="t"/>
          <a:lstStyle/>
          <a:p>
            <a:pPr>
              <a:lnSpc>
                <a:spcPct val="100000"/>
              </a:lnSpc>
            </a:pPr>
            <a:r>
              <a:rPr lang="fi" sz="2800" b="1" i="0" strike="noStrike" cap="none" spc="0" baseline="0" dirty="0">
                <a:solidFill>
                  <a:srgbClr val="FFFFFF"/>
                </a:solidFill>
                <a:effectLst/>
                <a:latin typeface="Helvetica"/>
                <a:ea typeface="Helvetica"/>
                <a:cs typeface="Helvetica"/>
              </a:rPr>
              <a:t>HYVÄ KÄYTÄNTÖ -KOULUTUS KUNNOSSAPITOON, HUOLTOON JA KORJAUKSEEN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996517" y="257175"/>
            <a:ext cx="3804957" cy="97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FI" sz="2800" dirty="0"/>
              <a:t>JOHDANTO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latin typeface="Helvetica"/>
                <a:cs typeface="Helvetica"/>
              </a:rPr>
              <a:t>NEPSI on kehittänyt koulutusmateriaaleja osaksi NEPSI:n Hyvän käytännön toteuttamisen koulutusvaihetta.</a:t>
            </a:r>
          </a:p>
          <a:p>
            <a:pPr>
              <a:lnSpc>
                <a:spcPts val="2400"/>
              </a:lnSpc>
            </a:pPr>
            <a:r>
              <a:rPr lang="fi-FI" sz="1800" dirty="0">
                <a:latin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latin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fi" sz="1800" b="1" i="0" strike="noStrike" cap="none" spc="0" baseline="0">
                <a:solidFill>
                  <a:srgbClr val="000000"/>
                </a:solidFill>
                <a:effectLst/>
                <a:latin typeface="Helvetica"/>
                <a:ea typeface="Helvetica"/>
                <a:cs typeface="Helvetica"/>
              </a:rPr>
              <a:t>Etusijalla on oppia suojautumaan työperäisiltä vaaroilta terveydelle.</a:t>
            </a:r>
          </a:p>
          <a:p>
            <a:pPr>
              <a:lnSpc>
                <a:spcPts val="2400"/>
              </a:lnSpc>
            </a:pPr>
            <a:r>
              <a:rPr lang="fi" sz="1800" b="0" i="0" strike="noStrike" cap="none" spc="0" baseline="0">
                <a:solidFill>
                  <a:srgbClr val="000000"/>
                </a:solidFill>
                <a:effectLst/>
                <a:latin typeface="Helvetica"/>
                <a:ea typeface="Helvetica"/>
                <a:cs typeface="Helvetica"/>
              </a:rPr>
              <a:t>Tässä PowerPoint-koulutuksessa opit seuraavista asioista:</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Miten minimoidaan altistus haitalliselle hengitettävälle kiteiselle piidioksidille (RCS) kunnossapito-, huolto- tai korjaustöissä.</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Muut vaarat työpaikalla</a:t>
            </a:r>
          </a:p>
          <a:p>
            <a:pPr marL="285750" indent="-285750">
              <a:lnSpc>
                <a:spcPts val="2400"/>
              </a:lnSpc>
              <a:buFont typeface="Arial" panose="020B0604020202020204" pitchFamily="34" charset="0"/>
              <a:buChar char="•"/>
            </a:pPr>
            <a:r>
              <a:rPr lang="fi" sz="1800" b="0" i="0" strike="noStrike" cap="none" spc="0" baseline="0">
                <a:solidFill>
                  <a:srgbClr val="FF0000"/>
                </a:solidFill>
                <a:effectLst/>
                <a:latin typeface="Helvetica"/>
                <a:ea typeface="Helvetica"/>
                <a:cs typeface="Helvetica"/>
              </a:rPr>
              <a:t>Tilaa kouluttajan tekstille – jos olet lisännyt oman dian, lisää tähän lyhyt kuvaus materiaalista</a:t>
            </a:r>
          </a:p>
          <a:p>
            <a:pPr marL="285750" indent="-285750">
              <a:lnSpc>
                <a:spcPts val="2400"/>
              </a:lnSpc>
              <a:buFont typeface="Arial" panose="020B0604020202020204" pitchFamily="34" charset="0"/>
              <a:buChar char="•"/>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lIns="91440" tIns="45720" rIns="91440" bIns="45720" anchor="t"/>
          <a:lstStyle/>
          <a:p>
            <a:pPr>
              <a:lnSpc>
                <a:spcPct val="100000"/>
              </a:lnSpc>
            </a:pPr>
            <a:r>
              <a:rPr lang="fi" sz="2800" dirty="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fi" sz="1800" b="0" i="0" strike="noStrike" cap="none" spc="0" baseline="0" dirty="0">
                <a:solidFill>
                  <a:srgbClr val="000000"/>
                </a:solidFill>
                <a:effectLst/>
                <a:latin typeface="Helvetica"/>
                <a:ea typeface="Helvetica"/>
                <a:cs typeface="Helvetica"/>
              </a:rPr>
              <a:t>Kunnossapito-, huolto- ja korjaustöissä hyödynnetään hyvää hygieniaa ja taloudenhoitoa, mikä on yksi viidestä tärkeimmästä pölynhallintamenetelmästä.</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pesu ja prosessien tuottaman pölyn imurointi estää pölyn kertymisen ajan myötä – puhdas työtila on turvallinen</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SULJETUT ALUEET</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TOIMINNASTA SYNTYVÄT RISKIT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Tästä toiminnasta voi aiheutua paljon pölyä</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a:solidFill>
                  <a:srgbClr val="000000"/>
                </a:solidFill>
                <a:effectLst/>
                <a:latin typeface="Helvetica"/>
                <a:ea typeface="Helvetica"/>
                <a:cs typeface="Helvetica"/>
              </a:rPr>
              <a:t>On tärkeää suojautua leijuvalta pölyltä päivittäin. </a:t>
            </a:r>
          </a:p>
          <a:p>
            <a:pPr>
              <a:lnSpc>
                <a:spcPts val="2400"/>
              </a:lnSpc>
            </a:pPr>
            <a:r>
              <a:rPr lang="fi" sz="1800" b="0" i="0" strike="noStrike" cap="none" spc="0" baseline="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a:solidFill>
                  <a:srgbClr val="000000"/>
                </a:solidFill>
                <a:effectLst/>
                <a:latin typeface="Helvetica"/>
                <a:ea typeface="Helvetica"/>
                <a:cs typeface="Helvetica"/>
              </a:rPr>
              <a:t>Miten aiot viettää eläkepäiväsi?</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KUNNOSSAPITO-, HUOLTO- JA KORJAUSTYÖTYYPPEJÄ</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Päivittäinen suunnitelmallinen ennaltaehkäisevä kunnossapito/huolto/korjaus</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Rutiininomainen suunnitelmallinen ennaltaehkäisevä kunnossapito/huolto/korjaus</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Konerikot ja hätätapaukset</a:t>
            </a:r>
          </a:p>
          <a:p>
            <a:pPr>
              <a:lnSpc>
                <a:spcPts val="2400"/>
              </a:lnSpc>
            </a:pPr>
            <a:endParaRPr lang="en-US" sz="1800">
              <a:solidFill>
                <a:schemeClr val="bg1">
                  <a:lumMod val="65000"/>
                </a:schemeClr>
              </a:solidFill>
            </a:endParaRPr>
          </a:p>
          <a:p>
            <a:pPr>
              <a:lnSpc>
                <a:spcPts val="2400"/>
              </a:lnSpc>
            </a:pPr>
            <a:r>
              <a:rPr lang="fi" sz="1800" b="0" i="0" strike="noStrike" cap="none" spc="0" baseline="0">
                <a:solidFill>
                  <a:srgbClr val="A6A6A6"/>
                </a:solidFill>
                <a:effectLst/>
                <a:latin typeface="Helvetica"/>
                <a:ea typeface="Helvetica"/>
                <a:cs typeface="Helvetica"/>
              </a:rPr>
              <a:t>    (lista ei ole kaikenkattava)</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YMPÄRISTÖTEKIJÄT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453624" cy="3301845"/>
          </a:xfrm>
        </p:spPr>
        <p:txBody>
          <a:bodyPr/>
          <a:lstStyle/>
          <a:p>
            <a:pPr>
              <a:lnSpc>
                <a:spcPct val="100000"/>
              </a:lnSpc>
              <a:spcBef>
                <a:spcPts val="600"/>
              </a:spcBef>
            </a:pPr>
            <a:r>
              <a:rPr lang="fi" sz="1600" b="0" i="0" strike="noStrike" cap="none" spc="0" baseline="0" dirty="0">
                <a:solidFill>
                  <a:srgbClr val="000000"/>
                </a:solidFill>
                <a:effectLst/>
                <a:latin typeface="Helvetica"/>
                <a:ea typeface="Helvetica"/>
                <a:cs typeface="Helvetica"/>
              </a:rPr>
              <a:t>Valmistaudu:</a:t>
            </a:r>
          </a:p>
          <a:p>
            <a:pPr marL="285750" indent="-285750">
              <a:lnSpc>
                <a:spcPct val="95000"/>
              </a:lnSpc>
              <a:spcBef>
                <a:spcPts val="600"/>
              </a:spcBef>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Suunnittelemalla etukäteen ja varmistamalla, että toimintatavat ovat tiedossa ja työvälineet (kuten suojavarusteet) käytössä, jotta vikojen, konerikkojen ja vuotojen korjaaminen olisi turvallista</a:t>
            </a:r>
          </a:p>
          <a:p>
            <a:pPr marL="285750" indent="-285750">
              <a:lnSpc>
                <a:spcPct val="95000"/>
              </a:lnSpc>
              <a:spcBef>
                <a:spcPts val="600"/>
              </a:spcBef>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Varmistamalla asiaankuuluvalla siivouksella, että työympäristö on siisti</a:t>
            </a:r>
          </a:p>
          <a:p>
            <a:pPr marL="285750" indent="-285750">
              <a:lnSpc>
                <a:spcPct val="95000"/>
              </a:lnSpc>
              <a:spcBef>
                <a:spcPts val="600"/>
              </a:spcBef>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Puhdistamalla lattiat ja välineet matalapaineisella letkukastelulla tai märkäpyyhinnällä. Älä koskaan lakaise pölyä kuivalla harjalla </a:t>
            </a:r>
          </a:p>
          <a:p>
            <a:pPr marL="285750" indent="-285750">
              <a:lnSpc>
                <a:spcPct val="95000"/>
              </a:lnSpc>
              <a:spcBef>
                <a:spcPts val="600"/>
              </a:spcBef>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Siivoamalla kuivat pölyvuodot HEPA-imurilla. Älä koskaan käytä puhdistuksessa paineilmaa</a:t>
            </a:r>
          </a:p>
          <a:p>
            <a:pPr marL="285750" indent="-285750">
              <a:lnSpc>
                <a:spcPct val="95000"/>
              </a:lnSpc>
              <a:spcBef>
                <a:spcPts val="600"/>
              </a:spcBef>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Tarkistamalla, että pölynpoistojärjestelmät ovat päällä</a:t>
            </a:r>
          </a:p>
          <a:p>
            <a:pPr marL="285750" indent="-285750">
              <a:lnSpc>
                <a:spcPct val="95000"/>
              </a:lnSpc>
              <a:spcBef>
                <a:spcPts val="600"/>
              </a:spcBef>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Käyttämällä kuljetushihnoilla kaapimia</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MUUT VAARAT</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fi" sz="1800" b="0" i="0" strike="noStrike" cap="none" spc="0" baseline="0">
                <a:solidFill>
                  <a:srgbClr val="000000"/>
                </a:solidFill>
                <a:effectLst/>
                <a:latin typeface="Helvetica"/>
                <a:ea typeface="Helvetica"/>
                <a:cs typeface="Helvetica"/>
              </a:rPr>
              <a:t>Mieti seuraavia vaaroja ennen kunnossapidon, huollon tai korjaamisen aloittamista:</a:t>
            </a:r>
          </a:p>
          <a:p>
            <a:pPr>
              <a:lnSpc>
                <a:spcPts val="2400"/>
              </a:lnSpc>
            </a:pPr>
            <a:r>
              <a:rPr lang="fi" sz="1800" b="0" i="0" strike="noStrike" cap="none" spc="0" baseline="0">
                <a:solidFill>
                  <a:srgbClr val="000000"/>
                </a:solidFill>
                <a:effectLst/>
                <a:latin typeface="Helvetica"/>
                <a:ea typeface="Helvetica"/>
                <a:cs typeface="Helvetica"/>
              </a:rPr>
              <a:t>Liian kova meteli</a:t>
            </a:r>
          </a:p>
          <a:p>
            <a:pPr>
              <a:lnSpc>
                <a:spcPts val="2400"/>
              </a:lnSpc>
            </a:pPr>
            <a:r>
              <a:rPr lang="fi" sz="1800" b="0" i="0" strike="noStrike" cap="none" spc="0" baseline="0">
                <a:solidFill>
                  <a:srgbClr val="000000"/>
                </a:solidFill>
                <a:effectLst/>
                <a:latin typeface="Helvetica"/>
                <a:ea typeface="Helvetica"/>
                <a:cs typeface="Helvetica"/>
              </a:rPr>
              <a:t>Työskenteleminen korkeissa paikossa</a:t>
            </a:r>
          </a:p>
          <a:p>
            <a:pPr>
              <a:lnSpc>
                <a:spcPts val="2400"/>
              </a:lnSpc>
            </a:pPr>
            <a:r>
              <a:rPr lang="fi" sz="1800" b="0" i="0" strike="noStrike" cap="none" spc="0" baseline="0">
                <a:solidFill>
                  <a:srgbClr val="000000"/>
                </a:solidFill>
                <a:effectLst/>
                <a:latin typeface="Helvetica"/>
                <a:ea typeface="Helvetica"/>
                <a:cs typeface="Helvetica"/>
              </a:rPr>
              <a:t>Työkoneiden liikkeet</a:t>
            </a:r>
          </a:p>
          <a:p>
            <a:pPr>
              <a:lnSpc>
                <a:spcPts val="2400"/>
              </a:lnSpc>
            </a:pPr>
            <a:r>
              <a:rPr lang="fi" sz="1800" b="0" i="0" strike="noStrike" cap="none" spc="0" baseline="0">
                <a:solidFill>
                  <a:srgbClr val="000000"/>
                </a:solidFill>
                <a:effectLst/>
                <a:latin typeface="Helvetica"/>
                <a:ea typeface="Helvetica"/>
                <a:cs typeface="Helvetica"/>
              </a:rPr>
              <a:t>Ahtaat tilat</a:t>
            </a:r>
          </a:p>
          <a:p>
            <a:pPr>
              <a:lnSpc>
                <a:spcPts val="2400"/>
              </a:lnSpc>
            </a:pPr>
            <a:r>
              <a:rPr lang="fi" sz="1800" b="0" i="0" strike="noStrike" cap="none" spc="0" baseline="0">
                <a:solidFill>
                  <a:srgbClr val="000000"/>
                </a:solidFill>
                <a:effectLst/>
                <a:latin typeface="Helvetica"/>
                <a:ea typeface="Helvetica"/>
                <a:cs typeface="Helvetica"/>
              </a:rPr>
              <a:t>Hitsaus-, poltto-, leikkaus- ja jauhamisprosessit</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521353" cy="400110"/>
          </a:xfrm>
          <a:prstGeom prst="rect">
            <a:avLst/>
          </a:prstGeom>
        </p:spPr>
        <p:txBody>
          <a:bodyPr wrap="square">
            <a:spAutoFit/>
          </a:bodyPr>
          <a:lstStyle/>
          <a:p>
            <a:pPr lvl="0">
              <a:lnSpc>
                <a:spcPts val="2400"/>
              </a:lnSpc>
              <a:spcBef>
                <a:spcPts val="1000"/>
              </a:spcBef>
              <a:spcAft>
                <a:spcPts val="1000"/>
              </a:spcAft>
            </a:pPr>
            <a:r>
              <a:rPr lang="fi" sz="1800" b="0" i="0" strike="noStrike" cap="none" spc="0" baseline="0">
                <a:solidFill>
                  <a:srgbClr val="000000"/>
                </a:solidFill>
                <a:effectLst/>
                <a:latin typeface="Helvetica"/>
                <a:ea typeface="Helvetica"/>
                <a:cs typeface="Helvetica"/>
              </a:rPr>
              <a:t>Rajoita pääsy alueelle vain valtuutetuille henkilöille</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HYVÄN HYGIENIAN KÄYTÄNNÖT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spcAft>
                <a:spcPts val="1000"/>
              </a:spcAft>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Syö alueella, joka on etäällä sellaisista prosesseista, joissa voi altistua RCS:lle.</a:t>
            </a:r>
          </a:p>
          <a:p>
            <a:pPr marL="285750" indent="-285750">
              <a:lnSpc>
                <a:spcPts val="2400"/>
              </a:lnSpc>
              <a:spcAft>
                <a:spcPts val="1000"/>
              </a:spcAft>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Työntekijöiden on pestävä kätensä ja kasvonsa sekä vaihdettava vaatteensa ennen syömistä, juomista tai tupakointia.</a:t>
            </a:r>
          </a:p>
          <a:p>
            <a:pPr marL="285750" indent="-285750">
              <a:lnSpc>
                <a:spcPts val="2400"/>
              </a:lnSpc>
              <a:spcAft>
                <a:spcPts val="1000"/>
              </a:spcAft>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Tupakointi on haitaksi terveydellesi ja voi lisätä kiteiseen piidioksidiin liittyvien terveyshaittojen riskiä.</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802876"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 KUNNOSSAPIDOSSA, HUOLLOSSA JA KORJAAMISESSA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fi" sz="1600" b="1" i="0" strike="noStrike" cap="none" spc="0" baseline="0">
                <a:solidFill>
                  <a:srgbClr val="000000"/>
                </a:solidFill>
                <a:effectLst/>
                <a:latin typeface="Helvetica"/>
                <a:ea typeface="Helvetica"/>
                <a:cs typeface="Helvetica"/>
              </a:rPr>
              <a:t>TEE SEURAAVAT</a:t>
            </a:r>
          </a:p>
          <a:p>
            <a:pPr marL="285750" indent="-285750">
              <a:lnSpc>
                <a:spcPct val="100000"/>
              </a:lnSpc>
              <a:spcBef>
                <a:spcPts val="600"/>
              </a:spcBef>
              <a:buSzPct val="85000"/>
              <a:buFont typeface=".Apple Color Emoji UI"/>
              <a:buChar char="✅"/>
            </a:pPr>
            <a:r>
              <a:rPr lang="fi" sz="1600" b="0" i="0" strike="noStrike" cap="none" spc="0" baseline="0">
                <a:solidFill>
                  <a:srgbClr val="000000"/>
                </a:solidFill>
                <a:effectLst/>
                <a:latin typeface="Helvetica"/>
                <a:ea typeface="Helvetica"/>
                <a:cs typeface="Helvetica"/>
              </a:rPr>
              <a:t>Tee suunnitelma etukäteen vikojen, konerikkojen ja vuotojen varalle</a:t>
            </a:r>
          </a:p>
          <a:p>
            <a:pPr marL="285750" indent="-285750">
              <a:lnSpc>
                <a:spcPct val="100000"/>
              </a:lnSpc>
              <a:spcBef>
                <a:spcPts val="600"/>
              </a:spcBef>
              <a:buSzPct val="85000"/>
              <a:buFont typeface=".Apple Color Emoji UI"/>
              <a:buChar char="✅"/>
            </a:pPr>
            <a:r>
              <a:rPr lang="fi" sz="1600" b="0" i="0" strike="noStrike" cap="none" spc="0" baseline="0">
                <a:solidFill>
                  <a:srgbClr val="000000"/>
                </a:solidFill>
                <a:effectLst/>
                <a:latin typeface="Helvetica"/>
                <a:ea typeface="Helvetica"/>
                <a:cs typeface="Helvetica"/>
              </a:rPr>
              <a:t>Varmista, että työympäristö on puhdas</a:t>
            </a:r>
          </a:p>
          <a:p>
            <a:pPr marL="285750" indent="-285750">
              <a:lnSpc>
                <a:spcPct val="100000"/>
              </a:lnSpc>
              <a:spcBef>
                <a:spcPts val="600"/>
              </a:spcBef>
              <a:buSzPct val="85000"/>
              <a:buFont typeface=".Apple Color Emoji UI"/>
              <a:buChar char="✅"/>
            </a:pPr>
            <a:r>
              <a:rPr lang="fi" sz="1600" b="0" i="0" strike="noStrike" cap="none" spc="0" baseline="0">
                <a:solidFill>
                  <a:srgbClr val="000000"/>
                </a:solidFill>
                <a:effectLst/>
                <a:latin typeface="Helvetica"/>
                <a:ea typeface="Helvetica"/>
                <a:cs typeface="Helvetica"/>
              </a:rPr>
              <a:t>Siivoa pölyvuodot heti</a:t>
            </a:r>
          </a:p>
          <a:p>
            <a:pPr marL="285750" indent="-285750">
              <a:lnSpc>
                <a:spcPct val="100000"/>
              </a:lnSpc>
              <a:spcBef>
                <a:spcPts val="600"/>
              </a:spcBef>
              <a:spcAft>
                <a:spcPts val="1000"/>
              </a:spcAft>
              <a:buSzPct val="85000"/>
              <a:buFont typeface=".Apple Color Emoji UI"/>
              <a:buChar char="✅"/>
            </a:pPr>
            <a:r>
              <a:rPr lang="fi" sz="1600" b="0" i="0" strike="noStrike" cap="none" spc="0" baseline="0">
                <a:solidFill>
                  <a:srgbClr val="000000"/>
                </a:solidFill>
                <a:effectLst/>
                <a:latin typeface="Helvetica"/>
                <a:ea typeface="Helvetica"/>
                <a:cs typeface="Helvetica"/>
              </a:rPr>
              <a:t>Ilmoita vahingoittuneista laitteista</a:t>
            </a:r>
          </a:p>
          <a:p>
            <a:pPr>
              <a:lnSpc>
                <a:spcPct val="100000"/>
              </a:lnSpc>
              <a:spcBef>
                <a:spcPts val="600"/>
              </a:spcBef>
            </a:pPr>
            <a:r>
              <a:rPr lang="fi" sz="1600" b="1" i="0" strike="noStrike" cap="none" spc="0" baseline="0">
                <a:solidFill>
                  <a:srgbClr val="000000"/>
                </a:solidFill>
                <a:effectLst/>
                <a:latin typeface="Helvetica"/>
                <a:ea typeface="Helvetica"/>
                <a:cs typeface="Helvetica"/>
              </a:rPr>
              <a:t>ÄLÄ TEE SEURAAVIA</a:t>
            </a:r>
          </a:p>
          <a:p>
            <a:pPr marL="285750" indent="-285750">
              <a:lnSpc>
                <a:spcPct val="100000"/>
              </a:lnSpc>
              <a:spcBef>
                <a:spcPts val="600"/>
              </a:spcBef>
              <a:buSzPct val="85000"/>
              <a:buFont typeface=".Apple Color Emoji UI"/>
              <a:buChar char="❌"/>
            </a:pPr>
            <a:r>
              <a:rPr lang="fi" sz="1600" b="0" i="0" strike="noStrike" cap="none" spc="0" baseline="0">
                <a:solidFill>
                  <a:srgbClr val="000000"/>
                </a:solidFill>
                <a:effectLst/>
                <a:latin typeface="Helvetica"/>
                <a:ea typeface="Helvetica"/>
                <a:cs typeface="Helvetica"/>
              </a:rPr>
              <a:t>Älä käytä vahingoittuneita tai liian kuluneita laitteita</a:t>
            </a:r>
          </a:p>
          <a:p>
            <a:pPr marL="285750" indent="-285750">
              <a:lnSpc>
                <a:spcPct val="100000"/>
              </a:lnSpc>
              <a:spcBef>
                <a:spcPts val="600"/>
              </a:spcBef>
              <a:buSzPct val="85000"/>
              <a:buFont typeface=".Apple Color Emoji UI"/>
              <a:buChar char="❌"/>
            </a:pPr>
            <a:r>
              <a:rPr lang="fi" sz="1600" b="0" i="0" strike="noStrike" cap="none" spc="0" baseline="0">
                <a:solidFill>
                  <a:srgbClr val="000000"/>
                </a:solidFill>
                <a:effectLst/>
                <a:latin typeface="Helvetica"/>
                <a:ea typeface="Helvetica"/>
                <a:cs typeface="Helvetica"/>
              </a:rPr>
              <a:t>Älä siivoa käyttämällä kuivaa harjaa tai paineilmaa</a:t>
            </a:r>
          </a:p>
          <a:p>
            <a:pPr marL="285750" indent="-285750">
              <a:lnSpc>
                <a:spcPct val="100000"/>
              </a:lnSpc>
              <a:spcBef>
                <a:spcPts val="600"/>
              </a:spcBef>
              <a:buSzPct val="85000"/>
              <a:buFont typeface=".Apple Color Emoji UI"/>
              <a:buChar char="❌"/>
            </a:pPr>
            <a:r>
              <a:rPr lang="fi" sz="1600" b="0" i="0" strike="noStrike" cap="none" spc="0" baseline="0">
                <a:solidFill>
                  <a:srgbClr val="FF0000"/>
                </a:solidFill>
                <a:effectLst/>
                <a:latin typeface="Helvetica"/>
                <a:ea typeface="Helvetica"/>
                <a:cs typeface="Helvetica"/>
              </a:rPr>
              <a:t>Tilaa kouluttajan tekstille – lisätietoa tarvitaan</a:t>
            </a:r>
          </a:p>
          <a:p>
            <a:pPr>
              <a:lnSpc>
                <a:spcPct val="100000"/>
              </a:lnSpc>
              <a:spcBef>
                <a:spcPts val="600"/>
              </a:spcBef>
              <a:buSzPct val="85000"/>
            </a:pPr>
            <a:endParaRPr lang="en-US"/>
          </a:p>
          <a:p>
            <a:pPr marL="285750" indent="-285750">
              <a:lnSpc>
                <a:spcPct val="100000"/>
              </a:lnSpc>
              <a:spcBef>
                <a:spcPts val="600"/>
              </a:spcBef>
              <a:buSzPct val="85000"/>
              <a:buFont typeface=".Apple Color Emoji UI"/>
              <a:buChar char="✅"/>
            </a:pPr>
            <a:endParaRPr lang="en-US"/>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spcBef>
                <a:spcPts val="600"/>
              </a:spcBef>
              <a:spcAft>
                <a:spcPts val="1000"/>
              </a:spcAft>
            </a:pPr>
            <a:r>
              <a:rPr lang="fi" sz="1800" b="0" i="0" strike="noStrike" cap="none" spc="0" baseline="0" dirty="0">
                <a:solidFill>
                  <a:srgbClr val="000000"/>
                </a:solidFill>
                <a:effectLst/>
                <a:latin typeface="Helvetica"/>
                <a:ea typeface="Helvetica"/>
                <a:cs typeface="Helvetica"/>
              </a:rPr>
              <a:t>Kunnossapito-, huolto- ja korjaustyöt ovat välttämättömiä rutiinitoimenpiteitä kaikilla teollisuuden aloilla. Muista: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Tee suunnitelma etukäteen vikojen, konerikkojen ja vuotojen varalle</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Pidä työympäristö puhtaana ja huolehdi ilmanvaihdosta </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Varo muita vaaroja työpaikalla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FF0000"/>
                </a:solidFill>
                <a:effectLst/>
                <a:latin typeface="Helvetica"/>
                <a:ea typeface="Helvetica"/>
                <a:cs typeface="Helvetica"/>
              </a:rPr>
              <a:t>Kouluttaja voi lisätä kontekstiin sopivia loppuhuomioita</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7" history="0"/>
              </a:rPr>
              <a:t>Hyvä käytäntö kunnossapito-, huolto- ja korjaustöihin (Työohje 2.1.14)</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8"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9" history="0"/>
              </a:rPr>
              <a:t>NEPSI Opas PK-yrityksille</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10"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schemas.microsoft.com/office/2006/metadata/properties"/>
    <ds:schemaRef ds:uri="6d9d7403-2d8c-4818-ae25-2c5629bc7330"/>
    <ds:schemaRef ds:uri="http://purl.org/dc/terms/"/>
    <ds:schemaRef ds:uri="http://schemas.microsoft.com/office/infopath/2007/PartnerControls"/>
    <ds:schemaRef ds:uri="http://schemas.microsoft.com/office/2006/documentManagement/types"/>
    <ds:schemaRef ds:uri="d8ecf516-e360-4672-81b9-68723bedb71f"/>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8EBE4D2A-991A-43B6-AE83-89C2AA849C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59</TotalTime>
  <Words>946</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30</cp:revision>
  <dcterms:created xsi:type="dcterms:W3CDTF">2020-06-26T08:41:49Z</dcterms:created>
  <dcterms:modified xsi:type="dcterms:W3CDTF">2024-11-13T12:32:39Z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