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D6A8F8-967F-454B-9755-6498B73664B1}" v="1" dt="2022-09-22T23:48:18.318"/>
    <p1510:client id="{7C512564-FD60-5B49-81CA-180295909D65}" v="2" dt="2020-12-09T20:22:16.869"/>
    <p1510:client id="{B31C273C-E62E-4066-8D49-ECA4EF80642A}" v="12" dt="2022-09-23T08:44:22.574"/>
    <p1510:client id="{B9DC5F1A-D44D-42D3-9DF1-162D712B2030}" v="16" dt="2022-09-22T23:19:27.2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a:solidFill>
                  <a:srgbClr val="000000"/>
                </a:solidFill>
                <a:effectLst/>
                <a:latin typeface="Calibri"/>
                <a:ea typeface="Calibri"/>
                <a:cs typeface="Calibri"/>
              </a:rPr>
              <a:t>Questo training fornisce una guida alle attività di manutenzione, controllo e riparazione in ambienti in cui si utilizzano materiali contenenti silice cristallina.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dirty="0">
                <a:solidFill>
                  <a:srgbClr val="000000"/>
                </a:solidFill>
                <a:effectLst/>
                <a:latin typeface="Calibri"/>
                <a:ea typeface="Calibri"/>
                <a:cs typeface="Calibri"/>
              </a:rPr>
              <a:t>Alcuni dipendenti e collaboratori — come gli installatori, gli elettricisti, i pattugliatori e i manovali — sono chiamati a svolgere attività di manutenzione, controllo e riparazione. I dipendenti possono adottare svariate misure per garantire che queste attività vengano svolte senza </a:t>
            </a:r>
            <a:r>
              <a:rPr lang="en-GB" sz="1200" b="0" i="0" strike="noStrike" cap="none" spc="0" baseline="0" dirty="0" err="1">
                <a:solidFill>
                  <a:srgbClr val="000000"/>
                </a:solidFill>
                <a:effectLst/>
                <a:latin typeface="Calibri"/>
                <a:ea typeface="Calibri"/>
                <a:cs typeface="Calibri"/>
              </a:rPr>
              <a:t>problemi</a:t>
            </a:r>
            <a:r>
              <a:rPr lang="it" sz="1200" b="0" i="0" strike="noStrike" cap="none" spc="0" baseline="0" dirty="0">
                <a:solidFill>
                  <a:srgbClr val="000000"/>
                </a:solidFill>
                <a:effectLst/>
                <a:latin typeface="Calibri"/>
                <a:ea typeface="Calibri"/>
                <a:cs typeface="Calibri"/>
              </a:rPr>
              <a:t>.</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I siti di lavoro sono luoghi affollati. Tenere conto dei fattori ambientali finora illustrati permette di agevolare le attività di manutenzione, controllo e riparazione. </a:t>
            </a:r>
          </a:p>
          <a:p>
            <a:endParaRPr lang="en-US"/>
          </a:p>
          <a:p>
            <a:r>
              <a:rPr lang="it" sz="1800" b="0" i="0" strike="noStrike" cap="none" spc="0" baseline="0">
                <a:solidFill>
                  <a:srgbClr val="000000"/>
                </a:solidFill>
                <a:effectLst/>
                <a:latin typeface="Calibri"/>
                <a:ea typeface="Calibri"/>
                <a:cs typeface="Calibri"/>
              </a:rPr>
              <a:t>È essenziale assicurarsi che le aree di lavoro siano sgombre da fuoriuscite e che i sistemi di aspirazione siano attivi e funzionanti. In questo modo si riduce il rischio di infortuni: un ambiente pulito è un ambiente sicuro.</a:t>
            </a:r>
          </a:p>
          <a:p>
            <a:endParaRPr lang="en-US"/>
          </a:p>
          <a:p>
            <a:r>
              <a:rPr lang="it" sz="1800" b="0" i="0" strike="noStrike" cap="none" spc="0" baseline="0">
                <a:solidFill>
                  <a:srgbClr val="000000"/>
                </a:solidFill>
                <a:effectLst/>
                <a:latin typeface="Calibri"/>
                <a:ea typeface="Calibri"/>
                <a:cs typeface="Calibri"/>
              </a:rPr>
              <a:t>La presenza di raschiatori per nastri trasportatori ridurrà al minimo le fuoriuscite.</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dirty="0">
                <a:solidFill>
                  <a:srgbClr val="000000"/>
                </a:solidFill>
                <a:effectLst/>
                <a:latin typeface="Calibri"/>
                <a:ea typeface="Calibri"/>
                <a:cs typeface="Calibri"/>
              </a:rPr>
              <a:t>Sebbene l'esposizione alle polveri sia una delle principali preoccupazioni per tutti i lavoratori dello stabilimento, esistono anche altri pericoli che potrebbero mettere a rischio la salute degli addetti alle attività di manutenzione, </a:t>
            </a:r>
            <a:r>
              <a:rPr lang="en-GB" sz="1800" b="0" i="0" strike="noStrike" cap="none" spc="0" baseline="0" dirty="0" err="1">
                <a:solidFill>
                  <a:srgbClr val="000000"/>
                </a:solidFill>
                <a:effectLst/>
                <a:latin typeface="Calibri"/>
                <a:ea typeface="Calibri"/>
                <a:cs typeface="Calibri"/>
              </a:rPr>
              <a:t>controllo</a:t>
            </a:r>
            <a:r>
              <a:rPr lang="it" sz="1800" b="0" i="0" strike="noStrike" cap="none" spc="0" baseline="0" dirty="0">
                <a:solidFill>
                  <a:srgbClr val="000000"/>
                </a:solidFill>
                <a:effectLst/>
                <a:latin typeface="Calibri"/>
                <a:ea typeface="Calibri"/>
                <a:cs typeface="Calibri"/>
              </a:rPr>
              <a:t> e riparazione. Prima di iniziare i lavori, è bene prendere in considerazione anche i pericoli che compaiono sullo schermo, non solo l'esposizione alla SCR.</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Questo video illustra le buone pratiche per le attività di manutenzione, controllo e riparazione.</a:t>
            </a:r>
          </a:p>
          <a:p>
            <a:endParaRPr lang="en-US"/>
          </a:p>
          <a:p>
            <a:r>
              <a:rPr lang="it" sz="1200" b="0" i="0" strike="noStrike" cap="none" spc="0" baseline="0">
                <a:solidFill>
                  <a:srgbClr val="000000"/>
                </a:solidFill>
                <a:effectLst/>
                <a:latin typeface="Calibri"/>
                <a:ea typeface="Calibri"/>
                <a:cs typeface="Calibri"/>
              </a:rPr>
              <a:t>Accanto all'immagine del video sono riportati un grafico e una barra rossa che illustrano la concentrazione di polvere in mg/m³.</a:t>
            </a:r>
          </a:p>
          <a:p>
            <a:endParaRPr lang="en-GB" sz="1200" b="0" i="0" u="none" strike="noStrike" kern="1200">
              <a:solidFill>
                <a:schemeClr val="tx1"/>
              </a:solidFill>
              <a:effectLst/>
              <a:latin typeface="+mn-lt"/>
              <a:ea typeface="+mn-ea"/>
              <a:cs typeface="+mn-cs"/>
            </a:endParaRPr>
          </a:p>
          <a:p>
            <a:r>
              <a:rPr lang="it" sz="1200" b="0" i="0" strike="noStrike" cap="none" spc="0" baseline="0">
                <a:solidFill>
                  <a:srgbClr val="000000"/>
                </a:solidFill>
                <a:effectLst/>
                <a:latin typeface="Calibri"/>
                <a:ea typeface="Calibri"/>
                <a:cs typeface="Calibri"/>
              </a:rPr>
              <a:t>La misurazione della concentrazione di polvere non riguarda la silice cristallina respirabile, ma si basa su una misurazione semiquantitativa. Ciò che più conta non è il valore della concentrazione di polvere, ma la differenza relativa tra i livelli di esposizione durante l’attività raccomandata e le altre attività.</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it" sz="1200" b="0" i="0" strike="noStrike" cap="none" spc="0" baseline="0" dirty="0">
                <a:solidFill>
                  <a:srgbClr val="000000"/>
                </a:solidFill>
                <a:effectLst/>
                <a:latin typeface="Calibri"/>
                <a:ea typeface="Calibri"/>
                <a:cs typeface="Calibri"/>
              </a:rPr>
              <a:t>Manutenzione, controllo e riparazione sono attività necessarie e abituali per tutti i settori industriali. Verificare e implementare delle misure adeguate per supportare </a:t>
            </a:r>
            <a:r>
              <a:rPr lang="it" dirty="0">
                <a:solidFill>
                  <a:srgbClr val="000000"/>
                </a:solidFill>
                <a:latin typeface="Calibri"/>
                <a:ea typeface="Calibri"/>
                <a:cs typeface="Calibri"/>
              </a:rPr>
              <a:t>i lavoratori.</a:t>
            </a:r>
            <a:endParaRPr lang="it" sz="12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8151223" y="429114"/>
            <a:ext cx="366612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dirty="0">
                <a:solidFill>
                  <a:srgbClr val="F6A317"/>
                </a:solidFill>
                <a:effectLst/>
                <a:latin typeface="Helvetica"/>
                <a:ea typeface="Helvetica"/>
                <a:cs typeface="Helvetica"/>
              </a:rPr>
              <a:t>TRAINING SULLE BUONE PRATICHE PER LE ATTIVITÀ DI MANUTENZIONE, CONTROLLO E RIPARAZIONE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22849"/>
            <a:ext cx="7225007" cy="1691348"/>
          </a:xfrm>
        </p:spPr>
        <p:txBody>
          <a:bodyPr anchor="t"/>
          <a:lstStyle/>
          <a:p>
            <a:r>
              <a:rPr lang="it" sz="3000" b="1" i="0" strike="noStrike" cap="none" spc="0" baseline="0" dirty="0">
                <a:solidFill>
                  <a:srgbClr val="FFFFFF"/>
                </a:solidFill>
                <a:effectLst/>
                <a:latin typeface="Helvetica"/>
                <a:ea typeface="Helvetica"/>
                <a:cs typeface="Helvetica"/>
              </a:rPr>
              <a:t>TRAINING SULLE BUONE PRATICHE PER LE ATTIVITÀ DI MANUTENZIONE, CONTROLLO E RIPARAZIONE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172325" y="257175"/>
            <a:ext cx="4629150"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PREMESSA PER I FORMATORI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41845" cy="3682369"/>
          </a:xfrm>
        </p:spPr>
        <p:txBody>
          <a:bodyPr/>
          <a:lstStyle/>
          <a:p>
            <a:pPr>
              <a:spcAft>
                <a:spcPts val="1000"/>
              </a:spcAft>
            </a:pPr>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Come ridurre al minimo l'esposizione alle polveri nocive di silice cristallina respirabile (SCR) durante lo svolgimento di attività di manutenzione, controllo e riparazione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Ulteriori pericoli nelle aree di lavoro</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a:solidFill>
                  <a:srgbClr val="F6A317"/>
                </a:solidFill>
                <a:effectLst/>
                <a:latin typeface="Helvetica"/>
                <a:ea typeface="Helvetica"/>
                <a:cs typeface="Helvetica"/>
              </a:rPr>
              <a:t>TECNICHE </a:t>
            </a:r>
            <a:r>
              <a:rPr lang="it" sz="3000">
                <a:latin typeface="Helvetica"/>
                <a:ea typeface="Helvetica"/>
                <a:cs typeface="Helvetica"/>
              </a:rPr>
              <a:t>PER IL </a:t>
            </a:r>
            <a:r>
              <a:rPr lang="it" sz="3000" b="1" i="0" strike="noStrike" cap="none" spc="0" baseline="0">
                <a:solidFill>
                  <a:srgbClr val="F6A317"/>
                </a:solidFill>
                <a:effectLst/>
                <a:latin typeface="Helvetica"/>
                <a:ea typeface="Helvetica"/>
                <a:cs typeface="Helvetica"/>
              </a:rPr>
              <a:t>CONTROLLO DELLE</a:t>
            </a:r>
            <a:r>
              <a:rPr lang="it" sz="3000">
                <a:latin typeface="Helvetica"/>
                <a:ea typeface="Helvetica"/>
                <a:cs typeface="Helvetica"/>
              </a:rPr>
              <a:t> </a:t>
            </a:r>
            <a:r>
              <a:rPr lang="it" sz="3000" b="1" i="0" strike="noStrike" cap="none" spc="0" baseline="0">
                <a:solidFill>
                  <a:srgbClr val="F6A317"/>
                </a:solidFill>
                <a:effectLst/>
                <a:latin typeface="Helvetica"/>
                <a:ea typeface="Helvetica"/>
                <a:cs typeface="Helvetica"/>
              </a:rPr>
              <a:t>POLVERI</a:t>
            </a:r>
            <a:endParaRPr lang="it-IT"/>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35397"/>
            <a:ext cx="4594857" cy="3682369"/>
          </a:xfrm>
        </p:spPr>
        <p:txBody>
          <a:bodyPr/>
          <a:lstStyle/>
          <a:p>
            <a:pPr>
              <a:lnSpc>
                <a:spcPts val="2700"/>
              </a:lnSpc>
            </a:pPr>
            <a:r>
              <a:rPr lang="it" sz="1800" b="0" i="0" strike="noStrike" cap="none" spc="0" baseline="0" dirty="0">
                <a:solidFill>
                  <a:srgbClr val="000000"/>
                </a:solidFill>
                <a:effectLst/>
                <a:latin typeface="Helvetica"/>
                <a:ea typeface="Helvetica"/>
                <a:cs typeface="Helvetica"/>
              </a:rPr>
              <a:t>Le attività di manutenzione, controllo e riparazione si basano sulle norme </a:t>
            </a:r>
            <a:r>
              <a:rPr lang="en-GB" sz="1800" b="0" i="0" strike="noStrike" cap="none" spc="0" baseline="0" dirty="0">
                <a:solidFill>
                  <a:srgbClr val="000000"/>
                </a:solidFill>
                <a:effectLst/>
                <a:latin typeface="Helvetica"/>
                <a:ea typeface="Helvetica"/>
                <a:cs typeface="Helvetica"/>
              </a:rPr>
              <a:t>di</a:t>
            </a:r>
            <a:r>
              <a:rPr lang="it" sz="1800" b="0" i="0" strike="noStrike" cap="none" spc="0" baseline="0" dirty="0">
                <a:solidFill>
                  <a:srgbClr val="000000"/>
                </a:solidFill>
                <a:effectLst/>
                <a:latin typeface="Helvetica"/>
                <a:ea typeface="Helvetica"/>
                <a:cs typeface="Helvetica"/>
              </a:rPr>
              <a:t> igiene e pulizia, vale a dire una delle cinque principali tecniche per il controllo delle polveri.</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3"/>
            <a:ext cx="2308453"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Questa attività può generare molta polvere</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dirty="0">
                <a:solidFill>
                  <a:srgbClr val="000000"/>
                </a:solidFill>
                <a:effectLst/>
                <a:latin typeface="Helvetica"/>
                <a:ea typeface="Helvetica"/>
                <a:cs typeface="Helvetica"/>
              </a:rPr>
              <a:t>Come immaginiamo di trascorrere la pensione?</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80756" cy="850900"/>
          </a:xfrm>
        </p:spPr>
        <p:txBody>
          <a:bodyPr/>
          <a:lstStyle/>
          <a:p>
            <a:r>
              <a:rPr lang="it" sz="3000" b="1" i="0" strike="noStrike" cap="none" spc="0" baseline="0" dirty="0">
                <a:solidFill>
                  <a:srgbClr val="F6A317"/>
                </a:solidFill>
                <a:effectLst/>
                <a:latin typeface="Helvetica"/>
                <a:ea typeface="Helvetica"/>
                <a:cs typeface="Helvetica"/>
              </a:rPr>
              <a:t>TIPOLOGIE DI MANUTENZIONE, CONTROLLO E RIPARAZIONE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Operazioni preventive e programmate giornaliere per manutenzione/controllo/riparazione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Operazioni preventive e programmate di routine per manutenzione/controllo/riparazione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Guasti ed emergenze</a:t>
            </a:r>
          </a:p>
          <a:p>
            <a:endParaRPr lang="en-US" sz="1800" dirty="0">
              <a:solidFill>
                <a:schemeClr val="bg1">
                  <a:lumMod val="65000"/>
                </a:schemeClr>
              </a:solidFill>
            </a:endParaRPr>
          </a:p>
          <a:p>
            <a:r>
              <a:rPr lang="it" sz="1800" b="0" i="0" strike="noStrike" cap="none" spc="0" baseline="0" dirty="0">
                <a:solidFill>
                  <a:srgbClr val="A6A6A6"/>
                </a:solidFill>
                <a:effectLst/>
                <a:latin typeface="Helvetica"/>
                <a:ea typeface="Helvetica"/>
                <a:cs typeface="Helvetica"/>
              </a:rPr>
              <a:t>    (elenco non esaustivo)</a:t>
            </a:r>
          </a:p>
          <a:p>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rotWithShape="1">
          <a:blip r:embed="rId4" cstate="print">
            <a:extLst>
              <a:ext uri="{28A0092B-C50C-407E-A947-70E740481C1C}">
                <a14:useLocalDpi xmlns:a14="http://schemas.microsoft.com/office/drawing/2010/main"/>
              </a:ext>
            </a:extLst>
          </a:blip>
          <a:srcRect l="28573" t="-738" r="-12" b="738"/>
          <a:stretch/>
        </p:blipFill>
        <p:spPr>
          <a:xfrm>
            <a:off x="7004304" y="1608138"/>
            <a:ext cx="4813046"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r>
              <a:rPr lang="it" sz="3000" b="1" i="0" strike="noStrike" cap="none" spc="0" baseline="0" dirty="0">
                <a:solidFill>
                  <a:srgbClr val="F6A317"/>
                </a:solidFill>
                <a:effectLst/>
                <a:latin typeface="Helvetica"/>
                <a:ea typeface="Helvetica"/>
                <a:cs typeface="Helvetica"/>
              </a:rPr>
              <a:t>FATTORI AMBIENTALI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6373364" cy="3301845"/>
          </a:xfrm>
        </p:spPr>
        <p:txBody>
          <a:bodyPr lIns="91440" tIns="45720" rIns="91440" bIns="45720" anchor="t"/>
          <a:lstStyle/>
          <a:p>
            <a:pPr>
              <a:spcAft>
                <a:spcPts val="1000"/>
              </a:spcAft>
            </a:pPr>
            <a:r>
              <a:rPr lang="it" sz="1500" b="0" i="0" strike="noStrike" cap="none" spc="0" baseline="0" dirty="0">
                <a:solidFill>
                  <a:srgbClr val="000000"/>
                </a:solidFill>
                <a:effectLst/>
                <a:latin typeface="Helvetica"/>
                <a:ea typeface="Helvetica"/>
                <a:cs typeface="Helvetica"/>
              </a:rPr>
              <a:t>È di aiuto:</a:t>
            </a:r>
          </a:p>
          <a:p>
            <a:pPr marL="285750" indent="-285750">
              <a:buFont typeface="Arial" panose="020B0604020202020204" pitchFamily="34" charset="0"/>
              <a:buChar char="•"/>
            </a:pPr>
            <a:r>
              <a:rPr lang="it" sz="1500" b="0" i="0" strike="noStrike" cap="none" spc="0" baseline="0" dirty="0">
                <a:solidFill>
                  <a:srgbClr val="000000"/>
                </a:solidFill>
                <a:effectLst/>
                <a:latin typeface="Helvetica"/>
                <a:ea typeface="Helvetica"/>
                <a:cs typeface="Helvetica"/>
              </a:rPr>
              <a:t>Predisporre un piano di emergenza, in modo da definire le procedure e le attrezzature da utilizzare (compresi i dispositivi di protezione individuale) per affrontare in modo sicuro guasti, rotture e fuoriuscite.</a:t>
            </a:r>
          </a:p>
          <a:p>
            <a:pPr marL="285750" indent="-285750">
              <a:buFont typeface="Arial" panose="020B0604020202020204" pitchFamily="34" charset="0"/>
              <a:buChar char="•"/>
            </a:pPr>
            <a:r>
              <a:rPr lang="it" sz="1500" b="0" i="0" strike="noStrike" cap="none" spc="0" baseline="0" dirty="0">
                <a:solidFill>
                  <a:srgbClr val="000000"/>
                </a:solidFill>
                <a:effectLst/>
                <a:latin typeface="Helvetica"/>
                <a:ea typeface="Helvetica"/>
                <a:cs typeface="Helvetica"/>
              </a:rPr>
              <a:t>Assicurarsi che le aree di lavoro siano pulite utilizzando metodi di pulizia idonei</a:t>
            </a:r>
            <a:r>
              <a:rPr lang="it" sz="1500" dirty="0">
                <a:solidFill>
                  <a:srgbClr val="000000"/>
                </a:solidFill>
                <a:latin typeface="Helvetica"/>
                <a:ea typeface="Helvetica"/>
                <a:cs typeface="Helvetica"/>
              </a:rPr>
              <a:t>.</a:t>
            </a:r>
            <a:endParaRPr lang="it" sz="15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it" sz="1500" b="0" i="0" strike="noStrike" cap="none" spc="0" baseline="0" dirty="0">
                <a:solidFill>
                  <a:srgbClr val="000000"/>
                </a:solidFill>
                <a:effectLst/>
                <a:latin typeface="Helvetica"/>
                <a:ea typeface="Helvetica"/>
                <a:cs typeface="Helvetica"/>
              </a:rPr>
              <a:t>Pulire i pavimenti e le attrezzature con un getto d'acqua a bassa pressione o con una scopa bagnata (non spazzare mai la polvere con una scopa asciutta</a:t>
            </a:r>
            <a:r>
              <a:rPr lang="it" sz="1500" dirty="0">
                <a:solidFill>
                  <a:srgbClr val="000000"/>
                </a:solidFill>
                <a:latin typeface="Helvetica"/>
                <a:ea typeface="Helvetica"/>
                <a:cs typeface="Helvetica"/>
              </a:rPr>
              <a:t>).</a:t>
            </a:r>
            <a:endParaRPr lang="it" sz="15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it" sz="1500" b="0" i="0" strike="noStrike" cap="none" spc="0" baseline="0" dirty="0">
                <a:solidFill>
                  <a:srgbClr val="000000"/>
                </a:solidFill>
                <a:effectLst/>
                <a:latin typeface="Helvetica"/>
                <a:ea typeface="Helvetica"/>
                <a:cs typeface="Helvetica"/>
              </a:rPr>
              <a:t>Pulire le fuoriuscite di polveri secche con sistemi di aspirazione HEPA (non pulire mai con aria compressa</a:t>
            </a:r>
            <a:r>
              <a:rPr lang="it" sz="1500" dirty="0">
                <a:solidFill>
                  <a:srgbClr val="000000"/>
                </a:solidFill>
                <a:latin typeface="Helvetica"/>
                <a:ea typeface="Helvetica"/>
                <a:cs typeface="Helvetica"/>
              </a:rPr>
              <a:t>).</a:t>
            </a:r>
            <a:endParaRPr lang="it" sz="15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it" sz="1500" b="0" i="0" strike="noStrike" cap="none" spc="0" baseline="0" dirty="0">
                <a:solidFill>
                  <a:srgbClr val="000000"/>
                </a:solidFill>
                <a:effectLst/>
                <a:latin typeface="Helvetica"/>
                <a:ea typeface="Helvetica"/>
                <a:cs typeface="Helvetica"/>
              </a:rPr>
              <a:t>Controllare che i sistemi di aspirazione delle polveri siano in funzione</a:t>
            </a:r>
            <a:r>
              <a:rPr lang="it" sz="1500" dirty="0">
                <a:solidFill>
                  <a:srgbClr val="000000"/>
                </a:solidFill>
                <a:latin typeface="Helvetica"/>
                <a:ea typeface="Helvetica"/>
                <a:cs typeface="Helvetica"/>
              </a:rPr>
              <a:t>.</a:t>
            </a:r>
            <a:endParaRPr lang="it" sz="15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it" sz="1500" b="0" i="0" strike="noStrike" cap="none" spc="0" baseline="0" dirty="0">
                <a:solidFill>
                  <a:srgbClr val="000000"/>
                </a:solidFill>
                <a:effectLst/>
                <a:latin typeface="Helvetica"/>
                <a:ea typeface="Helvetica"/>
                <a:cs typeface="Helvetica"/>
              </a:rPr>
              <a:t>Predisporre raschiatori per i nastri trasportatori</a:t>
            </a:r>
            <a:r>
              <a:rPr lang="it" sz="1500" dirty="0">
                <a:solidFill>
                  <a:srgbClr val="000000"/>
                </a:solidFill>
                <a:latin typeface="Helvetica"/>
                <a:ea typeface="Helvetica"/>
                <a:cs typeface="Helvetica"/>
              </a:rPr>
              <a:t>.</a:t>
            </a:r>
            <a:endParaRPr lang="it" sz="1500" b="0" i="0" strike="noStrike" cap="none" spc="0" baseline="0" dirty="0">
              <a:solidFill>
                <a:srgbClr val="000000"/>
              </a:solidFill>
              <a:effectLst/>
              <a:latin typeface="Helvetica"/>
              <a:ea typeface="Helvetica"/>
              <a:cs typeface="Helvetica"/>
            </a:endParaRP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10739" r="19366"/>
          <a:stretch/>
        </p:blipFill>
        <p:spPr>
          <a:xfrm>
            <a:off x="7150608" y="1608138"/>
            <a:ext cx="4666742"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ALTRI PERICOLI</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buNone/>
            </a:pPr>
            <a:r>
              <a:rPr lang="it" sz="1800" b="0" i="0" strike="noStrike" cap="none" spc="0" baseline="0" dirty="0">
                <a:solidFill>
                  <a:srgbClr val="000000"/>
                </a:solidFill>
                <a:effectLst/>
                <a:latin typeface="Helvetica"/>
                <a:ea typeface="Helvetica"/>
                <a:cs typeface="Helvetica"/>
              </a:rPr>
              <a:t>Prima di iniziare le attività di manutenzione, controllo e riparazione, è bene considerare i seguenti pericoli:</a:t>
            </a:r>
          </a:p>
          <a:p>
            <a:r>
              <a:rPr lang="it" sz="1800" b="0" i="0" strike="noStrike" cap="none" spc="0" baseline="0" dirty="0">
                <a:solidFill>
                  <a:srgbClr val="000000"/>
                </a:solidFill>
                <a:effectLst/>
                <a:latin typeface="Helvetica"/>
                <a:ea typeface="Helvetica"/>
                <a:cs typeface="Helvetica"/>
              </a:rPr>
              <a:t>Rumorosità eccessiva</a:t>
            </a:r>
          </a:p>
          <a:p>
            <a:r>
              <a:rPr lang="it" sz="1800" b="0" i="0" strike="noStrike" cap="none" spc="0" baseline="0" dirty="0">
                <a:solidFill>
                  <a:srgbClr val="000000"/>
                </a:solidFill>
                <a:effectLst/>
                <a:latin typeface="Helvetica"/>
                <a:ea typeface="Helvetica"/>
                <a:cs typeface="Helvetica"/>
              </a:rPr>
              <a:t>Lavoro in luoghi elevati</a:t>
            </a:r>
          </a:p>
          <a:p>
            <a:r>
              <a:rPr lang="it" sz="1800" b="0" i="0" strike="noStrike" cap="none" spc="0" baseline="0" dirty="0">
                <a:solidFill>
                  <a:srgbClr val="000000"/>
                </a:solidFill>
                <a:effectLst/>
                <a:latin typeface="Helvetica"/>
                <a:ea typeface="Helvetica"/>
                <a:cs typeface="Helvetica"/>
              </a:rPr>
              <a:t>Movimentazione di macchinari</a:t>
            </a:r>
          </a:p>
          <a:p>
            <a:r>
              <a:rPr lang="it" sz="1800" b="0" i="0" strike="noStrike" cap="none" spc="0" baseline="0" dirty="0">
                <a:solidFill>
                  <a:srgbClr val="000000"/>
                </a:solidFill>
                <a:effectLst/>
                <a:latin typeface="Helvetica"/>
                <a:ea typeface="Helvetica"/>
                <a:cs typeface="Helvetica"/>
              </a:rPr>
              <a:t>Spazi angusti</a:t>
            </a:r>
          </a:p>
          <a:p>
            <a:r>
              <a:rPr lang="it" sz="1800" b="0" i="0" strike="noStrike" cap="none" spc="0" baseline="0" dirty="0">
                <a:solidFill>
                  <a:srgbClr val="000000"/>
                </a:solidFill>
                <a:effectLst/>
                <a:latin typeface="Helvetica"/>
                <a:ea typeface="Helvetica"/>
                <a:cs typeface="Helvetica"/>
              </a:rPr>
              <a:t>Processi di saldatura, bruciatura, taglio e molatura</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41632"/>
          </a:xfrm>
          <a:prstGeom prst="rect">
            <a:avLst/>
          </a:prstGeom>
        </p:spPr>
        <p:txBody>
          <a:bodyPr wrap="square" lIns="91440" tIns="45720" rIns="91440" bIns="45720" anchor="t">
            <a:spAutoFit/>
          </a:bodyPr>
          <a:lstStyle/>
          <a:p>
            <a:pPr lvl="0">
              <a:lnSpc>
                <a:spcPct val="90000"/>
              </a:lnSpc>
              <a:spcBef>
                <a:spcPts val="1000"/>
              </a:spcBef>
              <a:spcAft>
                <a:spcPts val="1000"/>
              </a:spcAft>
            </a:pPr>
            <a:r>
              <a:rPr lang="it" b="0" i="0" strike="noStrike" cap="none" spc="0" baseline="0" dirty="0">
                <a:solidFill>
                  <a:srgbClr val="000000"/>
                </a:solidFill>
                <a:effectLst/>
                <a:latin typeface="Helvetica"/>
                <a:ea typeface="Helvetica"/>
                <a:cs typeface="Helvetica"/>
              </a:rPr>
              <a:t>Limitare l’accesso al solo personale autorizzato</a:t>
            </a:r>
            <a:r>
              <a:rPr lang="it" dirty="0">
                <a:solidFill>
                  <a:srgbClr val="000000"/>
                </a:solidFill>
                <a:latin typeface="Helvetica"/>
                <a:ea typeface="Helvetica"/>
                <a:cs typeface="Helvetica"/>
              </a:rPr>
              <a:t>.</a:t>
            </a:r>
            <a:endParaRPr lang="it" b="0" i="0" strike="noStrike" cap="none" spc="0" baseline="0" dirty="0">
              <a:solidFill>
                <a:srgbClr val="000000"/>
              </a:solidFill>
              <a:effectLst/>
              <a:latin typeface="Helvetica"/>
              <a:ea typeface="Helvetica"/>
              <a:cs typeface="Helvetica"/>
            </a:endParaRP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40901"/>
            <a:ext cx="4654292" cy="850900"/>
          </a:xfrm>
        </p:spPr>
        <p:txBody>
          <a:bodyPr/>
          <a:lstStyle/>
          <a:p>
            <a:r>
              <a:rPr lang="it" sz="3000" b="1" i="0" strike="noStrike" cap="none" spc="0" baseline="0" dirty="0">
                <a:solidFill>
                  <a:srgbClr val="F6A317"/>
                </a:solidFill>
                <a:effectLst/>
                <a:latin typeface="Arial"/>
                <a:ea typeface="Arial"/>
                <a:cs typeface="Arial"/>
              </a:rPr>
              <a:t>BUONE PRATICHE D’IGIENE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lIns="91440" tIns="45720" rIns="91440" bIns="45720" anchor="t"/>
          <a:lstStyle/>
          <a:p>
            <a:pPr marL="285750" indent="-285750">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Mangiare in un'area lontana dai processi produttivi implicanti una possibile esposizione alla SCR</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285750" indent="-285750">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Prima di mangiare, bere o fumare, occorre che i lavoratori si lavino le mani e il viso e cambino gli abiti</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285750" indent="-285750">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Il fumo nuoce alla salute e può aumentare i danni associati alla polvere di silice cristallina.</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9171428" cy="850900"/>
          </a:xfrm>
        </p:spPr>
        <p:txBody>
          <a:bodyPr/>
          <a:lstStyle/>
          <a:p>
            <a:r>
              <a:rPr lang="it" sz="3000" b="1" i="0" strike="noStrike" cap="none" spc="0" baseline="0" dirty="0">
                <a:solidFill>
                  <a:srgbClr val="F6A317"/>
                </a:solidFill>
                <a:effectLst/>
                <a:latin typeface="Helvetica"/>
                <a:ea typeface="Helvetica"/>
                <a:cs typeface="Helvetica"/>
              </a:rPr>
              <a:t>MANUTENZIONE, CONTROLLO E RIPARAZIONE: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8842245" cy="3230407"/>
          </a:xfrm>
        </p:spPr>
        <p:txBody>
          <a:bodyPr/>
          <a:lstStyle/>
          <a:p>
            <a:r>
              <a:rPr lang="it" sz="1600" b="1" i="0" strike="noStrike" cap="none" spc="0" baseline="0" dirty="0">
                <a:solidFill>
                  <a:srgbClr val="000000"/>
                </a:solidFill>
                <a:effectLst/>
                <a:latin typeface="Helvetica"/>
                <a:ea typeface="Helvetica"/>
                <a:cs typeface="Helvetica"/>
              </a:rPr>
              <a:t>COSA FARE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Predisporre un piano di emergenza in caso di guasti, rotture e fuoriuscite di liquidi</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Assicurarsi che le aree di lavoro siano pulite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Pulire immediatamente le fuoriuscite</a:t>
            </a:r>
          </a:p>
          <a:p>
            <a:pPr marL="285750" indent="-285750">
              <a:spcAft>
                <a:spcPts val="1000"/>
              </a:spcAft>
              <a:buSzPct val="85000"/>
              <a:buFont typeface=".Apple Color Emoji UI"/>
              <a:buChar char="✅"/>
            </a:pPr>
            <a:r>
              <a:rPr lang="it" sz="1600" b="0" i="0" strike="noStrike" cap="none" spc="0" baseline="0" dirty="0">
                <a:solidFill>
                  <a:srgbClr val="000000"/>
                </a:solidFill>
                <a:effectLst/>
                <a:latin typeface="Helvetica"/>
                <a:ea typeface="Helvetica"/>
                <a:cs typeface="Helvetica"/>
              </a:rPr>
              <a:t>Segnalare i casi di danneggiamento alle attrezzature e alle strutture</a:t>
            </a:r>
          </a:p>
          <a:p>
            <a:r>
              <a:rPr lang="it" sz="1600" b="1" i="0" strike="noStrike" cap="none" spc="0" baseline="0" dirty="0">
                <a:solidFill>
                  <a:srgbClr val="000000"/>
                </a:solidFill>
                <a:effectLst/>
                <a:latin typeface="Helvetica"/>
                <a:ea typeface="Helvetica"/>
                <a:cs typeface="Helvetica"/>
              </a:rPr>
              <a:t>COSA EVITARE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Utilizzare attrezzature danneggiate o eccessivamente usurate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Pulire con una scopa asciutta o con aria compressa</a:t>
            </a:r>
          </a:p>
          <a:p>
            <a:pPr marL="285750" indent="-285750">
              <a:buSzPct val="85000"/>
              <a:buFont typeface=".Apple Color Emoji UI"/>
              <a:buChar char="❌"/>
            </a:pPr>
            <a:r>
              <a:rPr lang="it" sz="1600" b="0" i="0" strike="noStrike" cap="none" spc="0" baseline="0" dirty="0">
                <a:solidFill>
                  <a:srgbClr val="FF0000"/>
                </a:solidFill>
                <a:effectLst/>
                <a:latin typeface="Helvetica"/>
                <a:ea typeface="Helvetica"/>
                <a:cs typeface="Helvetica"/>
              </a:rPr>
              <a:t>Informazioni aggiuntive a cura del formatore</a:t>
            </a:r>
          </a:p>
          <a:p>
            <a:pPr>
              <a:buSzPct val="85000"/>
            </a:pPr>
            <a:endParaRPr lang="en-US" dirty="0"/>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it" sz="20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20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20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714997" cy="3682369"/>
          </a:xfrm>
        </p:spPr>
        <p:txBody>
          <a:bodyPr anchor="t"/>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Manutenzione, controllo e riparazione sono attività necessarie e abituali per tutti i settori industriali. È bene ricordarsi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Predisporre un piano di emergenza in caso di guasti, rotture e fuoriuscite di liquidi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Mantenere le aree di lavoro pulite e ben ventilate </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Prestare attenzione ad altri possibili pericoli nelle aree di lavoro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FF0000"/>
                </a:solidFill>
                <a:effectLst/>
                <a:latin typeface="Helvetica"/>
                <a:ea typeface="Helvetica"/>
                <a:cs typeface="Helvetica"/>
              </a:rPr>
              <a:t>Il formatore può aggiungere conclusioni inerenti al contesto specifico</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9807391"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7" history="0"/>
              </a:rPr>
              <a:t>Buone Pratiche per le attività di manutenzione, controllo e riparazione (Scheda generale 2.1.14)</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8"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9" history="0"/>
              </a:rPr>
              <a:t>Guida NEPSI per le PMI</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26296" y="5158278"/>
            <a:ext cx="9489304"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10" history="0"/>
              </a:rPr>
              <a:t>training.nepsi.eu</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BBE6DD-538B-4A23-B840-C0A52DF61C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15</TotalTime>
  <Words>1401</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50</cp:revision>
  <dcterms:created xsi:type="dcterms:W3CDTF">2020-06-26T08:41:49Z</dcterms:created>
  <dcterms:modified xsi:type="dcterms:W3CDTF">2024-11-13T10:41:23Z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