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4ACF96-73E9-4045-9B72-C5C7801DF8B2}" v="9" dt="2022-09-27T06:27:23.294"/>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Den här utbildningen ger vägledning om underhålls-, service- och reparationsaktiviteter i miljöer som använder material som innehåller kristallinkiseldioxid.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Vissa anställda och leverantörer — t.ex. montörer, elektriker, vakter och arbetare — kommer att åläggas att utföra underhålls-, service- och reparationsaktiviteter. Anställda kan vidta flera åtgärder för att säkerställa att dessa aktiviteter utförs utan störningar.</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Det är hög aktivitet på arbetsplatser. Tänk på miljöfaktorerna på skärmen för att underlätta underhåll, service och reparationer. </a:t>
            </a:r>
          </a:p>
          <a:p>
            <a:endParaRPr lang="en-US" sz="1200" dirty="0">
              <a:latin typeface="+mn-lt"/>
            </a:endParaRPr>
          </a:p>
          <a:p>
            <a:r>
              <a:rPr lang="sv" sz="1200" b="0" i="0" strike="noStrike" cap="none" spc="0" baseline="0" dirty="0">
                <a:solidFill>
                  <a:srgbClr val="000000"/>
                </a:solidFill>
                <a:effectLst/>
                <a:latin typeface="+mn-lt"/>
                <a:ea typeface="Calibri"/>
                <a:cs typeface="Calibri"/>
              </a:rPr>
              <a:t>Se till att arbetsplatsen är ren från spill och att utsugssystemen är påslagna och fungerar. Det här kommer att minska risken för skador – en ren miljö är en säker miljö.</a:t>
            </a:r>
          </a:p>
          <a:p>
            <a:endParaRPr lang="en-US" sz="1200" dirty="0">
              <a:latin typeface="+mn-lt"/>
            </a:endParaRPr>
          </a:p>
          <a:p>
            <a:r>
              <a:rPr lang="sv" sz="1200" b="0" i="0" strike="noStrike" cap="none" spc="0" baseline="0" dirty="0">
                <a:solidFill>
                  <a:srgbClr val="000000"/>
                </a:solidFill>
                <a:effectLst/>
                <a:latin typeface="+mn-lt"/>
                <a:ea typeface="Calibri"/>
                <a:cs typeface="Calibri"/>
              </a:rPr>
              <a:t>Att tillhandahålla bandskrapor till transportbanden kommer att minimera spill.</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Även om dammexponering är ett stort problem för all personal på arbetsplatsen, kan ytterligare faror utgöra en risk för personer som utför underhåll, service och reparationer. Innan sådana aktiviteter påbörjas ska du tänka på riskerna på skärmen utöver RCS-exponering.</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Den här videon tar upp bra metoder för underhålls-, service- och reparationsaktiviteter.</a:t>
            </a:r>
          </a:p>
          <a:p>
            <a:endParaRPr lang="en-US" sz="1200" dirty="0">
              <a:latin typeface="+mn-lt"/>
            </a:endParaRPr>
          </a:p>
          <a:p>
            <a:r>
              <a:rPr lang="sv" sz="1200" b="0" i="0" strike="noStrike" cap="none" spc="0" baseline="0" dirty="0">
                <a:solidFill>
                  <a:srgbClr val="000000"/>
                </a:solidFill>
                <a:effectLst/>
                <a:latin typeface="+mn-lt"/>
                <a:ea typeface="Calibri"/>
                <a:cs typeface="Calibri"/>
              </a:rPr>
              <a:t>Bredvid videobilden ser du en graf och en röd stapel som visar dammkoncentrationen i mg/m3.</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Mätningen av dammkoncentrationen handlar inte om inandningsbar kristalliniseldioxid, och baseras på en semikvantitativ mätning. Det som är väsentligt är inte dammkoncentrationsvärdet utan den relativa skillnaden mellan exponeringsnivåer under rekommenderade metoder och andra metoder.</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v" sz="1200" b="0" i="0" strike="noStrike" cap="none" spc="0" baseline="0" dirty="0">
                <a:solidFill>
                  <a:srgbClr val="000000"/>
                </a:solidFill>
                <a:effectLst/>
                <a:latin typeface="+mn-lt"/>
                <a:ea typeface="Calibri"/>
                <a:cs typeface="Calibri"/>
              </a:rPr>
              <a:t>Underhåll, service och reparationer är nödvändiga, rutinmässiga procedurer för alla branscher. Kontrollera och implementera åtgärder för att stödja personalen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010659" y="429114"/>
            <a:ext cx="380669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dirty="0">
                <a:solidFill>
                  <a:srgbClr val="F6A317"/>
                </a:solidFill>
                <a:effectLst/>
                <a:latin typeface="Helvetica"/>
                <a:ea typeface="Helvetica"/>
                <a:cs typeface="Helvetica"/>
              </a:rPr>
              <a:t>UTBILDNING I BRA METODER FÖR UNDERHÅLL, SERVICE OCH REPARATIONSAKTIVITETER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456911" cy="1691348"/>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UNDERHÅLL, SERVICE OCH REPARATIONSAKTIVITETER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924799" y="257175"/>
            <a:ext cx="3876675"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453625" cy="3682369"/>
          </a:xfrm>
        </p:spPr>
        <p:txBody>
          <a:bodyPr/>
          <a:lstStyle/>
          <a:p>
            <a:pPr>
              <a:lnSpc>
                <a:spcPts val="2400"/>
              </a:lnSpc>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Hur du minimerar exponeringen för skadligt inandningsbart kristallinkiseldioxiddamm (RCS) när du utför underhåll, service och reparationer</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Ytterligare faror på arbetsplatsen</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Underhåll, service och reparationer stöds av god hygien och städning, vilket är en av de fem huvudsakliga dammkontrollteknikerna.</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Den här aktiviteten kan vara väldigt dammig</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TYPER AV UNDERHÅLL, SERVICE OCH REPARATIONER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Dagligt planerat förebyggande underhåll/service/reparation</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Rutinmässigt planerat förebyggande underhåll/service/reparation</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Haverier och nödsituationer</a:t>
            </a:r>
          </a:p>
          <a:p>
            <a:pPr>
              <a:lnSpc>
                <a:spcPts val="2400"/>
              </a:lnSpc>
            </a:pPr>
            <a:endParaRPr lang="en-US" sz="1800" dirty="0">
              <a:solidFill>
                <a:schemeClr val="bg1">
                  <a:lumMod val="65000"/>
                </a:schemeClr>
              </a:solidFill>
            </a:endParaRPr>
          </a:p>
          <a:p>
            <a:pPr>
              <a:lnSpc>
                <a:spcPts val="2400"/>
              </a:lnSpc>
            </a:pPr>
            <a:r>
              <a:rPr lang="sv" sz="1800" b="0" i="0" strike="noStrike" cap="none" spc="0" baseline="0" dirty="0">
                <a:solidFill>
                  <a:srgbClr val="A6A6A6"/>
                </a:solidFill>
                <a:effectLst/>
                <a:latin typeface="Helvetica"/>
                <a:ea typeface="Helvetica"/>
                <a:cs typeface="Helvetica"/>
              </a:rPr>
              <a:t> (Lista utan utsug)</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MILJÖFAKTORER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453624" cy="3301845"/>
          </a:xfrm>
        </p:spPr>
        <p:txBody>
          <a:bodyPr/>
          <a:lstStyle/>
          <a:p>
            <a:pPr>
              <a:lnSpc>
                <a:spcPct val="100000"/>
              </a:lnSpc>
              <a:spcBef>
                <a:spcPts val="600"/>
              </a:spcBef>
              <a:spcAft>
                <a:spcPts val="1000"/>
              </a:spcAft>
            </a:pPr>
            <a:r>
              <a:rPr lang="sv" sz="1600" b="0" i="0" strike="noStrike" cap="none" spc="0" baseline="0">
                <a:solidFill>
                  <a:srgbClr val="000000"/>
                </a:solidFill>
                <a:effectLst/>
                <a:latin typeface="Helvetica"/>
                <a:ea typeface="Helvetica"/>
                <a:cs typeface="Helvetica"/>
              </a:rPr>
              <a:t>Hjälp genom att:</a:t>
            </a:r>
          </a:p>
          <a:p>
            <a:pPr marL="285750" indent="-285750">
              <a:lnSpc>
                <a:spcPct val="100000"/>
              </a:lnSpc>
              <a:spcBef>
                <a:spcPts val="600"/>
              </a:spcBef>
              <a:buFont typeface="Arial" panose="020B0604020202020204" pitchFamily="34" charset="0"/>
              <a:buChar char="•"/>
            </a:pPr>
            <a:r>
              <a:rPr lang="sv" sz="1600" b="0" i="0" strike="noStrike" cap="none" spc="0" baseline="0">
                <a:solidFill>
                  <a:srgbClr val="000000"/>
                </a:solidFill>
                <a:effectLst/>
                <a:latin typeface="Helvetica"/>
                <a:ea typeface="Helvetica"/>
                <a:cs typeface="Helvetica"/>
              </a:rPr>
              <a:t>Planera framåt, ha rutiner och utrustning på plats (inklusive skyddsutrustning) för att hantera fel, haverier och spill på ett säkert sätt</a:t>
            </a:r>
          </a:p>
          <a:p>
            <a:pPr marL="285750" indent="-285750">
              <a:lnSpc>
                <a:spcPct val="100000"/>
              </a:lnSpc>
              <a:spcBef>
                <a:spcPts val="600"/>
              </a:spcBef>
              <a:buFont typeface="Arial" panose="020B0604020202020204" pitchFamily="34" charset="0"/>
              <a:buChar char="•"/>
            </a:pPr>
            <a:r>
              <a:rPr lang="sv" sz="1600" b="0" i="0" strike="noStrike" cap="none" spc="0" baseline="0">
                <a:solidFill>
                  <a:srgbClr val="000000"/>
                </a:solidFill>
                <a:effectLst/>
                <a:latin typeface="Helvetica"/>
                <a:ea typeface="Helvetica"/>
                <a:cs typeface="Helvetica"/>
              </a:rPr>
              <a:t>Se till att arbetsplatsen rengörs med lämpliga rengöringsmetoder</a:t>
            </a:r>
          </a:p>
          <a:p>
            <a:pPr marL="285750" indent="-285750">
              <a:lnSpc>
                <a:spcPct val="100000"/>
              </a:lnSpc>
              <a:spcBef>
                <a:spcPts val="600"/>
              </a:spcBef>
              <a:buFont typeface="Arial" panose="020B0604020202020204" pitchFamily="34" charset="0"/>
              <a:buChar char="•"/>
            </a:pPr>
            <a:r>
              <a:rPr lang="sv" sz="1600" b="0" i="0" strike="noStrike" cap="none" spc="0" baseline="0">
                <a:solidFill>
                  <a:srgbClr val="000000"/>
                </a:solidFill>
                <a:effectLst/>
                <a:latin typeface="Helvetica"/>
                <a:ea typeface="Helvetica"/>
                <a:cs typeface="Helvetica"/>
              </a:rPr>
              <a:t>Rengör golv och utrustning med lågtrycksspolning eller våtsopning – sopa aldrig damm med en torr borste </a:t>
            </a:r>
          </a:p>
          <a:p>
            <a:pPr marL="285750" indent="-285750">
              <a:lnSpc>
                <a:spcPct val="100000"/>
              </a:lnSpc>
              <a:spcBef>
                <a:spcPts val="600"/>
              </a:spcBef>
              <a:buFont typeface="Arial" panose="020B0604020202020204" pitchFamily="34" charset="0"/>
              <a:buChar char="•"/>
            </a:pPr>
            <a:r>
              <a:rPr lang="sv" sz="1600" b="0" i="0" strike="noStrike" cap="none" spc="0" baseline="0">
                <a:solidFill>
                  <a:srgbClr val="000000"/>
                </a:solidFill>
                <a:effectLst/>
                <a:latin typeface="Helvetica"/>
                <a:ea typeface="Helvetica"/>
                <a:cs typeface="Helvetica"/>
              </a:rPr>
              <a:t>Städa upp torrt spill med HEPA-dammsugningssystem — rengör aldrig med tryckluft</a:t>
            </a:r>
          </a:p>
          <a:p>
            <a:pPr marL="285750" indent="-285750">
              <a:lnSpc>
                <a:spcPct val="100000"/>
              </a:lnSpc>
              <a:spcBef>
                <a:spcPts val="600"/>
              </a:spcBef>
              <a:buFont typeface="Arial" panose="020B0604020202020204" pitchFamily="34" charset="0"/>
              <a:buChar char="•"/>
            </a:pPr>
            <a:r>
              <a:rPr lang="sv" sz="1600" b="0" i="0" strike="noStrike" cap="none" spc="0" baseline="0">
                <a:solidFill>
                  <a:srgbClr val="000000"/>
                </a:solidFill>
                <a:effectLst/>
                <a:latin typeface="Helvetica"/>
                <a:ea typeface="Helvetica"/>
                <a:cs typeface="Helvetica"/>
              </a:rPr>
              <a:t>Kontrollera att dammutsugssystem är påslagna</a:t>
            </a:r>
          </a:p>
          <a:p>
            <a:pPr marL="285750" indent="-285750">
              <a:lnSpc>
                <a:spcPct val="100000"/>
              </a:lnSpc>
              <a:spcBef>
                <a:spcPts val="600"/>
              </a:spcBef>
              <a:buFont typeface="Arial" panose="020B0604020202020204" pitchFamily="34" charset="0"/>
              <a:buChar char="•"/>
            </a:pPr>
            <a:r>
              <a:rPr lang="sv" sz="1600" b="0" i="0" strike="noStrike" cap="none" spc="0" baseline="0">
                <a:solidFill>
                  <a:srgbClr val="000000"/>
                </a:solidFill>
                <a:effectLst/>
                <a:latin typeface="Helvetica"/>
                <a:ea typeface="Helvetica"/>
                <a:cs typeface="Helvetica"/>
              </a:rPr>
              <a:t>Tillhandahåll bandskrapor till transportbanden</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ANDRA FAROR</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sv" sz="1800" b="0" i="0" strike="noStrike" cap="none" spc="0" baseline="0">
                <a:solidFill>
                  <a:srgbClr val="000000"/>
                </a:solidFill>
                <a:effectLst/>
                <a:latin typeface="Helvetica"/>
                <a:ea typeface="Helvetica"/>
                <a:cs typeface="Helvetica"/>
              </a:rPr>
              <a:t>Tänk på följande risker innan du påbörjar underhålls-, service- och reparationsaktiviteter:</a:t>
            </a:r>
          </a:p>
          <a:p>
            <a:pPr>
              <a:lnSpc>
                <a:spcPts val="2400"/>
              </a:lnSpc>
            </a:pPr>
            <a:r>
              <a:rPr lang="sv" sz="1800" b="0" i="0" strike="noStrike" cap="none" spc="0" baseline="0">
                <a:solidFill>
                  <a:srgbClr val="000000"/>
                </a:solidFill>
                <a:effectLst/>
                <a:latin typeface="Helvetica"/>
                <a:ea typeface="Helvetica"/>
                <a:cs typeface="Helvetica"/>
              </a:rPr>
              <a:t>Överdrivet oljud</a:t>
            </a:r>
          </a:p>
          <a:p>
            <a:pPr>
              <a:lnSpc>
                <a:spcPts val="2400"/>
              </a:lnSpc>
            </a:pPr>
            <a:r>
              <a:rPr lang="sv" sz="1800" b="0" i="0" strike="noStrike" cap="none" spc="0" baseline="0">
                <a:solidFill>
                  <a:srgbClr val="000000"/>
                </a:solidFill>
                <a:effectLst/>
                <a:latin typeface="Helvetica"/>
                <a:ea typeface="Helvetica"/>
                <a:cs typeface="Helvetica"/>
              </a:rPr>
              <a:t>Arbete på hög höjd</a:t>
            </a:r>
          </a:p>
          <a:p>
            <a:pPr>
              <a:lnSpc>
                <a:spcPts val="2400"/>
              </a:lnSpc>
            </a:pPr>
            <a:r>
              <a:rPr lang="sv" sz="1800" b="0" i="0" strike="noStrike" cap="none" spc="0" baseline="0">
                <a:solidFill>
                  <a:srgbClr val="000000"/>
                </a:solidFill>
                <a:effectLst/>
                <a:latin typeface="Helvetica"/>
                <a:ea typeface="Helvetica"/>
                <a:cs typeface="Helvetica"/>
              </a:rPr>
              <a:t>Flytta maskiner</a:t>
            </a:r>
          </a:p>
          <a:p>
            <a:pPr>
              <a:lnSpc>
                <a:spcPts val="2400"/>
              </a:lnSpc>
            </a:pPr>
            <a:r>
              <a:rPr lang="sv" sz="1800" b="0" i="0" strike="noStrike" cap="none" spc="0" baseline="0">
                <a:solidFill>
                  <a:srgbClr val="000000"/>
                </a:solidFill>
                <a:effectLst/>
                <a:latin typeface="Helvetica"/>
                <a:ea typeface="Helvetica"/>
                <a:cs typeface="Helvetica"/>
              </a:rPr>
              <a:t>Trånga utrymmen</a:t>
            </a:r>
          </a:p>
          <a:p>
            <a:pPr>
              <a:lnSpc>
                <a:spcPts val="2400"/>
              </a:lnSpc>
            </a:pPr>
            <a:r>
              <a:rPr lang="sv" sz="1800" b="0" i="0" strike="noStrike" cap="none" spc="0" baseline="0">
                <a:solidFill>
                  <a:srgbClr val="000000"/>
                </a:solidFill>
                <a:effectLst/>
                <a:latin typeface="Helvetica"/>
                <a:ea typeface="Helvetica"/>
                <a:cs typeface="Helvetica"/>
              </a:rPr>
              <a:t>Processer för svetsning, bränning, kapning och slipning</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sv" sz="1800" b="0" i="0" strike="noStrike" cap="none" spc="0" baseline="0">
                <a:solidFill>
                  <a:srgbClr val="000000"/>
                </a:solidFill>
                <a:effectLst/>
                <a:latin typeface="Helvetica"/>
                <a:ea typeface="Helvetica"/>
                <a:cs typeface="Helvetica"/>
              </a:rPr>
              <a:t>Begränsa åtkomsten till endast behörig personal</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BRA HYGIENMETODER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12894"/>
            <a:ext cx="5453624" cy="3301845"/>
          </a:xfrm>
        </p:spPr>
        <p:txBody>
          <a:bodyPr lIns="91440" tIns="45720" rIns="91440" bIns="45720" anchor="t"/>
          <a:lstStyle/>
          <a:p>
            <a:pPr marL="285750" indent="-285750">
              <a:lnSpc>
                <a:spcPts val="2400"/>
              </a:lnSpc>
              <a:spcAft>
                <a:spcPts val="10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Ät i ett område som är avskiljt från arbetsprocesser som involverar möjlig exponering för RCS</a:t>
            </a:r>
          </a:p>
          <a:p>
            <a:pPr marL="285750" indent="-285750">
              <a:lnSpc>
                <a:spcPts val="2400"/>
              </a:lnSpc>
              <a:spcAft>
                <a:spcPts val="10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Personalen måste tvätta händer och </a:t>
            </a:r>
            <a:r>
              <a:rPr lang="sv" sz="1800" b="0" i="0" strike="noStrike" cap="none" spc="0" baseline="0" dirty="0" err="1">
                <a:solidFill>
                  <a:srgbClr val="000000"/>
                </a:solidFill>
                <a:effectLst/>
                <a:latin typeface="Helvetica"/>
                <a:ea typeface="Helvetica"/>
                <a:cs typeface="Helvetica"/>
              </a:rPr>
              <a:t>ansikter</a:t>
            </a:r>
            <a:r>
              <a:rPr lang="sv" sz="1800" b="0" i="0" strike="noStrike" cap="none" spc="0" baseline="0" dirty="0">
                <a:solidFill>
                  <a:srgbClr val="000000"/>
                </a:solidFill>
                <a:effectLst/>
                <a:latin typeface="Helvetica"/>
                <a:ea typeface="Helvetica"/>
                <a:cs typeface="Helvetica"/>
              </a:rPr>
              <a:t> och byta kläder innan de äter, dricker eller röker</a:t>
            </a:r>
          </a:p>
          <a:p>
            <a:pPr marL="285750" indent="-285750">
              <a:lnSpc>
                <a:spcPts val="2400"/>
              </a:lnSpc>
              <a:spcAft>
                <a:spcPts val="10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Rökning är dåligt för din hälsa och kan öka hälsoskadorna i samband med kristallinkiseldioxiddamm</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3" y="1640901"/>
            <a:ext cx="9872827"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INOM HANTERING, SERVICE OCH REPARATIONER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sv" sz="1600" b="1" i="0" strike="noStrike" cap="none" spc="0" baseline="0">
                <a:solidFill>
                  <a:srgbClr val="000000"/>
                </a:solidFill>
                <a:effectLst/>
                <a:latin typeface="Helvetica"/>
                <a:ea typeface="Helvetica"/>
                <a:cs typeface="Helvetica"/>
              </a:rPr>
              <a:t>GÖR SÅ HÄR</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Planera i förväg för fel, haverier och spill</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Se till att arbetsplatsen är ren</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Städa upp spill omedelbart</a:t>
            </a:r>
          </a:p>
          <a:p>
            <a:pPr marL="285750" indent="-285750">
              <a:lnSpc>
                <a:spcPct val="100000"/>
              </a:lnSpc>
              <a:spcBef>
                <a:spcPts val="600"/>
              </a:spcBef>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Rapportera fall av skadad utrustning och anläggningar</a:t>
            </a:r>
          </a:p>
          <a:p>
            <a:pPr>
              <a:lnSpc>
                <a:spcPct val="100000"/>
              </a:lnSpc>
              <a:spcBef>
                <a:spcPts val="600"/>
              </a:spcBef>
            </a:pPr>
            <a:r>
              <a:rPr lang="sv" sz="1600" b="1" i="0" strike="noStrike" cap="none" spc="0" baseline="0">
                <a:solidFill>
                  <a:srgbClr val="000000"/>
                </a:solidFill>
                <a:effectLst/>
                <a:latin typeface="Helvetica"/>
                <a:ea typeface="Helvetica"/>
                <a:cs typeface="Helvetica"/>
              </a:rPr>
              <a:t>GÖR INTE SÅ HÄR</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Använd skadad eller alltför varm utrustning</a:t>
            </a:r>
          </a:p>
          <a:p>
            <a:pPr marL="285750" indent="-285750">
              <a:lnSpc>
                <a:spcPct val="100000"/>
              </a:lnSpc>
              <a:spcBef>
                <a:spcPts val="600"/>
              </a:spcBef>
              <a:buSzPct val="85000"/>
              <a:buFont typeface=".Apple Color Emoji UI"/>
              <a:buChar char="❌"/>
            </a:pPr>
            <a:r>
              <a:rPr lang="sv" sz="1600" b="0" i="0" strike="noStrike" cap="none" spc="0" baseline="0">
                <a:solidFill>
                  <a:srgbClr val="000000"/>
                </a:solidFill>
                <a:effectLst/>
                <a:latin typeface="Helvetica"/>
                <a:ea typeface="Helvetica"/>
                <a:cs typeface="Helvetica"/>
              </a:rPr>
              <a:t>Städa med en torr borste eller tryckluft</a:t>
            </a:r>
          </a:p>
          <a:p>
            <a:pPr marL="285750" indent="-285750">
              <a:lnSpc>
                <a:spcPct val="100000"/>
              </a:lnSpc>
              <a:spcBef>
                <a:spcPts val="600"/>
              </a:spcBef>
              <a:buSzPct val="85000"/>
              <a:buFont typeface=".Apple Color Emoji UI"/>
              <a:buChar char="❌"/>
            </a:pPr>
            <a:r>
              <a:rPr lang="sv" sz="1600" b="0" i="0" strike="noStrike" cap="none" spc="0" baseline="0">
                <a:solidFill>
                  <a:srgbClr val="FF0000"/>
                </a:solidFill>
                <a:effectLst/>
                <a:latin typeface="Helvetica"/>
                <a:ea typeface="Helvetica"/>
                <a:cs typeface="Helvetica"/>
              </a:rPr>
              <a:t>Text till utbildaren — ytterligare information behövs</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193251"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623557" cy="3682369"/>
          </a:xfrm>
        </p:spPr>
        <p:txBody>
          <a:bodyPr anchor="t"/>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Underhålls, service och reparationer är nödvändiga, rutinmässiga procedurer för alla branscher. 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Planera i förväg för fel, haverier och spill</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Håll arbetsplatsen ren och väl ventilerad </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Se upp för ytterligare faror på arbetsplatsen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FF0000"/>
                </a:solidFill>
                <a:effectLst/>
                <a:latin typeface="Helvetica"/>
                <a:ea typeface="Helvetica"/>
                <a:cs typeface="Helvetica"/>
              </a:rPr>
              <a:t>Utbildaren kan lägga till sammanfattningar för sammanhanget</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7" history="0"/>
              </a:rPr>
              <a:t>BRA METODER för underhålls-, service- och reparationsaktiviteter (uppgiftsblad 2.1.14)</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8"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9" history="0"/>
              </a:rPr>
              <a:t>Nepsis guide för små och medelstora företag</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10"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2346E02F-D555-411C-96D4-7302F8EA0C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68</TotalTime>
  <Words>1137</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2020-06-26T08:41:49Z</dcterms:created>
  <dcterms:modified xsi:type="dcterms:W3CDTF">2024-11-13T11:35:43Z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