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16667F-964B-402D-9103-4BCFD25970F9}" v="3" dt="2022-09-22T14:59:11.3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27" autoAdjust="0"/>
    <p:restoredTop sz="94354" autoAdjust="0"/>
  </p:normalViewPr>
  <p:slideViewPr>
    <p:cSldViewPr snapToGrid="0" snapToObjects="1">
      <p:cViewPr varScale="1">
        <p:scale>
          <a:sx n="116" d="100"/>
          <a:sy n="116" d="100"/>
        </p:scale>
        <p:origin x="1176"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a:solidFill>
                  <a:schemeClr val="tx1"/>
                </a:solidFill>
                <a:effectLst/>
                <a:latin typeface="Helvetica" pitchFamily="2" charset="0"/>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Helvetica"/>
                <a:ea typeface="Helvetica"/>
                <a:cs typeface="Helvetica"/>
              </a:rPr>
              <a:t>Tämä koulutus sisältää tietoa henkilönsuojainten oikeaoppisesta käytöstä työntekijöille, jotka altistuvat hengitettävälle piidioksidipölylle. </a:t>
            </a:r>
          </a:p>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fi" sz="1200" b="0" i="0" strike="noStrike" cap="none" spc="0" baseline="0">
                <a:solidFill>
                  <a:srgbClr val="000000"/>
                </a:solidFill>
                <a:effectLst/>
                <a:latin typeface="Helvetica"/>
                <a:ea typeface="Helvetica"/>
                <a:cs typeface="Helvetica"/>
              </a:rPr>
              <a:t>Henkilösuojain on mikä tahansa suojaava vaatekappale tai väline, joka on suunniteltu suojaamaan henkilön kehoa vammoilta tai infektioilta. </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fi" sz="1200" b="0" i="0" strike="noStrike" cap="none" spc="0" baseline="0">
                <a:solidFill>
                  <a:srgbClr val="000000"/>
                </a:solidFill>
                <a:effectLst/>
                <a:latin typeface="Helvetica"/>
                <a:ea typeface="Helvetica"/>
                <a:cs typeface="Helvetica"/>
              </a:rPr>
              <a:t>Vaikka henkilönsuojaimia tulisi olla saatavilla kaikilla työmailla, tulisi niiden käyttö olla viimeinen suojakeino, kun muut keinot eivät tuota riittäviä tuloksia pölylle altistumisen hallinnassa.</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200" b="0" i="0" strike="noStrike" cap="none" spc="0" baseline="0">
                <a:solidFill>
                  <a:srgbClr val="000000"/>
                </a:solidFill>
                <a:effectLst/>
                <a:latin typeface="Calibri"/>
                <a:ea typeface="Calibri"/>
                <a:cs typeface="Calibri"/>
              </a:rPr>
              <a:t>Seuraavassa diagrammissa esitetään tiivistetysti kiteiseen piidioksiidiin liittyvien riskien hallintaprosessi sekä työntekijän että työnantajan näkökulmasta. Sekä työnantajan että työntekijän on noudatettava terveyteen ja turvallisuuteen liittyviä varotoimia.</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fi" sz="1200" b="0" i="0" strike="noStrike" cap="none" spc="0" baseline="0">
                <a:solidFill>
                  <a:srgbClr val="000000"/>
                </a:solidFill>
                <a:effectLst/>
                <a:latin typeface="Helvetica"/>
                <a:ea typeface="Helvetica"/>
                <a:cs typeface="Helvetica"/>
              </a:rPr>
              <a:t>Henkilösuojaimia tulisi käyttää ainoastaan, kun siihen annetaan erityinen ohjeistus, ja käytettävät suojaimet tulisi valita niiden suorituskyvyn (esim. suojaustekijät), mukavuuden ja kestävyyden mukaan.</a:t>
            </a:r>
          </a:p>
          <a:p>
            <a:pPr algn="l">
              <a:lnSpc>
                <a:spcPts val="2300"/>
              </a:lnSpc>
              <a:spcBef>
                <a:spcPts val="600"/>
              </a:spcBef>
              <a:spcAft>
                <a:spcPts val="600"/>
              </a:spcAft>
            </a:pPr>
            <a:r>
              <a:rPr lang="fi" sz="1200" b="0" i="0" strike="noStrike" cap="none" spc="0" baseline="0">
                <a:solidFill>
                  <a:srgbClr val="000000"/>
                </a:solidFill>
                <a:effectLst/>
                <a:latin typeface="Helvetica"/>
                <a:ea typeface="Helvetica"/>
                <a:cs typeface="Helvetica"/>
              </a:rPr>
              <a:t>Työtehtävät, jotka edellyttävät henkilösuojainten käyttöä merkitään asianmukaisilla kylteillä ja kuvilla.</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fi" sz="1200" b="0" i="0" strike="noStrike" cap="none" spc="0" baseline="0">
                <a:solidFill>
                  <a:srgbClr val="000000"/>
                </a:solidFill>
                <a:effectLst/>
                <a:latin typeface="Helvetica"/>
                <a:ea typeface="Helvetica"/>
                <a:cs typeface="Helvetica"/>
              </a:rPr>
              <a:t>Suojaavaa vaatetusta (haalareita) tulee käyttää kaikissa pölyävissä työtehtävissä. Tummanvärisistä haalareista on helpompi havaita pölyn määrä,</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fi" sz="1200" b="0" i="0" strike="noStrike" cap="none" spc="0" baseline="0">
                <a:solidFill>
                  <a:srgbClr val="000000"/>
                </a:solidFill>
                <a:effectLst/>
                <a:latin typeface="Helvetica"/>
                <a:ea typeface="Helvetica"/>
                <a:cs typeface="Helvetica"/>
              </a:rPr>
              <a:t>Kun henkilönsuojaimet on todettu tarpeellisiksi meneillään olevaan työhön, työntekijöiden tulee varmistaa, ettei heidän suojaimensa ole rikkinäinen tai liian kulunut.</a:t>
            </a:r>
          </a:p>
          <a:p>
            <a:pPr marL="0" indent="0" algn="l">
              <a:lnSpc>
                <a:spcPts val="2300"/>
              </a:lnSpc>
              <a:spcBef>
                <a:spcPts val="600"/>
              </a:spcBef>
              <a:spcAft>
                <a:spcPts val="600"/>
              </a:spcAft>
              <a:buFont typeface="Arial" panose="020B0604020202020204" pitchFamily="34" charset="0"/>
              <a:buNone/>
            </a:pPr>
            <a:r>
              <a:rPr lang="fi" sz="1200" b="0" i="0" strike="noStrike" cap="none" spc="0" baseline="0">
                <a:solidFill>
                  <a:srgbClr val="000000"/>
                </a:solidFill>
                <a:effectLst/>
                <a:latin typeface="Helvetica"/>
                <a:ea typeface="Helvetica"/>
                <a:cs typeface="Helvetica"/>
              </a:rPr>
              <a:t>Rikkinäiset henkilönsuojaimet tuottavat turhia riskejä työntekijöille. Jos suojainta käytetään säännöllisesti tai jos se on työntekijöiden yhteisessä käytössä, on odotettavissa, että se vahingoittuu toistuvan ja pitkäaikaisen käytön seurauksena.</a:t>
            </a:r>
          </a:p>
          <a:p>
            <a:pPr marL="0" indent="0" algn="l">
              <a:lnSpc>
                <a:spcPts val="2300"/>
              </a:lnSpc>
              <a:spcBef>
                <a:spcPts val="600"/>
              </a:spcBef>
              <a:spcAft>
                <a:spcPts val="600"/>
              </a:spcAft>
              <a:buFont typeface="Arial" panose="020B0604020202020204" pitchFamily="34" charset="0"/>
              <a:buNone/>
            </a:pPr>
            <a:endParaRPr lang="en-GB" sz="1200" b="0" i="0" kern="1200">
              <a:solidFill>
                <a:schemeClr val="tx1"/>
              </a:solidFill>
              <a:effectLst/>
              <a:latin typeface="Helvetica" pitchFamily="2" charset="0"/>
              <a:ea typeface="+mn-ea"/>
              <a:cs typeface="+mn-cs"/>
            </a:endParaRPr>
          </a:p>
          <a:p>
            <a:pPr marL="0" indent="0" algn="l">
              <a:lnSpc>
                <a:spcPts val="2300"/>
              </a:lnSpc>
              <a:spcBef>
                <a:spcPts val="600"/>
              </a:spcBef>
              <a:spcAft>
                <a:spcPts val="600"/>
              </a:spcAft>
              <a:buFont typeface="Arial" panose="020B0604020202020204" pitchFamily="34" charset="0"/>
              <a:buNone/>
            </a:pPr>
            <a:r>
              <a:rPr lang="fi" sz="1200" b="0" i="0" strike="noStrike" cap="none" spc="0" baseline="0">
                <a:solidFill>
                  <a:srgbClr val="000000"/>
                </a:solidFill>
                <a:effectLst/>
                <a:latin typeface="Helvetica"/>
                <a:ea typeface="Helvetica"/>
                <a:cs typeface="Helvetica"/>
              </a:rPr>
              <a:t>Heti kun henkilönsuojain rikkoutuu, se tulee korvata uudella.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fi" sz="1200" b="0" i="0" strike="noStrike" cap="none" spc="0" baseline="0">
                <a:solidFill>
                  <a:srgbClr val="000000"/>
                </a:solidFill>
                <a:effectLst/>
                <a:latin typeface="Helvetica"/>
                <a:ea typeface="Helvetica"/>
                <a:cs typeface="Helvetica"/>
              </a:rPr>
              <a:t>Henkilönsuojaimen käyttö ei välttämättä ole miellyttävä kokemus, mutta on tärkeää, että niitä käytetään oikein.</a:t>
            </a:r>
          </a:p>
          <a:p>
            <a:pPr algn="l">
              <a:lnSpc>
                <a:spcPts val="2300"/>
              </a:lnSpc>
              <a:spcBef>
                <a:spcPts val="600"/>
              </a:spcBef>
              <a:spcAft>
                <a:spcPts val="600"/>
              </a:spcAft>
            </a:pPr>
            <a:r>
              <a:rPr lang="fi" sz="1200" b="0" i="0" strike="noStrike" cap="none" spc="0" baseline="0">
                <a:solidFill>
                  <a:srgbClr val="000000"/>
                </a:solidFill>
                <a:effectLst/>
                <a:latin typeface="Helvetica"/>
                <a:ea typeface="Helvetica"/>
                <a:cs typeface="Helvetica"/>
              </a:rPr>
              <a:t>Suojaimet, kuten maskit, suojalasit ja kypärät tulee säätää käyttäjälle sopiviksi.</a:t>
            </a:r>
          </a:p>
          <a:p>
            <a:pPr algn="l">
              <a:lnSpc>
                <a:spcPts val="2300"/>
              </a:lnSpc>
              <a:spcBef>
                <a:spcPts val="600"/>
              </a:spcBef>
              <a:spcAft>
                <a:spcPts val="600"/>
              </a:spcAft>
            </a:pPr>
            <a:endParaRPr lang="en-GB" sz="1200" b="0" i="0" kern="1200">
              <a:solidFill>
                <a:schemeClr val="tx1"/>
              </a:solidFill>
              <a:effectLst/>
              <a:latin typeface="Helvetica" pitchFamily="2" charset="0"/>
              <a:ea typeface="+mn-ea"/>
              <a:cs typeface="+mn-cs"/>
            </a:endParaRPr>
          </a:p>
          <a:p>
            <a:pPr algn="l">
              <a:lnSpc>
                <a:spcPts val="2300"/>
              </a:lnSpc>
              <a:spcBef>
                <a:spcPts val="600"/>
              </a:spcBef>
              <a:spcAft>
                <a:spcPts val="600"/>
              </a:spcAft>
            </a:pPr>
            <a:r>
              <a:rPr lang="fi" sz="1200" b="0" i="0" strike="noStrike" cap="none" spc="0" baseline="0">
                <a:solidFill>
                  <a:srgbClr val="000000"/>
                </a:solidFill>
                <a:effectLst/>
                <a:latin typeface="Helvetica"/>
                <a:ea typeface="Helvetica"/>
                <a:cs typeface="Helvetica"/>
              </a:rPr>
              <a:t>Kun käytetään yhtä aikaa monia henkilönsuojaimia (kuten pöly- ja hitsausmaskia), varmista, että ne ovat yhteensopivia.</a:t>
            </a:r>
          </a:p>
          <a:p>
            <a:pPr marL="0" marR="0" indent="0" algn="l" defTabSz="914400" rtl="0" eaLnBrk="1" fontAlgn="auto" latinLnBrk="0" hangingPunct="1">
              <a:lnSpc>
                <a:spcPts val="2300"/>
              </a:lnSpc>
              <a:spcBef>
                <a:spcPts val="600"/>
              </a:spcBef>
              <a:spcAft>
                <a:spcPts val="600"/>
              </a:spcAft>
              <a:buClrTx/>
              <a:buSzTx/>
              <a:buFontTx/>
              <a:buNone/>
              <a:defRPr/>
            </a:pPr>
            <a:r>
              <a:rPr lang="fi" sz="1200" b="0" i="0" strike="noStrike" cap="none" spc="0" baseline="0">
                <a:solidFill>
                  <a:srgbClr val="000000"/>
                </a:solidFill>
                <a:effectLst/>
                <a:latin typeface="Helvetica"/>
                <a:ea typeface="Helvetica"/>
                <a:cs typeface="Helvetica"/>
              </a:rPr>
              <a:t>Tiedosta myös muut tekijät, jotka voivat heikentää henkilönsuojaimen toimintaa, kuten parta ja viikset. Työntekijöiden, joilla on parta tai viikset, tulisi käyttää hengityssuojainta, johon ilmaa syötetään putken kautta, jotta maskiin ei pääsisi pölyä.</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fi" sz="1200" b="0" i="0" strike="noStrike" cap="none" spc="0" baseline="0">
                <a:solidFill>
                  <a:srgbClr val="000000"/>
                </a:solidFill>
                <a:effectLst/>
                <a:latin typeface="Helvetica"/>
                <a:ea typeface="Helvetica"/>
                <a:cs typeface="Helvetica"/>
              </a:rPr>
              <a:t>Käytön jälkeen suojaimet on (tarvittaessa) puhdistettava ja säilytettävä sopivassa paikassa. Työnantajan tulisi huolehtia henkilönsuojaimien sekä vaatteiden puhdistamisesta.</a:t>
            </a:r>
          </a:p>
          <a:p>
            <a:pPr algn="l">
              <a:lnSpc>
                <a:spcPts val="2300"/>
              </a:lnSpc>
              <a:spcBef>
                <a:spcPts val="600"/>
              </a:spcBef>
              <a:spcAft>
                <a:spcPts val="600"/>
              </a:spcAft>
            </a:pPr>
            <a:r>
              <a:rPr lang="fi" sz="1200" b="0" i="0" strike="noStrike" cap="none" spc="0" baseline="0">
                <a:solidFill>
                  <a:srgbClr val="000000"/>
                </a:solidFill>
                <a:effectLst/>
                <a:latin typeface="Helvetica"/>
                <a:ea typeface="Helvetica"/>
                <a:cs typeface="Helvetica"/>
              </a:rPr>
              <a:t>Missään tapauksessa henkilönsuojaimia ei tulisi viedä kotiin.</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Seuraavassa esitellään hyviä käytäntöjä henkilönsuojaimen puhdistamiseen. </a:t>
            </a:r>
            <a:r>
              <a:rPr lang="fi" sz="1200" b="0" i="0" strike="noStrike" cap="none" spc="0" baseline="0">
                <a:solidFill>
                  <a:srgbClr val="000000"/>
                </a:solidFill>
                <a:effectLst/>
                <a:latin typeface="Calibri"/>
                <a:ea typeface="Calibri"/>
                <a:cs typeface="Calibri"/>
              </a:rPr>
              <a:t>Videokuvan vieressä näet kuvaajan ja punaisen tolpan, joka näyttää pölyn pitoisuuden milligrammoina kuutiometrissä.</a:t>
            </a:r>
          </a:p>
          <a:p>
            <a:endParaRPr lang="en-GB"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Pölypitoisuusluku ei koske hengitettävää piidioksidia, vaan se perustuu puolikvantitatiiviseen mittaukseen. Oleellista ei ole pölypitoisuusluku vaan suhteellinen ero suositeltavien käytäntöjen altistustasojen ja muunlaisen toiminnan välillä.</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fi" sz="1800" b="0" i="0" strike="noStrike" cap="none" spc="0" baseline="0">
                <a:solidFill>
                  <a:srgbClr val="000000"/>
                </a:solidFill>
                <a:effectLst/>
                <a:latin typeface="Calibri"/>
                <a:ea typeface="Calibri"/>
                <a:cs typeface="Calibri"/>
              </a:rPr>
              <a:t>Henkilönsuojainta tulisi käyttää </a:t>
            </a:r>
            <a:r>
              <a:rPr lang="fi" sz="1800" b="1" i="0" strike="noStrike" cap="none" spc="0" baseline="0">
                <a:solidFill>
                  <a:srgbClr val="000000"/>
                </a:solidFill>
                <a:effectLst/>
                <a:latin typeface="Calibri"/>
                <a:ea typeface="Calibri"/>
                <a:cs typeface="Calibri"/>
              </a:rPr>
              <a:t>viimeisenä suojakeinona</a:t>
            </a:r>
            <a:r>
              <a:rPr lang="fi" sz="1800" b="0" i="0" strike="noStrike" cap="none" spc="0" baseline="0">
                <a:solidFill>
                  <a:srgbClr val="000000"/>
                </a:solidFill>
                <a:effectLst/>
                <a:latin typeface="Calibri"/>
                <a:ea typeface="Calibri"/>
                <a:cs typeface="Calibri"/>
              </a:rPr>
              <a:t>, kun muut hallita pölylle altistumisen riskejä eivät ole riittäviä Kun henkilönsuojainten käyttö on välttämätöntä, sitä tulisi valvoa ja seurata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293994" y="429114"/>
            <a:ext cx="352335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 sz="1400" b="1" i="0" strike="noStrike" cap="none" spc="0" baseline="0" dirty="0">
                <a:solidFill>
                  <a:srgbClr val="F6A317"/>
                </a:solidFill>
                <a:effectLst/>
                <a:latin typeface="Helvetica"/>
                <a:ea typeface="Helvetica"/>
                <a:cs typeface="Helvetica"/>
              </a:rPr>
              <a:t>HYVÄT KÄYTÄNNÖT HENKILÖNSUOJAIMIIN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6454694" cy="1440413"/>
          </a:xfrm>
        </p:spPr>
        <p:txBody>
          <a:bodyPr/>
          <a:lstStyle/>
          <a:p>
            <a:pPr>
              <a:lnSpc>
                <a:spcPct val="100000"/>
              </a:lnSpc>
            </a:pPr>
            <a:r>
              <a:rPr lang="fi" sz="2800" b="1" i="0" strike="noStrike" cap="none" spc="0" baseline="0" dirty="0">
                <a:solidFill>
                  <a:srgbClr val="FFFFFF"/>
                </a:solidFill>
                <a:effectLst/>
                <a:latin typeface="Helvetica"/>
                <a:ea typeface="Helvetica"/>
                <a:cs typeface="Helvetica"/>
              </a:rPr>
              <a:t>HYVÄT KÄYTÄNNÖT HENKILÖNSUOJAIMIIN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9019309" y="215361"/>
            <a:ext cx="2743201"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JOHDANTO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latin typeface="Helvetica"/>
                <a:cs typeface="Helvetica"/>
              </a:rPr>
              <a:t>NEPSI on kehittänyt koulutusmateriaaleja osaksi NEPSI:n Hyvän käytännön toteuttamisen koulutusvaihetta.</a:t>
            </a:r>
          </a:p>
          <a:p>
            <a:pPr>
              <a:lnSpc>
                <a:spcPts val="2400"/>
              </a:lnSpc>
            </a:pPr>
            <a:r>
              <a:rPr lang="fi-FI" sz="1800" dirty="0">
                <a:latin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latin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pPr>
              <a:lnSpc>
                <a:spcPct val="100000"/>
              </a:lnSpc>
            </a:pPr>
            <a:r>
              <a:rPr lang="fi" sz="1800" b="1" i="0" strike="noStrike" cap="none" spc="0" baseline="0" dirty="0">
                <a:solidFill>
                  <a:srgbClr val="000000"/>
                </a:solidFill>
                <a:effectLst/>
                <a:latin typeface="Helvetica"/>
                <a:ea typeface="Helvetica"/>
                <a:cs typeface="Helvetica"/>
              </a:rPr>
              <a:t>Etusijalla on oppia suojautumaan työperäisiltä vaaroilta terveydelle.</a:t>
            </a:r>
          </a:p>
          <a:p>
            <a:pPr>
              <a:lnSpc>
                <a:spcPct val="100000"/>
              </a:lnSpc>
            </a:pPr>
            <a:r>
              <a:rPr lang="fi" sz="1800" b="0" i="0" strike="noStrike" cap="none" spc="0" baseline="0" dirty="0">
                <a:solidFill>
                  <a:srgbClr val="000000"/>
                </a:solidFill>
                <a:effectLst/>
                <a:latin typeface="Helvetica"/>
                <a:ea typeface="Helvetica"/>
                <a:cs typeface="Helvetica"/>
              </a:rPr>
              <a:t>Tässä PowerPoint-koulutuksessa opit seuraavista asioista: </a:t>
            </a:r>
          </a:p>
          <a:p>
            <a:pPr marL="342900" indent="-342900">
              <a:lnSpc>
                <a:spcPct val="1000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Mitä </a:t>
            </a:r>
            <a:r>
              <a:rPr lang="fi" sz="1800" b="1" i="0" strike="noStrike" cap="none" spc="0" baseline="0" dirty="0">
                <a:solidFill>
                  <a:srgbClr val="000000"/>
                </a:solidFill>
                <a:effectLst/>
                <a:latin typeface="Helvetica"/>
                <a:ea typeface="Helvetica"/>
                <a:cs typeface="Helvetica"/>
              </a:rPr>
              <a:t>henkilönsuojaimet</a:t>
            </a:r>
            <a:r>
              <a:rPr lang="fi" sz="1800" b="0" i="0" strike="noStrike" cap="none" spc="0" baseline="0" dirty="0">
                <a:solidFill>
                  <a:srgbClr val="000000"/>
                </a:solidFill>
                <a:effectLst/>
                <a:latin typeface="Helvetica"/>
                <a:ea typeface="Helvetica"/>
                <a:cs typeface="Helvetica"/>
              </a:rPr>
              <a:t> ovat ja miten niiden käytöllä minimoidaan altistuminen RCS:lle.</a:t>
            </a:r>
          </a:p>
          <a:p>
            <a:pPr marL="342900" indent="-342900">
              <a:lnSpc>
                <a:spcPct val="1000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Milloin ja miten henkilönsuojaimia käytetään</a:t>
            </a:r>
          </a:p>
          <a:p>
            <a:pPr marL="342900" indent="-342900">
              <a:lnSpc>
                <a:spcPct val="1000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Parhaat käytännöt henkilönsuojainten käyttöön</a:t>
            </a:r>
          </a:p>
          <a:p>
            <a:pPr marL="285750" indent="-285750">
              <a:lnSpc>
                <a:spcPct val="100000"/>
              </a:lnSpc>
              <a:buFont typeface="Arial" panose="020B0604020202020204" pitchFamily="34" charset="0"/>
              <a:buChar char="•"/>
            </a:pPr>
            <a:r>
              <a:rPr lang="fi" sz="1800" b="0" i="0" strike="noStrike" cap="none" spc="0" baseline="0" dirty="0">
                <a:solidFill>
                  <a:srgbClr val="FF0000"/>
                </a:solidFill>
                <a:effectLst/>
                <a:latin typeface="Helvetica"/>
                <a:ea typeface="Helvetica"/>
                <a:cs typeface="Helvetica"/>
              </a:rPr>
              <a:t>Tilaa kouluttajan tekstille – jos olet lisännyt oman dian, lisää tähän lyhyt kuvaus materiaalista</a:t>
            </a:r>
          </a:p>
          <a:p>
            <a:pPr marL="342900" indent="-342900">
              <a:lnSpc>
                <a:spcPct val="100000"/>
              </a:lnSpc>
              <a:buFont typeface="Arial" panose="020B0604020202020204" pitchFamily="34" charset="0"/>
              <a:buChar char="•"/>
            </a:pPr>
            <a:endParaRPr lang="en-US" sz="1800" dirty="0"/>
          </a:p>
          <a:p>
            <a:pPr>
              <a:lnSpc>
                <a:spcPct val="100000"/>
              </a:lnSpc>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lIns="91440" tIns="45720" rIns="91440" bIns="45720" anchor="t"/>
          <a:lstStyle/>
          <a:p>
            <a:pPr>
              <a:lnSpc>
                <a:spcPct val="100000"/>
              </a:lnSpc>
            </a:pPr>
            <a:r>
              <a:rPr lang="fi" sz="2800" dirty="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fi" sz="1800" b="0" i="0" strike="noStrike" cap="none" spc="0" baseline="0">
                <a:solidFill>
                  <a:srgbClr val="000000"/>
                </a:solidFill>
                <a:effectLst/>
                <a:latin typeface="Helvetica"/>
                <a:ea typeface="Helvetica"/>
                <a:cs typeface="Helvetica"/>
              </a:rPr>
              <a:t>Puhtaanapito ja hyvä hygienia on yksi viidestä tärkeimmästä pölynhallintamenetelmästä.</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pesu ja prosessien tuottaman pölyn imurointi estää pölyn kertymisen ajan myötä – puhdas työtila on turvallinen</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SULJETUT ALUEET</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a:xfrm>
            <a:off x="777244" y="1640901"/>
            <a:ext cx="5982603" cy="850900"/>
          </a:xfrm>
        </p:spPr>
        <p:txBody>
          <a:bodyPr/>
          <a:lstStyle/>
          <a:p>
            <a:pPr>
              <a:lnSpc>
                <a:spcPct val="100000"/>
              </a:lnSpc>
            </a:pPr>
            <a:r>
              <a:rPr lang="fi" sz="2800" b="1" i="0" strike="noStrike" cap="none" spc="0" baseline="0" dirty="0">
                <a:solidFill>
                  <a:srgbClr val="F6A317"/>
                </a:solidFill>
                <a:effectLst/>
                <a:latin typeface="Helvetica"/>
                <a:ea typeface="Helvetica"/>
                <a:cs typeface="Helvetica"/>
              </a:rPr>
              <a:t>ERILAISIA HENKILÖNSUOJAIMIA</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Kuulosuojaimet</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Kypärä</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Suojalasit</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Kasvomaski/hengityssuojain</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Haalarit</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Takki</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Saappaat</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Hanskat</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MIKSI HENKILÖNSUOJAIMIA KANNATTAA KÄYTTÄÄ?</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802291"/>
            <a:ext cx="5453624" cy="3682369"/>
          </a:xfrm>
        </p:spPr>
        <p:txBody>
          <a:bodyPr anchor="t"/>
          <a:lstStyle/>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Henkilönsuojaimien avulla niiden käyttäjä suojautuu työpaikalla fyysisiltä vammoilta, kuten hengitettävältä kiteiseltä piidioksidipölyltä</a:t>
            </a:r>
          </a:p>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Henkilönsuojainten käyttö (tarvittaessa) on tärkeää, koska se on osa ennaltaehkäiseviä toimia riskien hallinnassa</a:t>
            </a:r>
          </a:p>
          <a:p>
            <a:pPr marL="342900" indent="-342900">
              <a:lnSpc>
                <a:spcPts val="2400"/>
              </a:lnSpc>
              <a:buFont typeface="Arial" panose="020B0604020202020204" pitchFamily="34" charset="0"/>
              <a:buChar char="•"/>
            </a:pPr>
            <a:r>
              <a:rPr lang="fi" sz="1800" b="0" i="0" strike="noStrike" cap="none" spc="0" baseline="0" dirty="0">
                <a:solidFill>
                  <a:srgbClr val="FF0000"/>
                </a:solidFill>
                <a:effectLst/>
                <a:latin typeface="Helvetica"/>
                <a:ea typeface="Helvetica"/>
                <a:cs typeface="Helvetica"/>
              </a:rPr>
              <a:t>Hengityssuojaimet auttavat vähentämään altistumistamme haitalliselle kiteiselle piidioksidipölylle (RCS)</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TOIMINNASTA SYNTYVÄT RISKIT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Suojainten moitteeton toiminta on erittäin tärkeää RCS:ltä suojautumisessa.</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a:solidFill>
                  <a:srgbClr val="000000"/>
                </a:solidFill>
                <a:effectLst/>
                <a:latin typeface="Helvetica"/>
                <a:ea typeface="Helvetica"/>
                <a:cs typeface="Helvetica"/>
              </a:rPr>
              <a:t>On tärkeää suojautua leijuvalta pölyltä päivittäin. </a:t>
            </a:r>
          </a:p>
          <a:p>
            <a:pPr>
              <a:lnSpc>
                <a:spcPts val="2400"/>
              </a:lnSpc>
            </a:pPr>
            <a:r>
              <a:rPr lang="fi" sz="1800" b="0" i="0" strike="noStrike" cap="none" spc="0" baseline="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a:solidFill>
                  <a:srgbClr val="000000"/>
                </a:solidFill>
                <a:effectLst/>
                <a:latin typeface="Helvetica"/>
                <a:ea typeface="Helvetica"/>
                <a:cs typeface="Helvetica"/>
              </a:rPr>
              <a:t>Miten aiot viettää eläkepäiväsi?</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565594"/>
            <a:ext cx="7517264" cy="4495324"/>
          </a:xfrm>
          <a:prstGeom prst="rect">
            <a:avLst/>
          </a:prstGeom>
        </p:spPr>
      </p:pic>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4199203" cy="3232572"/>
          </a:xfrm>
        </p:spPr>
        <p:txBody>
          <a:bodyPr/>
          <a:lstStyle/>
          <a:p>
            <a:pPr>
              <a:lnSpc>
                <a:spcPts val="2400"/>
              </a:lnSpc>
            </a:pPr>
            <a:r>
              <a:rPr lang="fi" sz="1800" b="0" i="0" strike="noStrike" cap="none" spc="0" baseline="0" dirty="0">
                <a:solidFill>
                  <a:srgbClr val="000000"/>
                </a:solidFill>
                <a:effectLst/>
                <a:latin typeface="Helvetica"/>
                <a:ea typeface="Helvetica"/>
                <a:cs typeface="Helvetica"/>
              </a:rPr>
              <a:t>Koska henkilönsuojain suojaa ainoastaan sen käyttäjää ja koska sitä voidaan käyttää väärin tai se voi vahingoittua, henkilönsuojain ei ole täysin luotettava. </a:t>
            </a:r>
          </a:p>
          <a:p>
            <a:pPr>
              <a:lnSpc>
                <a:spcPts val="2400"/>
              </a:lnSpc>
            </a:pPr>
            <a:r>
              <a:rPr lang="fi" sz="1800" b="0" i="0" strike="noStrike" cap="none" spc="0" baseline="0" dirty="0">
                <a:solidFill>
                  <a:srgbClr val="000000"/>
                </a:solidFill>
                <a:effectLst/>
                <a:latin typeface="Helvetica"/>
                <a:ea typeface="Helvetica"/>
                <a:cs typeface="Helvetica"/>
              </a:rPr>
              <a:t>Työntekijöiden tulisi käyttää henkilönsuojaimia ainoastaan, kun heitä siihen kehotetaan ja ainoastaan </a:t>
            </a:r>
            <a:r>
              <a:rPr lang="fi" sz="1800" b="1" i="0" strike="noStrike" cap="none" spc="0" baseline="0" dirty="0">
                <a:solidFill>
                  <a:srgbClr val="000000"/>
                </a:solidFill>
                <a:effectLst/>
                <a:latin typeface="Helvetica"/>
                <a:ea typeface="Helvetica"/>
                <a:cs typeface="Helvetica"/>
              </a:rPr>
              <a:t>viimeisenä keinona, kun muut hallintamenetelmät eivät ole riittäviä</a:t>
            </a:r>
            <a:r>
              <a:rPr lang="fi" sz="1800" b="0" i="0" strike="noStrike" cap="none" spc="0" baseline="0" dirty="0">
                <a:solidFill>
                  <a:srgbClr val="000000"/>
                </a:solidFill>
                <a:effectLst/>
                <a:latin typeface="Helvetica"/>
                <a:ea typeface="Helvetica"/>
                <a:cs typeface="Helvetica"/>
              </a:rPr>
              <a:t>.</a:t>
            </a:r>
          </a:p>
          <a:p>
            <a:pPr>
              <a:lnSpc>
                <a:spcPts val="2400"/>
              </a:lnSpc>
            </a:pPr>
            <a:endParaRPr lang="en-US" sz="1800" dirty="0"/>
          </a:p>
        </p:txBody>
      </p:sp>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RISKIENHALLINNAN HIERARKIA</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MITÄ HENKILÖNSUOJAIMIA ME KÄYTÄMME?</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2767122"/>
            <a:ext cx="5453624" cy="3682369"/>
          </a:xfrm>
        </p:spPr>
        <p:txBody>
          <a:bodyPr/>
          <a:lstStyle/>
          <a:p>
            <a:pPr>
              <a:lnSpc>
                <a:spcPts val="2400"/>
              </a:lnSpc>
              <a:spcBef>
                <a:spcPts val="600"/>
              </a:spcBef>
              <a:spcAft>
                <a:spcPts val="600"/>
              </a:spcAft>
              <a:defRPr/>
            </a:pPr>
            <a:r>
              <a:rPr lang="fi" sz="1800" b="0" i="0" strike="noStrike" cap="none" spc="0" baseline="0" dirty="0">
                <a:solidFill>
                  <a:srgbClr val="FF0000"/>
                </a:solidFill>
                <a:effectLst/>
                <a:latin typeface="Helvetica"/>
                <a:ea typeface="Helvetica"/>
                <a:cs typeface="Helvetica"/>
              </a:rPr>
              <a:t>Tilaa kouluttajan tekstille – lisää omaan työympäristöösi ja kontekstiisi liittyvää tietoa</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EHJYYDEN TARKISTAMINEN</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400"/>
              </a:lnSpc>
              <a:spcAft>
                <a:spcPts val="1000"/>
              </a:spcAft>
            </a:pPr>
            <a:r>
              <a:rPr lang="fi" sz="1800" b="0" i="0" strike="noStrike" cap="none" spc="0" baseline="0">
                <a:solidFill>
                  <a:srgbClr val="000000"/>
                </a:solidFill>
                <a:effectLst/>
                <a:latin typeface="Helvetica"/>
                <a:ea typeface="Helvetica"/>
                <a:cs typeface="Helvetica"/>
              </a:rPr>
              <a:t>Ennen henkilönsuojainten käyttöä, tarkista, että suojamissa ei ole vaurioita, kuten:</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Repeämiä</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Ratkeamia</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Vuotoja</a:t>
            </a:r>
          </a:p>
          <a:p>
            <a:pPr marL="285750" indent="-285750">
              <a:lnSpc>
                <a:spcPts val="2400"/>
              </a:lnSpc>
              <a:spcAft>
                <a:spcPts val="1000"/>
              </a:spcAft>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Halkeamia tai kolhuja (kypärissä, maskeissa, suojalaseissa, turvakenkien kärjissä)</a:t>
            </a:r>
          </a:p>
          <a:p>
            <a:pPr>
              <a:lnSpc>
                <a:spcPts val="2400"/>
              </a:lnSpc>
            </a:pPr>
            <a:r>
              <a:rPr lang="fi" sz="1800" b="1" i="0" strike="noStrike" cap="none" spc="0" baseline="0">
                <a:solidFill>
                  <a:srgbClr val="000000"/>
                </a:solidFill>
                <a:effectLst/>
                <a:latin typeface="Helvetica"/>
                <a:ea typeface="Helvetica"/>
                <a:cs typeface="Helvetica"/>
              </a:rPr>
              <a:t>Korvaa vahingoittunut henkilönsuojain välittömästi uudella.</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309248" y="3431288"/>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712204" y="3687354"/>
            <a:ext cx="3083309" cy="366126"/>
          </a:xfrm>
          <a:prstGeom prst="rect">
            <a:avLst/>
          </a:prstGeom>
          <a:noFill/>
        </p:spPr>
        <p:txBody>
          <a:bodyPr wrap="none" rtlCol="0">
            <a:spAutoFit/>
          </a:bodyPr>
          <a:lstStyle/>
          <a:p>
            <a:r>
              <a:rPr lang="fi" sz="1800" b="0" i="0" strike="noStrike" cap="none" spc="0" baseline="0" dirty="0">
                <a:solidFill>
                  <a:srgbClr val="000000"/>
                </a:solidFill>
                <a:effectLst/>
                <a:latin typeface="Helvetica"/>
                <a:ea typeface="Helvetica"/>
                <a:cs typeface="Helvetica"/>
              </a:rPr>
              <a:t>(haalarit, hanskat, saappaat)</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OIKEAOPPINEN KÄYTTÖ</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fi" sz="1800" b="0" i="0" strike="noStrike" cap="none" spc="0" baseline="0">
                <a:solidFill>
                  <a:srgbClr val="000000"/>
                </a:solidFill>
                <a:effectLst/>
                <a:latin typeface="Helvetica"/>
                <a:ea typeface="Helvetica"/>
                <a:cs typeface="Helvetica"/>
              </a:rPr>
              <a:t>Kun henkilönsuojaimia käytetään, varmista, että:</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Se istuu oikein</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Se ei rajoita käyttäjän kykyä suorittaa työtehtävä turvallisesti (esimerkiksi rajoittamalla näköä liikaa)</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Se sopii yhteen muiden käytettävien henkilönsuojaimien kanssa</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KÄYTÖN JÄLKEEN</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Mikäli mahdollista, puhdista pöly suojaimista käyttämällä ilmasuihkua tai muita välineitä.</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Säilytä likaisia vaatteita ja välineitä niille osoitetuissa tiloissa</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Älä vie likaisia henkilönsuojaimia kotiin</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Vaihda suojain uuteen valmistajan ohjeistuksen mukaan</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SUODATTIMET</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Pölymaskit ja suodattimet on yleensä luokiteltu luokkiin FFP1, FFP2 ja FFP3  </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Koska hengitettävää kiteistä piidioksidipölyä pidetään korkeariskisenä ja haitallisena pölynä, käytä FFP2- tai FFP3-luokan pölymaskeja, joissa on suodatin tai N95-suodattimia tai tehokkaampia riippuen riskiarvioistasi </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Maskin luokitus kerrotaan sen pakkausmerkinnässä</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VAATTEIDEN PUHDISTUS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fi" sz="1800" b="0" i="0" strike="noStrike" cap="none" spc="0" baseline="0">
                <a:solidFill>
                  <a:srgbClr val="000000"/>
                </a:solidFill>
                <a:effectLst/>
                <a:latin typeface="Helvetica"/>
                <a:ea typeface="Helvetica"/>
                <a:cs typeface="Helvetica"/>
              </a:rPr>
              <a:t>Kun mahdollista, käytä aina asiaankuuluvia puhdistusvälineitä, jotta vältyt turhalta altistukselta pölylle.</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8999802" cy="850900"/>
          </a:xfrm>
        </p:spPr>
        <p:txBody>
          <a:bodyPr/>
          <a:lstStyle/>
          <a:p>
            <a:pPr>
              <a:lnSpc>
                <a:spcPct val="100000"/>
              </a:lnSpc>
            </a:pPr>
            <a:r>
              <a:rPr lang="fi" sz="2800" b="1" i="0" strike="noStrike" cap="none" spc="0" baseline="0" dirty="0">
                <a:solidFill>
                  <a:srgbClr val="F6A317"/>
                </a:solidFill>
                <a:effectLst/>
                <a:latin typeface="Helvetica"/>
                <a:ea typeface="Helvetica"/>
                <a:cs typeface="Helvetica"/>
              </a:rPr>
              <a:t>HUOMIOITAVAA HENKILÖSUOJAINTEN KÄYTÖSSÄ</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pPr>
            <a:r>
              <a:rPr lang="fi" sz="1600" b="1" i="0" strike="noStrike" cap="none" spc="0" baseline="0" dirty="0">
                <a:solidFill>
                  <a:srgbClr val="000000"/>
                </a:solidFill>
                <a:effectLst/>
                <a:latin typeface="Helvetica"/>
                <a:ea typeface="Helvetica"/>
                <a:cs typeface="Helvetica"/>
              </a:rPr>
              <a:t>TEE SEURAAVAT</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Noudata valmistajan ohjeita</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Varmista, että henkilösuojain istuu oikein Parta tai viikset eivät saa haitata hengityssuojaimen toimintaa.</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Tarkista, että samaan aikaan käytettävät henkilönsuojaimet ovat yhteensopivia</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Käytä uudelleenkäytettävät henkilönsuojaimet käytön jälkeen (tarvittaessa) ja säilytä sitä sille varatussa puhtaassa tilassa</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Pidä likaiset haalarit erillään puhtaista vaatteista ja laita ne pesuun säännöllisesti</a:t>
            </a:r>
          </a:p>
          <a:p>
            <a:pPr>
              <a:lnSpc>
                <a:spcPct val="100000"/>
              </a:lnSpc>
            </a:pPr>
            <a:r>
              <a:rPr lang="fi" sz="1600" b="1" i="0" strike="noStrike" cap="none" spc="0" baseline="0" dirty="0">
                <a:solidFill>
                  <a:srgbClr val="000000"/>
                </a:solidFill>
                <a:effectLst/>
                <a:latin typeface="Helvetica"/>
                <a:ea typeface="Helvetica"/>
                <a:cs typeface="Helvetica"/>
              </a:rPr>
              <a:t>ÄLÄ TEE SEURAAVIA</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käytä mitään rikkinäistä tai liian kulunutta henkilönsuojainta</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käytä henkilönsuojainta tarpeettomasti Jotkin henkilönsuojaimet saattavat haitata käyttäjän kykyä suorittaa työ turvallisesti</a:t>
            </a:r>
          </a:p>
          <a:p>
            <a:pPr marL="285750" indent="-285750">
              <a:lnSpc>
                <a:spcPct val="100000"/>
              </a:lnSpc>
              <a:spcBef>
                <a:spcPts val="6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vie henkilönsuojaimia kotiin</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748248" cy="3682369"/>
          </a:xfrm>
        </p:spPr>
        <p:txBody>
          <a:bodyPr/>
          <a:lstStyle/>
          <a:p>
            <a:pPr>
              <a:lnSpc>
                <a:spcPts val="2400"/>
              </a:lnSpc>
              <a:spcBef>
                <a:spcPts val="600"/>
              </a:spcBef>
              <a:spcAft>
                <a:spcPts val="1000"/>
              </a:spcAft>
            </a:pPr>
            <a:r>
              <a:rPr lang="fi" sz="1800" b="0" i="0" strike="noStrike" cap="none" spc="0" baseline="0" dirty="0">
                <a:solidFill>
                  <a:srgbClr val="000000"/>
                </a:solidFill>
                <a:effectLst/>
                <a:latin typeface="Helvetica"/>
                <a:ea typeface="Helvetica"/>
                <a:cs typeface="Helvetica"/>
              </a:rPr>
              <a:t>Muista nämä kolme asiaa henkilösuojaimen käytöstä:</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Tarkista, että suojain on ehjä</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Varmista, että suojain on säädetty sopivaksi </a:t>
            </a:r>
            <a:br>
              <a:rPr lang="fi" sz="1800" b="0" i="0" strike="noStrike" cap="none" spc="0" baseline="0" dirty="0">
                <a:solidFill>
                  <a:srgbClr val="000000"/>
                </a:solidFill>
                <a:effectLst/>
                <a:latin typeface="Helvetica"/>
                <a:ea typeface="Helvetica"/>
                <a:cs typeface="Helvetica"/>
              </a:rPr>
            </a:br>
            <a:r>
              <a:rPr lang="fi" sz="1800" b="0" i="0" strike="noStrike" cap="none" spc="0" baseline="0" dirty="0">
                <a:solidFill>
                  <a:srgbClr val="000000"/>
                </a:solidFill>
                <a:effectLst/>
                <a:latin typeface="Helvetica"/>
                <a:ea typeface="Helvetica"/>
                <a:cs typeface="Helvetica"/>
              </a:rPr>
              <a:t>(ja että parta tai viikset eivät haittaa suojaimen toimintaa)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Säilytä henkilönsuojainta käytön jälkeen puhtaassa tilassa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FF0000"/>
                </a:solidFill>
                <a:effectLst/>
                <a:latin typeface="Helvetica"/>
                <a:ea typeface="Helvetica"/>
                <a:cs typeface="Helvetica"/>
              </a:rPr>
              <a:t>Kouluttaja voi lisätä kontekstiin sopivia loppuhuomioita</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7" history="0"/>
              </a:rPr>
              <a:t>Hyvä käytäntö henkilönsuojaimista (Työohje 2.1.15)</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8"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9" history="0"/>
              </a:rPr>
              <a:t>NEPSI Opas PK-yrityksille</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10"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900AD9A2-C429-450E-B789-7136D76706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76</TotalTime>
  <Words>1276</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51</cp:revision>
  <dcterms:created xsi:type="dcterms:W3CDTF">2020-01-29T17:43:15Z</dcterms:created>
  <dcterms:modified xsi:type="dcterms:W3CDTF">2024-11-13T12:33:21Z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