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Helvetica"/>
                <a:cs typeface="Helvetica"/>
              </a:rPr>
              <a:t>Den här PowerPoint-utbildningen omfattar korrekt användning av skyddsutrustning för personal som exponeras för inandningsbar kristallinkiseldioxiddamm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Skyddsutrustning är alla skyddskläder eller utrustning som är utformad för att skydda bärarens kropp från skada eller infektion.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Även om skyddsutrustning bör finnas tillgänglig på alla platser, bör användningen av den vara en sista utväg när alla kontrollåtgärder har prövats och misslyckats med att ge tillräcklig kontroll över dammexponeringen.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Följande diagram sammanfattar riskhanteringsprocessen, ur både arbetsgivarens och arbetstagarens perspektiv, när den används för kontroll av inandningsbar kristallinkiseldioxid. De hälso- och säkerhetssystem som implementeras i företagen ska respekteras av både arbetsgivare och arbetstagare.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sv" sz="1200" b="0" i="0" strike="noStrike" cap="none" spc="0" baseline="0" dirty="0">
                <a:solidFill>
                  <a:srgbClr val="000000"/>
                </a:solidFill>
                <a:effectLst/>
                <a:latin typeface="+mn-lt"/>
                <a:ea typeface="Helvetica"/>
                <a:cs typeface="Helvetica"/>
              </a:rPr>
              <a:t>Skyddsutrustning bör endast bäras när personalen får specifika instruktioner och bör väljas utifrån prestanda (t.ex. skyddsfaktor), komfort och hållbarhet.</a:t>
            </a:r>
          </a:p>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Uppgifter som kräver användning av skyddsutrustning ska indikeras med lämplig skyltning och piktogram.</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sv" sz="1200" b="0" i="0" strike="noStrike" cap="none" spc="0" baseline="0" dirty="0">
                <a:solidFill>
                  <a:srgbClr val="000000"/>
                </a:solidFill>
                <a:effectLst/>
                <a:latin typeface="+mn-lt"/>
                <a:ea typeface="Helvetica"/>
                <a:cs typeface="Helvetica"/>
              </a:rPr>
              <a:t>Skyddskläder (overaller) ska användas vid alla dammiga uppgifter. Mörka overaller kan användas för att indikera dammförorening.</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När et har bekräftats att personlig skyddsutrustning är nödvändig för den aktuella uppgiften måste personalen se till att deras utrustning är fritt från skador eller överdrivet slitage.</a:t>
            </a:r>
          </a:p>
          <a:p>
            <a:pPr marL="0" indent="0" algn="l">
              <a:lnSpc>
                <a:spcPts val="2300"/>
              </a:lnSpc>
              <a:spcBef>
                <a:spcPts val="600"/>
              </a:spcBef>
              <a:spcAft>
                <a:spcPts val="600"/>
              </a:spcAft>
              <a:buFont typeface="Arial" panose="020B0604020202020204" pitchFamily="34" charset="0"/>
              <a:buNone/>
            </a:pPr>
            <a:r>
              <a:rPr lang="sv" sz="1200" b="0" i="0" strike="noStrike" cap="none" spc="0" baseline="0" dirty="0">
                <a:solidFill>
                  <a:srgbClr val="000000"/>
                </a:solidFill>
                <a:effectLst/>
                <a:latin typeface="+mn-lt"/>
                <a:ea typeface="Helvetica"/>
                <a:cs typeface="Helvetica"/>
              </a:rPr>
              <a:t>Skadad skyddsutrustning utsätter arbetare för onödig risk. Om ett plagg används regelbundet, eller delas mellan arbetsstyrkan, är det troligt att skada uppstår efter flera och långvariga användningar.</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sv" sz="1200" b="0" i="0" strike="noStrike" cap="none" spc="0" baseline="0" dirty="0">
                <a:solidFill>
                  <a:srgbClr val="000000"/>
                </a:solidFill>
                <a:effectLst/>
                <a:latin typeface="+mn-lt"/>
                <a:ea typeface="Helvetica"/>
                <a:cs typeface="Helvetica"/>
              </a:rPr>
              <a:t>Så fort skyddsutrustningen är skadad ska den bytas ut omedelbart.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Att bära skyddsutrustning kanske inte är en bekväm upplevelse, men det är viktigt att se till att den bärs på rätt sätt.</a:t>
            </a:r>
          </a:p>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Plagg som masker, glasögon och hjälmar måste justeras för att passa bärarens storlek.</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När du bär flera typer av skyddsutrustning (som en ansiktsmask och ett svetsvisir) ska du se till att de är kompatibla.</a:t>
            </a:r>
          </a:p>
          <a:p>
            <a:pPr marL="0" marR="0" indent="0" algn="l" defTabSz="914400" rtl="0" eaLnBrk="1" fontAlgn="auto" latinLnBrk="0" hangingPunct="1">
              <a:lnSpc>
                <a:spcPts val="2300"/>
              </a:lnSpc>
              <a:spcBef>
                <a:spcPts val="600"/>
              </a:spcBef>
              <a:spcAft>
                <a:spcPts val="600"/>
              </a:spcAft>
              <a:buClrTx/>
              <a:buSzTx/>
              <a:buFontTx/>
              <a:buNone/>
              <a:defRPr/>
            </a:pPr>
            <a:r>
              <a:rPr lang="sv" sz="1200" b="0" i="0" strike="noStrike" cap="none" spc="0" baseline="0" dirty="0">
                <a:solidFill>
                  <a:srgbClr val="000000"/>
                </a:solidFill>
                <a:effectLst/>
                <a:latin typeface="+mn-lt"/>
                <a:ea typeface="Helvetica"/>
                <a:cs typeface="Helvetica"/>
              </a:rPr>
              <a:t>Var också medveten om andra faktorer som kan minska effektiviteten av personlig skyddsutrustning, som skägg. Operatörer med skägg bör använda andningsskydd för att undvika att damm kommer in i masken.</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sv" sz="1200" b="0" i="0" strike="noStrike" cap="none" spc="0" baseline="0" dirty="0">
                <a:solidFill>
                  <a:srgbClr val="000000"/>
                </a:solidFill>
                <a:effectLst/>
                <a:latin typeface="+mn-lt"/>
                <a:ea typeface="Helvetica"/>
                <a:cs typeface="Helvetica"/>
              </a:rPr>
              <a:t>Efter användning ska skyddsutrustningen rengöras (om nödvändigt) och förvaras i lämpligt utrymme. Skyddsutrustning, som kläder, bör tvättas av arbetsgivaren.</a:t>
            </a:r>
          </a:p>
          <a:p>
            <a:pPr algn="l">
              <a:lnSpc>
                <a:spcPts val="2300"/>
              </a:lnSpc>
              <a:spcBef>
                <a:spcPts val="600"/>
              </a:spcBef>
              <a:spcAft>
                <a:spcPts val="600"/>
              </a:spcAft>
            </a:pPr>
            <a:r>
              <a:rPr lang="sv" sz="1200" b="0" i="0" strike="noStrike" cap="none" spc="0" baseline="0" dirty="0">
                <a:solidFill>
                  <a:srgbClr val="000000"/>
                </a:solidFill>
                <a:effectLst/>
                <a:latin typeface="+mn-lt"/>
                <a:ea typeface="Helvetica"/>
                <a:cs typeface="Helvetica"/>
              </a:rPr>
              <a:t>Skyddsutrustning bör aldrig under några omständigheter tas hem.</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Följande visar bra metoder för att rengöra skyddsutrustning. Bredvid videobilden ser du en graf och en röd stapel som visar dammkoncentrationen i mg/m3.</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Mätningen av dammkoncentrationen handlar inte om inandningsbar kristallinkiseldioxid, den baseras på en semikvantitativ mätning. Det väsentliga är inte dammkoncentrationsvärdet utan den relativa skillnaden mellan exponeringsnivåer under den rekommenderade metoden och andra metoder.</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v" sz="1200" b="0" i="0" strike="noStrike" cap="none" spc="0" baseline="0" dirty="0">
                <a:solidFill>
                  <a:srgbClr val="000000"/>
                </a:solidFill>
                <a:effectLst/>
                <a:latin typeface="+mn-lt"/>
                <a:ea typeface="Calibri"/>
                <a:cs typeface="Calibri"/>
              </a:rPr>
              <a:t>Skyddsutrustning bör endast användas som </a:t>
            </a:r>
            <a:r>
              <a:rPr lang="sv" sz="1200" b="1" i="0" strike="noStrike" cap="none" spc="0" baseline="0" dirty="0">
                <a:solidFill>
                  <a:srgbClr val="000000"/>
                </a:solidFill>
                <a:effectLst/>
                <a:latin typeface="+mn-lt"/>
                <a:ea typeface="Calibri"/>
                <a:cs typeface="Calibri"/>
              </a:rPr>
              <a:t>en sista utväg</a:t>
            </a:r>
            <a:r>
              <a:rPr lang="sv" sz="1200" b="0" i="0" strike="noStrike" cap="none" spc="0" baseline="0" dirty="0">
                <a:solidFill>
                  <a:srgbClr val="000000"/>
                </a:solidFill>
                <a:effectLst/>
                <a:latin typeface="+mn-lt"/>
                <a:ea typeface="Calibri"/>
                <a:cs typeface="Calibri"/>
              </a:rPr>
              <a:t> när övergripande kontrollåtgärder är otillräckliga för att kontrollera dammexponering. När skyddsutrustning är nödvändig bör dess användning kontrolleras och övervakas.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a:solidFill>
                  <a:srgbClr val="F6A317"/>
                </a:solidFill>
                <a:effectLst/>
                <a:latin typeface="Helvetica"/>
                <a:ea typeface="Helvetica"/>
                <a:cs typeface="Helvetica"/>
              </a:rPr>
              <a:t>UTBILDNING I BRA METODER FÖR PERSONLIG SKYDDSUTRUSTNING</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6565532" cy="1440413"/>
          </a:xfrm>
        </p:spPr>
        <p:txBody>
          <a:bodyPr/>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PERSONLIG SKYDDSUTRUSTNING</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6805246" y="235527"/>
            <a:ext cx="4957263"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453624" cy="3682369"/>
          </a:xfrm>
        </p:spPr>
        <p:txBody>
          <a:bodyPr/>
          <a:lstStyle/>
          <a:p>
            <a:pPr>
              <a:lnSpc>
                <a:spcPct val="100000"/>
              </a:lnSpc>
              <a:spcBef>
                <a:spcPts val="800"/>
              </a:spcBef>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ct val="100000"/>
              </a:lnSpc>
              <a:spcBef>
                <a:spcPts val="800"/>
              </a:spcBef>
            </a:pPr>
            <a:r>
              <a:rPr lang="sv" sz="1800" b="0" i="0" strike="noStrike" cap="none" spc="0" baseline="0" dirty="0">
                <a:solidFill>
                  <a:srgbClr val="000000"/>
                </a:solidFill>
                <a:effectLst/>
                <a:latin typeface="Helvetica"/>
                <a:ea typeface="Helvetica"/>
                <a:cs typeface="Helvetica"/>
              </a:rPr>
              <a:t>Under den här utbildningen kommer du att få veta mer om: </a:t>
            </a:r>
          </a:p>
          <a:p>
            <a:pPr marL="342900" indent="-342900">
              <a:lnSpc>
                <a:spcPct val="1000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Vad </a:t>
            </a:r>
            <a:r>
              <a:rPr lang="sv" sz="1800" b="1" i="0" strike="noStrike" cap="none" spc="0" baseline="0" dirty="0">
                <a:solidFill>
                  <a:srgbClr val="000000"/>
                </a:solidFill>
                <a:effectLst/>
                <a:latin typeface="Helvetica"/>
                <a:ea typeface="Helvetica"/>
                <a:cs typeface="Helvetica"/>
              </a:rPr>
              <a:t>personlig skyddsutrustning</a:t>
            </a:r>
            <a:r>
              <a:rPr lang="sv" sz="1800" b="0" i="0" strike="noStrike" cap="none" spc="0" baseline="0" dirty="0">
                <a:solidFill>
                  <a:srgbClr val="000000"/>
                </a:solidFill>
                <a:effectLst/>
                <a:latin typeface="Helvetica"/>
                <a:ea typeface="Helvetica"/>
                <a:cs typeface="Helvetica"/>
              </a:rPr>
              <a:t> är och hur den kan bidra till att minimera vår exponering för skadlig RCS</a:t>
            </a:r>
          </a:p>
          <a:p>
            <a:pPr marL="342900" indent="-342900">
              <a:lnSpc>
                <a:spcPct val="1000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När och hur du ska bära skyddsutrustning</a:t>
            </a:r>
          </a:p>
          <a:p>
            <a:pPr marL="342900" indent="-342900">
              <a:lnSpc>
                <a:spcPct val="1000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Bra metoder för att använda skyddsutrustning</a:t>
            </a:r>
          </a:p>
          <a:p>
            <a:pPr marL="285750" indent="-285750">
              <a:lnSpc>
                <a:spcPct val="100000"/>
              </a:lnSpc>
              <a:spcBef>
                <a:spcPts val="800"/>
              </a:spcBef>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342900" indent="-342900">
              <a:lnSpc>
                <a:spcPct val="100000"/>
              </a:lnSpc>
              <a:spcBef>
                <a:spcPts val="800"/>
              </a:spcBef>
              <a:buFont typeface="Arial" panose="020B0604020202020204" pitchFamily="34" charset="0"/>
              <a:buChar char="•"/>
            </a:pPr>
            <a:endParaRPr lang="en-US" sz="1800" dirty="0"/>
          </a:p>
          <a:p>
            <a:pPr>
              <a:lnSpc>
                <a:spcPct val="100000"/>
              </a:lnSpc>
              <a:spcBef>
                <a:spcPts val="800"/>
              </a:spcBef>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sv" sz="1800" b="0" i="0" strike="noStrike" cap="none" spc="0" baseline="0">
                <a:solidFill>
                  <a:srgbClr val="000000"/>
                </a:solidFill>
                <a:effectLst/>
                <a:latin typeface="Helvetica"/>
                <a:ea typeface="Helvetica"/>
                <a:cs typeface="Helvetica"/>
              </a:rPr>
              <a:t>Skyddsutrustning ä ren av de fem dammkontrollteknikerna.</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TYPER AV SKYDDSUTRUSTNING</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Hörselkåpor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Hjälm</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Skyddsglasögon</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Mask/andningsskyddsutrustning</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Overaller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Jacka</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Stövlar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Handskar</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VARFÖR SKA DU ANVÄNDA SKYDDSUTRUSTNING?</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767122"/>
            <a:ext cx="5453624" cy="3682369"/>
          </a:xfrm>
        </p:spPr>
        <p:txBody>
          <a:bodyPr anchor="t"/>
          <a:lstStyle/>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Skyddsutrustning används för att skydda användaren mot fysisk skada och faror på arbetsplatsen, inklusive inandningsbar kristallinkiseldioxiddamm</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Att använda skyddsutrustning (vid behov) är viktigt eftersom det är en förebyggande åtgärd vid riskkontroll</a:t>
            </a:r>
          </a:p>
          <a:p>
            <a:pPr marL="342900" indent="-342900">
              <a:lnSpc>
                <a:spcPts val="2400"/>
              </a:lnSpc>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Andningsskydd hjälper till att minimera vår exponering för skadligt inandningsbar kristallinkiseldioxiddamm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Det är viktigt att denna utrustning fungerar korrekt för att skydda oss mot RCS</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sv" sz="1800" b="0" i="0" strike="noStrike" cap="none" spc="0" baseline="0">
                <a:solidFill>
                  <a:srgbClr val="000000"/>
                </a:solidFill>
                <a:effectLst/>
                <a:latin typeface="Helvetica"/>
                <a:ea typeface="Helvetica"/>
                <a:cs typeface="Helvetica"/>
              </a:rPr>
              <a:t>Eftersom skyddsutrustning bara skyddar bäraren, och eftersom den kan missbrukas eller skadas, är den inte helt tillförlitlig. </a:t>
            </a:r>
          </a:p>
          <a:p>
            <a:pPr>
              <a:lnSpc>
                <a:spcPts val="2400"/>
              </a:lnSpc>
            </a:pPr>
            <a:r>
              <a:rPr lang="sv" sz="1800" b="0" i="0" strike="noStrike" cap="none" spc="0" baseline="0">
                <a:solidFill>
                  <a:srgbClr val="000000"/>
                </a:solidFill>
                <a:effectLst/>
                <a:latin typeface="Helvetica"/>
                <a:ea typeface="Helvetica"/>
                <a:cs typeface="Helvetica"/>
              </a:rPr>
              <a:t>Personalen bör bara bära personlig skyddsutrustning när de uppmanas att göra det och </a:t>
            </a:r>
            <a:r>
              <a:rPr lang="sv" sz="1800" b="1" i="0" strike="noStrike" cap="none" spc="0" baseline="0">
                <a:solidFill>
                  <a:srgbClr val="000000"/>
                </a:solidFill>
                <a:effectLst/>
                <a:latin typeface="Helvetica"/>
                <a:ea typeface="Helvetica"/>
                <a:cs typeface="Helvetica"/>
              </a:rPr>
              <a:t>som en sista utväg när andra kontroller inte är tillräckliga</a:t>
            </a:r>
            <a:r>
              <a:rPr lang="sv"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RISKKONTROLLENS HIERARKI</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VILKEN SKYDDSUTRUSTNING SKA VI ANVÄNDA?</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4" y="2802291"/>
            <a:ext cx="5453624" cy="3682369"/>
          </a:xfrm>
        </p:spPr>
        <p:txBody>
          <a:bodyPr/>
          <a:lstStyle/>
          <a:p>
            <a:pPr>
              <a:lnSpc>
                <a:spcPts val="2400"/>
              </a:lnSpc>
              <a:spcBef>
                <a:spcPts val="600"/>
              </a:spcBef>
              <a:spcAft>
                <a:spcPts val="600"/>
              </a:spcAft>
              <a:defRPr/>
            </a:pPr>
            <a:r>
              <a:rPr lang="sv" sz="1800" b="0" i="0" strike="noStrike" cap="none" spc="0" baseline="0" dirty="0">
                <a:solidFill>
                  <a:srgbClr val="FF0000"/>
                </a:solidFill>
                <a:effectLst/>
                <a:latin typeface="Helvetica"/>
                <a:ea typeface="Helvetica"/>
                <a:cs typeface="Helvetica"/>
              </a:rPr>
              <a:t>Text för utbildare — infoga information om skyddsutrustning relaterad till ditt specifika arbetssammanhang.</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KOLLA EFTER SKADOR</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sv" sz="1800" b="0" i="0" strike="noStrike" cap="none" spc="0" baseline="0" dirty="0">
                <a:solidFill>
                  <a:srgbClr val="000000"/>
                </a:solidFill>
                <a:effectLst/>
                <a:latin typeface="Helvetica"/>
                <a:ea typeface="Helvetica"/>
                <a:cs typeface="Helvetica"/>
              </a:rPr>
              <a:t>Innan du sätter på dig skyddsutrustningen ska du kolla efter skador som:</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Hål</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Revor</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Spill</a:t>
            </a:r>
          </a:p>
          <a:p>
            <a:pPr marL="285750" indent="-285750">
              <a:lnSpc>
                <a:spcPts val="2400"/>
              </a:lnSpc>
              <a:spcAft>
                <a:spcPts val="10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Sprickor, stötar (hjälmar, masker, skyddsglasögon, tåhättor)</a:t>
            </a:r>
          </a:p>
          <a:p>
            <a:pPr>
              <a:lnSpc>
                <a:spcPts val="2400"/>
              </a:lnSpc>
            </a:pPr>
            <a:r>
              <a:rPr lang="sv" sz="1800" b="1" i="0" strike="noStrike" cap="none" spc="0" baseline="0" dirty="0">
                <a:solidFill>
                  <a:srgbClr val="000000"/>
                </a:solidFill>
                <a:effectLst/>
                <a:latin typeface="Helvetica"/>
                <a:ea typeface="Helvetica"/>
                <a:cs typeface="Helvetica"/>
              </a:rPr>
              <a:t>Byt ut skadad skyddsutrustning omedelbart.</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1937593" y="3337866"/>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520263" y="3643724"/>
            <a:ext cx="3082639" cy="366126"/>
          </a:xfrm>
          <a:prstGeom prst="rect">
            <a:avLst/>
          </a:prstGeom>
          <a:noFill/>
        </p:spPr>
        <p:txBody>
          <a:bodyPr wrap="none" rtlCol="0">
            <a:spAutoFit/>
          </a:bodyPr>
          <a:lstStyle/>
          <a:p>
            <a:r>
              <a:rPr lang="sv" sz="1800" b="0" i="0" strike="noStrike" cap="none" spc="0" baseline="0" dirty="0">
                <a:solidFill>
                  <a:srgbClr val="000000"/>
                </a:solidFill>
                <a:effectLst/>
                <a:latin typeface="Helvetica"/>
                <a:ea typeface="Helvetica"/>
                <a:cs typeface="Helvetica"/>
              </a:rPr>
              <a:t>(overaller, handskar, stövlar)</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KORREKT ANVÄNDNING</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a:xfrm>
            <a:off x="777243" y="2362676"/>
            <a:ext cx="5043265" cy="3682369"/>
          </a:xfrm>
        </p:spPr>
        <p:txBody>
          <a:bodyPr/>
          <a:lstStyle/>
          <a:p>
            <a:pPr>
              <a:lnSpc>
                <a:spcPts val="2400"/>
              </a:lnSpc>
              <a:spcAft>
                <a:spcPts val="1000"/>
              </a:spcAft>
            </a:pPr>
            <a:r>
              <a:rPr lang="sv" sz="1800" b="0" i="0" strike="noStrike" cap="none" spc="0" baseline="0" dirty="0">
                <a:solidFill>
                  <a:srgbClr val="000000"/>
                </a:solidFill>
                <a:effectLst/>
                <a:latin typeface="Helvetica"/>
                <a:ea typeface="Helvetica"/>
                <a:cs typeface="Helvetica"/>
              </a:rPr>
              <a:t>När du tar på dig skyddsutrustning ska du se till att den:</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Passar bra</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Inte begränsar inte bärarens förmåga att utföra uppgiften på ett säkert sätt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(t.ex. alltför begränsad syn)</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Är kompatibel med annan skyddsutrustning</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EFTER ANVÄNDNING</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Använd utrustning som luftduschar, om de finns, för att ta bort damm från skyddsutrustningen på ett säkert sätt</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Förvara smutsiga kläder och utrustning i avsedda utrymmen</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Ta inte hem smutsig skyddsutrustning</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Byt ut skyddsutrustning enligt tillverkarens instruktioner</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FILTER</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lIns="91440" tIns="45720" rIns="91440" bIns="45720" anchor="t"/>
          <a:lstStyle/>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Ansiktsmasker och filter klassificeras vanligtvis som FFP1, FFP2 och FFP3</a:t>
            </a:r>
            <a:r>
              <a:rPr lang="sv" sz="1800" dirty="0">
                <a:solidFill>
                  <a:srgbClr val="000000"/>
                </a:solidFill>
                <a:latin typeface="Helvetica"/>
                <a:ea typeface="Helvetica"/>
                <a:cs typeface="Helvetica"/>
              </a:rPr>
              <a:t> </a:t>
            </a:r>
            <a:endParaRPr lang="sv"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Eftersom inandningsbart kristallinkiseldioxiddamm (RCS) anses vara ett skadligt damm med högrisk ska du se till att använda ansiktsmask av klass FFP2 eller FFP3 med filter, eller N95-filter eller högre, enligt din riskbedömning</a:t>
            </a:r>
            <a:r>
              <a:rPr lang="sv" sz="1800" dirty="0">
                <a:solidFill>
                  <a:srgbClr val="000000"/>
                </a:solidFill>
                <a:latin typeface="Helvetica"/>
                <a:ea typeface="Helvetica"/>
                <a:cs typeface="Helvetica"/>
              </a:rPr>
              <a:t> </a:t>
            </a:r>
            <a:endParaRPr lang="sv"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Klassificeringen av en mask anges på dess etikett</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TVÄTTA KLÄDER</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För att undvika onödig exponering för damm, ska du alltid använda lämplig rengöringsutrustning när sådan finns.</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414756"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MED SKYDDSUTRUSTNING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lIns="91440" tIns="45720" rIns="91440" bIns="45720" anchor="t"/>
          <a:lstStyle/>
          <a:p>
            <a:pPr>
              <a:lnSpc>
                <a:spcPct val="100000"/>
              </a:lnSpc>
            </a:pPr>
            <a:r>
              <a:rPr lang="sv" sz="1600" b="1" i="0" strike="noStrike" cap="none" spc="0" baseline="0" dirty="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Följ tillverkarens instruktioiner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Se till att delarna i skyddsutrustning passar bäraren bra</a:t>
            </a:r>
            <a:r>
              <a:rPr lang="sv" dirty="0">
                <a:solidFill>
                  <a:srgbClr val="000000"/>
                </a:solidFill>
                <a:latin typeface="Helvetica"/>
                <a:ea typeface="Helvetica"/>
                <a:cs typeface="Helvetica"/>
              </a:rPr>
              <a:t>.</a:t>
            </a:r>
            <a:r>
              <a:rPr lang="sv" sz="1600" b="0" i="0" strike="noStrike" cap="none" spc="0" baseline="0" dirty="0">
                <a:solidFill>
                  <a:srgbClr val="000000"/>
                </a:solidFill>
                <a:effectLst/>
                <a:latin typeface="Helvetica"/>
                <a:ea typeface="Helvetica"/>
                <a:cs typeface="Helvetica"/>
              </a:rPr>
              <a:t> Andningsskydd får inte begränsas av skägg</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Kontrollera att skyddsutrustningens delar är kompatibla när de används tillsammans</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Rengör återanvändbar skyddsutrustning efter användning och förvara den vid behov i ett anvisat rent utrymme.</a:t>
            </a:r>
          </a:p>
          <a:p>
            <a:pPr marL="285750" indent="-285750">
              <a:lnSpc>
                <a:spcPct val="100000"/>
              </a:lnSpc>
              <a:spcAft>
                <a:spcPts val="1000"/>
              </a:spcAft>
              <a:buSzPct val="85000"/>
              <a:buFont typeface=".Apple Color Emoji UI"/>
              <a:buChar char="✅"/>
            </a:pPr>
            <a:r>
              <a:rPr lang="sv" sz="1600" b="0" i="0" strike="noStrike" cap="none" spc="0" baseline="0" dirty="0">
                <a:solidFill>
                  <a:srgbClr val="000000"/>
                </a:solidFill>
                <a:effectLst/>
                <a:latin typeface="Helvetica"/>
                <a:ea typeface="Helvetica"/>
                <a:cs typeface="Helvetica"/>
              </a:rPr>
              <a:t>Håll smutsiga overaller åtskilda från rena kläder och tvätta dem regelbundet</a:t>
            </a:r>
          </a:p>
          <a:p>
            <a:pPr>
              <a:lnSpc>
                <a:spcPct val="100000"/>
              </a:lnSpc>
            </a:pPr>
            <a:r>
              <a:rPr lang="sv" sz="1600" b="1" i="0" strike="noStrike" cap="none" spc="0" baseline="0" dirty="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Använd skyddsutrustning som är trasig eller överdrivet sliten</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Använd skyddsutrustning i onödan Viss skyddsutrustning kan begränsa bärarens förmåga att utföra en uppgift på ett säkert sätt</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Ta med skyddsutrustningen hem</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588388" cy="3682369"/>
          </a:xfrm>
        </p:spPr>
        <p:txBody>
          <a:bodyPr/>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Det finns tre enkla steg att komma ihåg när du använder skyddsutrustning: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Kontrollera skyddsutrustningen för tecken på skador</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Se till att skyddsutrustningen sitter bra (och att andningsskydd inte äventyras av skägg)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Efter användning ska skyddsutrustningen förvaras i ett lämpligt rent utrymme</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FF0000"/>
                </a:solidFill>
                <a:effectLst/>
                <a:latin typeface="Helvetica"/>
                <a:ea typeface="Helvetica"/>
                <a:cs typeface="Helvetica"/>
              </a:rPr>
              <a:t>Utbildaren kan lägga till sammanfattning som passar sammanhanget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131188"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7" history="0"/>
              </a:rPr>
              <a:t>Bra metoder för personlig skyddsutrustning (uppgiftsblad 2.1.15)</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8"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9" history="0"/>
              </a:rPr>
              <a:t>Nepsis guide för små och medelstora företag</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10"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d8ecf516-e360-4672-81b9-68723bedb71f"/>
    <ds:schemaRef ds:uri="6d9d7403-2d8c-4818-ae25-2c5629bc7330"/>
    <ds:schemaRef ds:uri="http://purl.org/dc/dcmitype/"/>
  </ds:schemaRefs>
</ds:datastoreItem>
</file>

<file path=customXml/itemProps3.xml><?xml version="1.0" encoding="utf-8"?>
<ds:datastoreItem xmlns:ds="http://schemas.openxmlformats.org/officeDocument/2006/customXml" ds:itemID="{39D2CB9C-2BBA-4BBB-806E-5DB96F78EE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84</TotalTime>
  <Words>1522</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54</cp:revision>
  <dcterms:created xsi:type="dcterms:W3CDTF">2020-01-29T17:43:15Z</dcterms:created>
  <dcterms:modified xsi:type="dcterms:W3CDTF">2024-11-13T11:36:45Z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