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369839-B29D-42C6-8AC6-92B7F7923B4F}" v="3" dt="2022-09-22T14:39:00.356"/>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354" autoAdjust="0"/>
  </p:normalViewPr>
  <p:slideViewPr>
    <p:cSldViewPr snapToGrid="0" snapToObjects="1">
      <p:cViewPr varScale="1">
        <p:scale>
          <a:sx n="116" d="100"/>
          <a:sy n="116" d="100"/>
        </p:scale>
        <p:origin x="864" y="184"/>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Tässä koulutuksessa opetetaan pölynhallintamenetelmistä pakkaamisessa. Muista, että riskiarvio on edellytys pakkausjärjestelmien suunnittelussa. Tämä tosin koskee pääasiassa esimiehiä.</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a:solidFill>
                  <a:srgbClr val="F6A317"/>
                </a:solidFill>
                <a:effectLst/>
                <a:latin typeface="Helvetica"/>
                <a:ea typeface="Helvetica"/>
                <a:cs typeface="Helvetica"/>
              </a:rPr>
              <a:t>HYVÄ KÄYTÄNTÖ PAKKAUSJÄRJESTELMIIN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648659" cy="850900"/>
          </a:xfrm>
        </p:spPr>
        <p:txBody>
          <a:bodyPr anchor="t"/>
          <a:lstStyle/>
          <a:p>
            <a:r>
              <a:rPr lang="fi" sz="2800" b="1" i="0" strike="noStrike" cap="none" spc="0" baseline="0" dirty="0">
                <a:solidFill>
                  <a:srgbClr val="FFFFFF"/>
                </a:solidFill>
                <a:effectLst/>
                <a:latin typeface="Helvetica"/>
                <a:ea typeface="Helvetica"/>
                <a:cs typeface="Helvetica"/>
              </a:rPr>
              <a:t>HYVÄ KÄYTÄNTÖ PAKKAUSJÄRJESTELMIIN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9304421" y="304800"/>
            <a:ext cx="2531979"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fi" sz="1800" b="1" i="0" strike="noStrike" cap="none" spc="0" baseline="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Miten pakkausprosesseissa syntyy leijuvaa pölyä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Miten pakkausprosessit on suunniteltu minimoimaan leijuvan pölyn, kuten hengitettävän kiteisen piidioksidipölyn syntymisen</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Mitä hyviä käytäntöjä kannattaa noudattaa, jotta voi suojautua ilmassa olevilta pölyiltä</a:t>
            </a:r>
          </a:p>
          <a:p>
            <a:pPr marL="285750" indent="-285750">
              <a:lnSpc>
                <a:spcPts val="2400"/>
              </a:lnSpc>
              <a:buFont typeface="Arial" panose="020B0604020202020204" pitchFamily="34" charset="0"/>
              <a:buChar char="•"/>
            </a:pPr>
            <a:r>
              <a:rPr lang="fi" sz="1800" b="0" i="0" strike="noStrike" cap="none" spc="0" baseline="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Pakkausjärjestelmien synnyttämää pölyä voi hallita suljettujen tilojen, imutuuletuksen/ilmanvaihdon, henkilönsuojainten ja hyvän hygienian/taloudenhoidon avulla. Ne ovat neljä viidestä tärkeimmästä pölynhallintamenetelmästä.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Tästä toiminnasta voi aiheutua paljon pölyä</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MITEN PAKKAUSJÄRJESTELMÄT VOIVAT SYNNYTTÄÄ RCS-PÖLYÄ</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200"/>
              </a:lnSpc>
            </a:pPr>
            <a:r>
              <a:rPr lang="fi" sz="1800" b="0" i="0" strike="noStrike" cap="none" spc="0" baseline="0" dirty="0">
                <a:solidFill>
                  <a:srgbClr val="000000"/>
                </a:solidFill>
                <a:effectLst/>
                <a:latin typeface="Helvetica"/>
                <a:ea typeface="Helvetica"/>
                <a:cs typeface="Helvetica"/>
              </a:rPr>
              <a:t>Pakkausjärjestelmissä käsitellään suuria määriä materiaalia, joka usein sisältää kiteistä piidioksidia. </a:t>
            </a:r>
          </a:p>
          <a:p>
            <a:pPr>
              <a:lnSpc>
                <a:spcPts val="2200"/>
              </a:lnSpc>
              <a:spcAft>
                <a:spcPts val="1000"/>
              </a:spcAft>
            </a:pPr>
            <a:r>
              <a:rPr lang="fi" sz="1800" b="0" i="0" strike="noStrike" cap="none" spc="0" baseline="0" dirty="0">
                <a:solidFill>
                  <a:srgbClr val="000000"/>
                </a:solidFill>
                <a:effectLst/>
                <a:latin typeface="Helvetica"/>
                <a:ea typeface="Helvetica"/>
                <a:cs typeface="Helvetica"/>
              </a:rPr>
              <a:t>Pakkausmenetelmä vaikuttaa siihen, miten paljon leijuvaa hengitettävää pölyä muodostuu. </a:t>
            </a:r>
          </a:p>
          <a:p>
            <a:pPr marL="342900" indent="-342900">
              <a:lnSpc>
                <a:spcPts val="2200"/>
              </a:lnSpc>
              <a:spcBef>
                <a:spcPct val="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Kuivat materiaalit synnyttävät useimmiten enemmän pölyä kuin kosteat materiaalit.</a:t>
            </a:r>
          </a:p>
          <a:p>
            <a:pPr marL="342900" indent="-342900">
              <a:lnSpc>
                <a:spcPts val="2200"/>
              </a:lnSpc>
              <a:spcBef>
                <a:spcPct val="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Nopea ja energiaintensiivinen pakkaaminen aiheuttaa yleensä enemmän pölyä.</a:t>
            </a:r>
          </a:p>
          <a:p>
            <a:pPr marL="342900" indent="-342900">
              <a:lnSpc>
                <a:spcPts val="2200"/>
              </a:lnSpc>
              <a:spcBef>
                <a:spcPct val="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Mikäli jauhemaisia materiaaleja tehdään juokseviksi paineilman avulla, voi siitä syntyä lisää leijuvaa pölyä.</a:t>
            </a:r>
          </a:p>
          <a:p>
            <a:pPr marL="342900" indent="-342900">
              <a:lnSpc>
                <a:spcPts val="2200"/>
              </a:lnSpc>
              <a:spcBef>
                <a:spcPct val="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Pölyä syntyy myös sitä enemmän, mitä korkeammalta materiaaleja pudotetaan.</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PÖLYALTISTUKSEN VÄHENTÄMINEN PAKKAUSJÄRJESTELMISSÄ</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0987048" cy="3220629"/>
          </a:xfrm>
        </p:spPr>
        <p:txBody>
          <a:bodyPr anchor="t"/>
          <a:lstStyle/>
          <a:p>
            <a:pPr>
              <a:lnSpc>
                <a:spcPct val="100000"/>
              </a:lnSpc>
              <a:spcAft>
                <a:spcPts val="600"/>
              </a:spcAft>
            </a:pPr>
            <a:r>
              <a:rPr lang="fi" sz="1600" b="0" i="0" strike="noStrike" cap="none" spc="0" baseline="0" dirty="0">
                <a:solidFill>
                  <a:srgbClr val="000000"/>
                </a:solidFill>
                <a:effectLst/>
                <a:latin typeface="Helvetica"/>
                <a:ea typeface="Helvetica"/>
                <a:cs typeface="Helvetica"/>
              </a:rPr>
              <a:t>Tärkeimpiin pölynhallintakeinoihin kuuluu automaatio, suljetut prosessit sekä ilmanvaihto</a:t>
            </a:r>
          </a:p>
          <a:p>
            <a:pPr marL="342900" indent="-342900">
              <a:lnSpc>
                <a:spcPct val="100000"/>
              </a:lnSpc>
              <a:spcAft>
                <a:spcPts val="600"/>
              </a:spcAft>
              <a:buFont typeface="Arial" panose="020B0604020202020204" pitchFamily="34" charset="0"/>
              <a:buChar char="•"/>
            </a:pPr>
            <a:r>
              <a:rPr lang="fi" sz="1600" b="1" i="0" strike="noStrike" cap="none" spc="0" baseline="0" dirty="0">
                <a:solidFill>
                  <a:srgbClr val="000000"/>
                </a:solidFill>
                <a:effectLst/>
                <a:latin typeface="Helvetica"/>
                <a:ea typeface="Helvetica"/>
                <a:cs typeface="Helvetica"/>
              </a:rPr>
              <a:t>Automaatio</a:t>
            </a:r>
            <a:r>
              <a:rPr lang="fi" sz="1600" b="0" i="0" strike="noStrike" cap="none" spc="0" baseline="0" dirty="0">
                <a:solidFill>
                  <a:srgbClr val="000000"/>
                </a:solidFill>
                <a:effectLst/>
                <a:latin typeface="Helvetica"/>
                <a:ea typeface="Helvetica"/>
                <a:cs typeface="Helvetica"/>
              </a:rPr>
              <a:t> auttaa minimoimaan työntekijöiden kontaktin sellaisten prosessien kanssa, joihin liittyy paljon pölyä. Sen ansiosta prosesseja voidaan valvoa etäältä puhtaasta valvomosta käsin.</a:t>
            </a:r>
          </a:p>
          <a:p>
            <a:pPr marL="342900" indent="-342900">
              <a:lnSpc>
                <a:spcPct val="100000"/>
              </a:lnSpc>
              <a:spcAft>
                <a:spcPts val="600"/>
              </a:spcAft>
              <a:buFont typeface="Arial" panose="020B0604020202020204" pitchFamily="34" charset="0"/>
              <a:buChar char="•"/>
            </a:pPr>
            <a:r>
              <a:rPr lang="fi" sz="1600" b="1" i="0" strike="noStrike" cap="none" spc="0" baseline="0" dirty="0">
                <a:solidFill>
                  <a:srgbClr val="000000"/>
                </a:solidFill>
                <a:effectLst/>
                <a:latin typeface="Helvetica"/>
                <a:ea typeface="Helvetica"/>
                <a:cs typeface="Helvetica"/>
              </a:rPr>
              <a:t>Suljetut prosessit</a:t>
            </a:r>
            <a:r>
              <a:rPr lang="fi" sz="1600" b="0" i="0" strike="noStrike" cap="none" spc="0" baseline="0" dirty="0">
                <a:solidFill>
                  <a:srgbClr val="000000"/>
                </a:solidFill>
                <a:effectLst/>
                <a:latin typeface="Helvetica"/>
                <a:ea typeface="Helvetica"/>
                <a:cs typeface="Helvetica"/>
              </a:rPr>
              <a:t> minimoivat pölyn leviämisen etäälle sen lähteestä </a:t>
            </a:r>
          </a:p>
          <a:p>
            <a:pPr marL="1028700" lvl="1" indent="-342900">
              <a:lnSpc>
                <a:spcPct val="100000"/>
              </a:lnSpc>
              <a:spcAft>
                <a:spcPts val="600"/>
              </a:spcAft>
            </a:pPr>
            <a:r>
              <a:rPr lang="fi" sz="1600" b="0" i="0" strike="noStrike" cap="none" spc="0" baseline="0" dirty="0">
                <a:solidFill>
                  <a:srgbClr val="000000"/>
                </a:solidFill>
                <a:effectLst/>
                <a:latin typeface="Helvetica"/>
                <a:ea typeface="Helvetica"/>
                <a:cs typeface="Helvetica"/>
              </a:rPr>
              <a:t>Fyysinen este prosessin ja työntekijän välillä voi suojata tehokkaasti. Mikäli suljettuun tilaan pitää mennä, on suojauduttava altistukselta!</a:t>
            </a:r>
          </a:p>
          <a:p>
            <a:pPr marL="1028700" lvl="1" indent="-342900">
              <a:lnSpc>
                <a:spcPct val="100000"/>
              </a:lnSpc>
              <a:spcAft>
                <a:spcPts val="600"/>
              </a:spcAft>
            </a:pPr>
            <a:r>
              <a:rPr lang="fi" sz="1600" b="0" i="0" strike="noStrike" cap="none" spc="0" baseline="0" dirty="0">
                <a:solidFill>
                  <a:srgbClr val="000000"/>
                </a:solidFill>
                <a:effectLst/>
                <a:latin typeface="Helvetica"/>
                <a:ea typeface="Helvetica"/>
                <a:cs typeface="Helvetica"/>
              </a:rPr>
              <a:t>Pölyn karkaamista voi estää varmistamalla, että liitoskohta täyttösuuttimen ja säkin välillä on tiivis.</a:t>
            </a:r>
          </a:p>
          <a:p>
            <a:pPr marL="342900" indent="-342900">
              <a:lnSpc>
                <a:spcPct val="100000"/>
              </a:lnSpc>
              <a:spcAft>
                <a:spcPts val="600"/>
              </a:spcAft>
              <a:buFont typeface="Arial" panose="020B0604020202020204" pitchFamily="34" charset="0"/>
              <a:buChar char="•"/>
            </a:pPr>
            <a:r>
              <a:rPr lang="fi" sz="1600" b="1" i="0" strike="noStrike" cap="none" spc="0" baseline="0" dirty="0">
                <a:solidFill>
                  <a:srgbClr val="000000"/>
                </a:solidFill>
                <a:effectLst/>
                <a:latin typeface="Helvetica"/>
                <a:ea typeface="Helvetica"/>
                <a:cs typeface="Helvetica"/>
              </a:rPr>
              <a:t>Imutuuletus</a:t>
            </a:r>
            <a:r>
              <a:rPr lang="fi" sz="1600" b="0" i="0" strike="noStrike" cap="none" spc="0" baseline="0" dirty="0">
                <a:solidFill>
                  <a:srgbClr val="000000"/>
                </a:solidFill>
                <a:effectLst/>
                <a:latin typeface="Helvetica"/>
                <a:ea typeface="Helvetica"/>
                <a:cs typeface="Helvetica"/>
              </a:rPr>
              <a:t> sieppaa leijuvan pölyn lähteellä, ennen kuin altistumme sille</a:t>
            </a:r>
          </a:p>
          <a:p>
            <a:pPr marL="342900" indent="-342900">
              <a:lnSpc>
                <a:spcPct val="100000"/>
              </a:lnSpc>
              <a:spcAft>
                <a:spcPts val="600"/>
              </a:spcAft>
              <a:buFont typeface="Arial" panose="020B0604020202020204" pitchFamily="34" charset="0"/>
              <a:buChar char="•"/>
            </a:pPr>
            <a:r>
              <a:rPr lang="fi" sz="1600" b="1" i="0" strike="noStrike" cap="none" spc="0" baseline="0" dirty="0">
                <a:solidFill>
                  <a:srgbClr val="000000"/>
                </a:solidFill>
                <a:effectLst/>
                <a:latin typeface="Helvetica"/>
                <a:ea typeface="Helvetica"/>
                <a:cs typeface="Helvetica"/>
              </a:rPr>
              <a:t>Hengityssuojaimet</a:t>
            </a:r>
            <a:r>
              <a:rPr lang="fi" sz="1600" b="0" i="0" strike="noStrike" cap="none" spc="0" baseline="0" dirty="0">
                <a:solidFill>
                  <a:srgbClr val="000000"/>
                </a:solidFill>
                <a:effectLst/>
                <a:latin typeface="Helvetica"/>
                <a:ea typeface="Helvetica"/>
                <a:cs typeface="Helvetica"/>
              </a:rPr>
              <a:t> voivat olla tarpeen, mikäli muut toimet eivät ole riittäviä.</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 PAKKAUSJÄRJESTELMISSÄ</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995657" cy="3230407"/>
          </a:xfrm>
        </p:spPr>
        <p:txBody>
          <a:bodyPr/>
          <a:lstStyle/>
          <a:p>
            <a:pPr>
              <a:lnSpc>
                <a:spcPct val="100000"/>
              </a:lnSpc>
            </a:pPr>
            <a:r>
              <a:rPr lang="fi" sz="1400" b="1" i="0" strike="noStrike" cap="none" spc="0" baseline="0" dirty="0">
                <a:solidFill>
                  <a:srgbClr val="000000"/>
                </a:solidFill>
                <a:effectLst/>
                <a:latin typeface="Helvetica"/>
                <a:ea typeface="Helvetica"/>
                <a:cs typeface="Helvetica"/>
              </a:rPr>
              <a:t>TEE SEURAAVAT</a:t>
            </a:r>
          </a:p>
          <a:p>
            <a:pPr marL="285750" indent="-285750">
              <a:lnSpc>
                <a:spcPct val="100000"/>
              </a:lnSpc>
              <a:buSzPct val="85000"/>
              <a:buFont typeface=".Apple Color Emoji UI"/>
              <a:buChar char="✅"/>
            </a:pPr>
            <a:r>
              <a:rPr lang="fi" sz="1400" b="0" i="0" strike="noStrike" cap="none" spc="0" baseline="0" dirty="0">
                <a:solidFill>
                  <a:srgbClr val="000000"/>
                </a:solidFill>
                <a:effectLst/>
                <a:latin typeface="Helvetica"/>
                <a:ea typeface="Helvetica"/>
                <a:cs typeface="Helvetica"/>
              </a:rPr>
              <a:t>Käytä pölynhallintakeinoja aina kun mahdollista. Niiden lisäksi voi olla tarpeen käyttää hengityssuojaimia.</a:t>
            </a:r>
          </a:p>
          <a:p>
            <a:pPr marL="285750" indent="-285750">
              <a:lnSpc>
                <a:spcPct val="100000"/>
              </a:lnSpc>
              <a:buSzPct val="85000"/>
              <a:buFont typeface=".Apple Color Emoji UI"/>
              <a:buChar char="✅"/>
            </a:pPr>
            <a:r>
              <a:rPr lang="fi" sz="1400" b="0" i="0" strike="noStrike" cap="none" spc="0" baseline="0" dirty="0">
                <a:solidFill>
                  <a:srgbClr val="000000"/>
                </a:solidFill>
                <a:effectLst/>
                <a:latin typeface="Helvetica"/>
                <a:ea typeface="Helvetica"/>
                <a:cs typeface="Helvetica"/>
              </a:rPr>
              <a:t>Suunnittele etukäteen, miten pölyvuodot siivotaan turvallisesti käyttäen imuria tai kosteasiivousmenetelmiä</a:t>
            </a:r>
          </a:p>
          <a:p>
            <a:pPr marL="285750" indent="-285750">
              <a:lnSpc>
                <a:spcPct val="100000"/>
              </a:lnSpc>
              <a:buSzPct val="85000"/>
              <a:buFont typeface=".Apple Color Emoji UI"/>
              <a:buChar char="✅"/>
            </a:pPr>
            <a:r>
              <a:rPr lang="fi" sz="1400" b="0" i="0" strike="noStrike" cap="none" spc="0" baseline="0" dirty="0">
                <a:solidFill>
                  <a:srgbClr val="000000"/>
                </a:solidFill>
                <a:effectLst/>
                <a:latin typeface="Helvetica"/>
                <a:ea typeface="Helvetica"/>
                <a:cs typeface="Helvetica"/>
              </a:rPr>
              <a:t>Varmista, että ilmanvaihtojärjestelmät toimivat tehokkaasti</a:t>
            </a:r>
          </a:p>
          <a:p>
            <a:pPr marL="285750" indent="-285750">
              <a:lnSpc>
                <a:spcPct val="100000"/>
              </a:lnSpc>
              <a:spcAft>
                <a:spcPts val="1000"/>
              </a:spcAft>
              <a:buSzPct val="85000"/>
              <a:buFont typeface=".Apple Color Emoji UI"/>
              <a:buChar char="✅"/>
            </a:pPr>
            <a:r>
              <a:rPr lang="fi" sz="1400" b="0" i="0" strike="noStrike" cap="none" spc="0" baseline="0" dirty="0">
                <a:solidFill>
                  <a:srgbClr val="000000"/>
                </a:solidFill>
                <a:effectLst/>
                <a:latin typeface="Helvetica"/>
                <a:ea typeface="Helvetica"/>
                <a:cs typeface="Helvetica"/>
              </a:rPr>
              <a:t>Ilmoita vioista esimiehellesi</a:t>
            </a:r>
          </a:p>
          <a:p>
            <a:pPr>
              <a:lnSpc>
                <a:spcPct val="100000"/>
              </a:lnSpc>
            </a:pPr>
            <a:r>
              <a:rPr lang="fi" sz="1400" b="1" i="0" strike="noStrike" cap="none" spc="0" baseline="0" dirty="0">
                <a:solidFill>
                  <a:srgbClr val="000000"/>
                </a:solidFill>
                <a:effectLst/>
                <a:latin typeface="Helvetica"/>
                <a:ea typeface="Helvetica"/>
                <a:cs typeface="Helvetica"/>
              </a:rPr>
              <a:t>ÄLÄ TEE SEURAAVIA</a:t>
            </a:r>
          </a:p>
          <a:p>
            <a:pPr marL="285750" indent="-285750">
              <a:lnSpc>
                <a:spcPct val="100000"/>
              </a:lnSpc>
              <a:buSzPct val="85000"/>
              <a:buFont typeface=".Apple Color Emoji UI"/>
              <a:buChar char="❌"/>
            </a:pPr>
            <a:r>
              <a:rPr lang="fi" sz="1400" b="0" i="0" strike="noStrike" cap="none" spc="0" baseline="0" dirty="0">
                <a:solidFill>
                  <a:srgbClr val="000000"/>
                </a:solidFill>
                <a:effectLst/>
                <a:latin typeface="Helvetica"/>
                <a:ea typeface="Helvetica"/>
                <a:cs typeface="Helvetica"/>
              </a:rPr>
              <a:t>Älä mene suljettuun tilaan huomioimatta varotoimia, kuten tarvetta käyttää hengityssuojaimia</a:t>
            </a:r>
          </a:p>
          <a:p>
            <a:pPr marL="285750" indent="-285750">
              <a:lnSpc>
                <a:spcPct val="100000"/>
              </a:lnSpc>
              <a:buSzPct val="85000"/>
              <a:buFont typeface=".Apple Color Emoji UI"/>
              <a:buChar char="❌"/>
            </a:pPr>
            <a:r>
              <a:rPr lang="fi" sz="1400" b="0" i="0" strike="noStrike" cap="none" spc="0" baseline="0" dirty="0">
                <a:solidFill>
                  <a:srgbClr val="000000"/>
                </a:solidFill>
                <a:effectLst/>
                <a:latin typeface="Helvetica"/>
                <a:ea typeface="Helvetica"/>
                <a:cs typeface="Helvetica"/>
              </a:rPr>
              <a:t>Älä häiritse pölynhallintatoimenpiteitä. Toimenpiteet ovat sinun turvallisuuttasi ja terveyttäsi varten.</a:t>
            </a:r>
          </a:p>
          <a:p>
            <a:pPr marL="285750" indent="-285750">
              <a:lnSpc>
                <a:spcPct val="100000"/>
              </a:lnSpc>
              <a:buSzPct val="85000"/>
              <a:buFont typeface=".Apple Color Emoji UI"/>
              <a:buChar char="❌"/>
            </a:pPr>
            <a:r>
              <a:rPr lang="fi" sz="1400" b="0" i="0" strike="noStrike" cap="none" spc="0" baseline="0" dirty="0">
                <a:solidFill>
                  <a:srgbClr val="000000"/>
                </a:solidFill>
                <a:effectLst/>
                <a:latin typeface="Helvetica"/>
                <a:ea typeface="Helvetica"/>
                <a:cs typeface="Helvetica"/>
              </a:rPr>
              <a:t>Älä siivoa käyttäen kuivaa harjaa. Käytä sen sijaan imuria tai märkäsiivousta.</a:t>
            </a:r>
          </a:p>
          <a:p>
            <a:pPr marL="285750" indent="-285750">
              <a:lnSpc>
                <a:spcPct val="100000"/>
              </a:lnSpc>
              <a:buSzPct val="85000"/>
              <a:buFont typeface=".Apple Color Emoji UI"/>
              <a:buChar char="❌"/>
            </a:pPr>
            <a:r>
              <a:rPr lang="fi" sz="1400" b="0" i="0" strike="noStrike" cap="none" spc="0" baseline="0" dirty="0">
                <a:solidFill>
                  <a:srgbClr val="FF0000"/>
                </a:solidFill>
                <a:effectLst/>
                <a:latin typeface="Helvetica"/>
                <a:ea typeface="Helvetica"/>
                <a:cs typeface="Helvetica"/>
              </a:rPr>
              <a:t>Tilaa kouluttajan tekstille – lisää omaan työympäristöösi liittyvää olennaista tietoa</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fi" sz="1800" b="0" i="0" strike="noStrike" cap="none" spc="0" baseline="0">
                <a:solidFill>
                  <a:srgbClr val="000000"/>
                </a:solidFill>
                <a:effectLst/>
                <a:latin typeface="Helvetica"/>
                <a:ea typeface="Helvetica"/>
                <a:cs typeface="Helvetica"/>
              </a:rPr>
              <a:t>Pakkausjärjestelmien oikeanlainen käyttö auttaa pitämään työympäristön turvallisena ja pölyttömänä. 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Käytä pölynhallintakeinoja aina kun mahdollista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Jos epäilet, että pölynhallintalaitteissa on vikaa, ilmoita siitä esimiehelle. </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Siivoa pölyvuodot välittömästi</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FF0000"/>
                </a:solidFill>
                <a:effectLst/>
                <a:latin typeface="Helvetica"/>
                <a:ea typeface="Helvetica"/>
                <a:cs typeface="Helvetica"/>
              </a:rPr>
              <a:t>Kouluttaja voi lisätä kontekstiin sopivia loppuhuomioita</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pakkausjärjestelmiin (Työohje 2.1.18)</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90210F7E-8050-48F2-85B0-8BB2307650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66</TotalTime>
  <Words>785</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2020-07-22T07:31:06Z</dcterms:created>
  <dcterms:modified xsi:type="dcterms:W3CDTF">2024-11-13T12:32:46Z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