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F798CE-481A-4610-9130-7266DE384D2D}" v="12" dt="2022-09-27T06:29:24.087"/>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Överdriven exponering för inandningsbar kristallinkiseldioxid (RCS) kan leda till allvarliga hälsoproblem för personalen på lång sikt. Av den anledningen är det viktigt att all personal är medveten om de bra metoder som begränsar eller eliminerar exponering för kiseldioxiddamm.</a:t>
            </a:r>
          </a:p>
          <a:p>
            <a:endParaRPr lang="en-US" sz="1200" b="0" i="0" u="none" strike="noStrike" kern="1200" dirty="0">
              <a:solidFill>
                <a:schemeClr val="tx1"/>
              </a:solidFill>
              <a:effectLst/>
              <a:latin typeface="+mn-lt"/>
              <a:ea typeface="+mn-ea"/>
              <a:cs typeface="+mn-cs"/>
            </a:endParaRPr>
          </a:p>
          <a:p>
            <a:r>
              <a:rPr lang="sv" sz="1200" b="0" i="0" strike="noStrike" cap="none" spc="0" baseline="0" dirty="0">
                <a:solidFill>
                  <a:srgbClr val="000000"/>
                </a:solidFill>
                <a:effectLst/>
                <a:latin typeface="+mn-lt"/>
                <a:ea typeface="Calibri"/>
                <a:cs typeface="Calibri"/>
              </a:rPr>
              <a:t>Den här utbildningen ger information om dammkontroll i förpackningssystem. Tänk på att det krävs en riskbedömning när du designar ett förpackningssystem, även om det i första hand gäller hanteringen.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v" sz="1000" b="0" i="0" strike="noStrike" cap="none" spc="0" baseline="0">
                <a:solidFill>
                  <a:srgbClr val="000000"/>
                </a:solidFill>
                <a:effectLst/>
                <a:latin typeface="Helvetica"/>
                <a:ea typeface="Helvetica"/>
                <a:cs typeface="Helvetica"/>
              </a:rPr>
              <a:t>Det här utbildningspaketet har utvecklats som en del av NEPSIs guide till bra metoder – besök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 sz="1400" b="1" i="0" strike="noStrike" cap="none" spc="0" baseline="0">
                <a:solidFill>
                  <a:srgbClr val="F6A317"/>
                </a:solidFill>
                <a:effectLst/>
                <a:latin typeface="Helvetica"/>
                <a:ea typeface="Helvetica"/>
                <a:cs typeface="Helvetica"/>
              </a:rPr>
              <a:t>UTBILDNING I BRA METODER FÖR FÖRPACKNINGSSYSTEM</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sv" sz="2800" b="1" i="0" strike="noStrike" cap="none" spc="0" baseline="0">
                <a:solidFill>
                  <a:srgbClr val="FFFFFF"/>
                </a:solidFill>
                <a:effectLst/>
                <a:latin typeface="Helvetica"/>
                <a:ea typeface="Helvetica"/>
                <a:cs typeface="Helvetica"/>
              </a:rPr>
              <a:t>UTBILDNING I BRA METODER FÖR FÖRPACKNINGSSYSTEM</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357937" y="304800"/>
            <a:ext cx="3478463"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SE" sz="2800" dirty="0"/>
              <a:t>INLEDNING (FÖR UTBILDAREN)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v-SE" sz="1800" dirty="0">
                <a:latin typeface="Helvetica"/>
                <a:cs typeface="Helvetica"/>
              </a:rPr>
              <a:t>Som en del av utbildningssteget för att implementera NEPSIs bra metoder har NEPSI utvecklat en uppsättning utbildningsresurser.</a:t>
            </a:r>
          </a:p>
          <a:p>
            <a:pPr>
              <a:lnSpc>
                <a:spcPts val="2400"/>
              </a:lnSpc>
            </a:pPr>
            <a:r>
              <a:rPr lang="sv-SE" sz="1800" dirty="0">
                <a:latin typeface="Helvetica"/>
                <a:cs typeface="Helvetica"/>
              </a:rPr>
              <a:t>Varje utbildningspaket i PowerPoint täcker ett ämne som är relevant för personal inom alla branscher som använder material som innehåller kristallinkiseldioxid. Utbildningspaketen ger information om riskerna för dammexponering relaterade till ämnet och bra metoder och tillgängliga åtgärder för att minska dem. Syftet med utbildningen är att informera och utbilda personalen för att hjälpa dem att använda kontrollåtgärderna effektivt och minska deras exponering för inandningsbar kristallinkiseldioxid (RCS) på arbetsplatsen.</a:t>
            </a:r>
          </a:p>
          <a:p>
            <a:pPr>
              <a:lnSpc>
                <a:spcPts val="2400"/>
              </a:lnSpc>
            </a:pPr>
            <a:r>
              <a:rPr lang="sv-SE" sz="1800" dirty="0">
                <a:latin typeface="Helvetica"/>
                <a:cs typeface="Helvetica"/>
              </a:rPr>
              <a:t>Använd den tomma mallen och platshållarna för att lägga till ytterligare information i det här utbildningspaket om du behöver.</a:t>
            </a:r>
          </a:p>
          <a:p>
            <a:pPr>
              <a:lnSpc>
                <a:spcPts val="2400"/>
              </a:lnSpc>
            </a:pPr>
            <a:endParaRPr lang="sv-SE" sz="1800" dirty="0">
              <a:latin typeface="Helvetica"/>
              <a:cs typeface="Helvetica"/>
            </a:endParaRP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OBSERVERA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v" sz="1800" b="0" i="0" strike="noStrike" cap="none" spc="0" baseline="0">
                <a:solidFill>
                  <a:srgbClr val="000000"/>
                </a:solidFill>
                <a:effectLst/>
                <a:latin typeface="Helvetica"/>
                <a:ea typeface="Helvetica"/>
                <a:cs typeface="Helvetica"/>
              </a:rPr>
              <a:t>Informationen i den här PowerPoint-utbildningen är av rådgivande karaktär och har ett informativt innehåll. Det är inte en standard eller förordning, och det skapar varken nya juridiska skyldigheter eller ändrar befintliga skyldigheter som utgörs av hälsolagstiftning och hälsopolicy.</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pPr>
              <a:lnSpc>
                <a:spcPts val="2400"/>
              </a:lnSpc>
            </a:pPr>
            <a:r>
              <a:rPr lang="sv" sz="1800" b="1" i="0" strike="noStrike" cap="none" spc="0" baseline="0" dirty="0">
                <a:solidFill>
                  <a:srgbClr val="000000"/>
                </a:solidFill>
                <a:effectLst/>
                <a:latin typeface="Helvetica"/>
                <a:ea typeface="Helvetica"/>
                <a:cs typeface="Helvetica"/>
              </a:rPr>
              <a:t>Att lära dig att skydda dig mot arbetsrelaterade hälsorisker är en prioritet.</a:t>
            </a:r>
          </a:p>
          <a:p>
            <a:pPr>
              <a:lnSpc>
                <a:spcPts val="2400"/>
              </a:lnSpc>
            </a:pPr>
            <a:r>
              <a:rPr lang="sv" sz="1800" b="0" i="0" strike="noStrike" cap="none" spc="0" baseline="0" dirty="0">
                <a:solidFill>
                  <a:srgbClr val="000000"/>
                </a:solidFill>
                <a:effectLst/>
                <a:latin typeface="Helvetica"/>
                <a:ea typeface="Helvetica"/>
                <a:cs typeface="Helvetica"/>
              </a:rPr>
              <a:t>I den här PowerPoint-utbildningen kommer du att få veta mer om:</a:t>
            </a:r>
          </a:p>
          <a:p>
            <a:pPr marL="285750" indent="-285750">
              <a:lnSpc>
                <a:spcPts val="2400"/>
              </a:lnSpc>
              <a:spcBef>
                <a:spcPts val="80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Hur luftburet damm kan genereras i packningsprocesser</a:t>
            </a:r>
          </a:p>
          <a:p>
            <a:pPr marL="285750" indent="-285750">
              <a:lnSpc>
                <a:spcPts val="2400"/>
              </a:lnSpc>
              <a:spcBef>
                <a:spcPts val="80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Hur förpackningssystem är utformade för att minimera utsläppet av luftburet damm, inklusive inandningsbart kristallinkiseldioxiddamm (RCS)</a:t>
            </a:r>
          </a:p>
          <a:p>
            <a:pPr marL="285750" indent="-285750">
              <a:lnSpc>
                <a:spcPts val="2400"/>
              </a:lnSpc>
              <a:spcBef>
                <a:spcPts val="80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Vilka bra metoder du bör följa för att skydda dig från exponering för luftburet damm</a:t>
            </a:r>
          </a:p>
          <a:p>
            <a:pPr marL="285750" indent="-285750">
              <a:lnSpc>
                <a:spcPts val="2400"/>
              </a:lnSpc>
              <a:spcBef>
                <a:spcPts val="800"/>
              </a:spcBef>
              <a:buFont typeface="Arial" panose="020B0604020202020204" pitchFamily="34" charset="0"/>
              <a:buChar char="•"/>
            </a:pPr>
            <a:r>
              <a:rPr lang="sv" sz="1800" b="0" i="0" strike="noStrike" cap="none" spc="0" baseline="0" dirty="0">
                <a:solidFill>
                  <a:srgbClr val="FF0000"/>
                </a:solidFill>
                <a:effectLst/>
                <a:latin typeface="Helvetica"/>
                <a:ea typeface="Helvetica"/>
                <a:cs typeface="Helvetica"/>
              </a:rPr>
              <a:t>Text som utbildaren fyller i – om du har lagt till en anpassad sida infogar en kort översikt över materialet</a:t>
            </a:r>
          </a:p>
          <a:p>
            <a:pPr marL="285750" indent="-285750">
              <a:lnSpc>
                <a:spcPts val="2400"/>
              </a:lnSpc>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DAMMKONTROLL-TEKNIKER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v" sz="1800" b="0" i="0" strike="noStrike" cap="none" spc="0" baseline="0">
                <a:solidFill>
                  <a:srgbClr val="000000"/>
                </a:solidFill>
                <a:effectLst/>
                <a:latin typeface="Helvetica"/>
                <a:ea typeface="Helvetica"/>
                <a:cs typeface="Helvetica"/>
              </a:rPr>
              <a:t>Damm som skapas av förpackningssystem kan hanteras med hjälp av inneslutning, utsug/ventilation, skyddsutrustning och god hygien/städning som är fyra av de fem huvudsakliga dammkontrollteknikerna.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GOD HYGIEN/STÄDNING</a:t>
            </a:r>
          </a:p>
          <a:p>
            <a:r>
              <a:rPr lang="sv" sz="1200" b="0" i="0" strike="noStrike" cap="none" spc="0" baseline="0">
                <a:solidFill>
                  <a:srgbClr val="000000"/>
                </a:solidFill>
                <a:effectLst/>
                <a:latin typeface="Calibri"/>
                <a:ea typeface="Calibri"/>
                <a:cs typeface="Calibri"/>
              </a:rPr>
              <a:t>Att tvätta arbetskläder och dammsuga upp damm som produceras av processen förhindrar att damm samlas över tid – en ren arbetsyta är en säker arbetsyta</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INNESLUTNING</a:t>
            </a:r>
          </a:p>
          <a:p>
            <a:pPr>
              <a:spcAft>
                <a:spcPts val="300"/>
              </a:spcAft>
            </a:pPr>
            <a:r>
              <a:rPr lang="sv" sz="1200" b="0" i="0" strike="noStrike" cap="none" spc="0" baseline="0">
                <a:solidFill>
                  <a:srgbClr val="000000"/>
                </a:solidFill>
                <a:effectLst/>
                <a:latin typeface="Calibri"/>
                <a:ea typeface="Calibri"/>
                <a:cs typeface="Calibri"/>
              </a:rPr>
              <a:t>Genom att utföra RCS-skapande processer i en förseglad miljö förhindras dammexponering vid källan</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4"/>
            <a:ext cx="2134063" cy="1151771"/>
          </a:xfrm>
          <a:prstGeom prst="rect">
            <a:avLst/>
          </a:prstGeom>
          <a:noFill/>
        </p:spPr>
        <p:txBody>
          <a:bodyPr wrap="square" lIns="91440" tIns="45720" rIns="91440" bIns="45720" rtlCol="0" anchor="t">
            <a:spAutoFit/>
          </a:bodyPr>
          <a:lstStyle/>
          <a:p>
            <a:pPr>
              <a:spcAft>
                <a:spcPts val="300"/>
              </a:spcAft>
            </a:pPr>
            <a:r>
              <a:rPr lang="sv" sz="1050" b="1" i="0" strike="noStrike" cap="none" spc="50" baseline="0" dirty="0">
                <a:solidFill>
                  <a:srgbClr val="EF9A2E"/>
                </a:solidFill>
                <a:effectLst/>
                <a:latin typeface="Futura Medium"/>
                <a:ea typeface="Futura Medium"/>
                <a:cs typeface="Futura Medium"/>
              </a:rPr>
              <a:t>UTSUG/VENTILATION</a:t>
            </a:r>
          </a:p>
          <a:p>
            <a:pPr>
              <a:spcAft>
                <a:spcPts val="300"/>
              </a:spcAft>
            </a:pPr>
            <a:r>
              <a:rPr lang="sv" sz="1200" b="0" i="0" strike="noStrike" cap="none" spc="0" baseline="0" dirty="0">
                <a:solidFill>
                  <a:srgbClr val="000000"/>
                </a:solidFill>
                <a:effectLst/>
                <a:latin typeface="Calibri"/>
                <a:ea typeface="Calibri"/>
                <a:cs typeface="Calibri"/>
              </a:rPr>
              <a:t>Fånga RCS vid källan innan vi utsätts för det, och ersätta förorenad luft med ren luft</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SKYDDSUTRUSTNING</a:t>
            </a:r>
          </a:p>
          <a:p>
            <a:r>
              <a:rPr lang="sv" sz="1200" b="0" i="0" strike="noStrike" cap="none" spc="0" baseline="0">
                <a:solidFill>
                  <a:srgbClr val="000000"/>
                </a:solidFill>
                <a:effectLst/>
                <a:latin typeface="Calibri"/>
                <a:ea typeface="Calibri"/>
                <a:cs typeface="Calibri"/>
              </a:rPr>
              <a:t>Personlig skyddsutrustning (t.ex. ansiktsmasker) skyddar personalen från damm när alla andra kontrollåtgärder är otillräckliga för att kontrollera exponeringsrisker</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VATTEN</a:t>
            </a:r>
          </a:p>
          <a:p>
            <a:pPr>
              <a:spcAft>
                <a:spcPts val="300"/>
              </a:spcAft>
            </a:pPr>
            <a:r>
              <a:rPr lang="sv" sz="1200" b="0" i="0" strike="noStrike" cap="none" spc="0" baseline="0">
                <a:solidFill>
                  <a:srgbClr val="000000"/>
                </a:solidFill>
                <a:effectLst/>
                <a:latin typeface="Calibri"/>
                <a:ea typeface="Calibri"/>
                <a:cs typeface="Calibri"/>
              </a:rPr>
              <a:t>Genom att hålla processerna våta hindras dammet från att bli luftburet genom att partiklarna fångas upp med vatten</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RISKERNA MED DEN HÄR AKTIVITETEN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Den här aktiviteten kan vara väldigt dammig</a:t>
            </a:r>
          </a:p>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Långvarig exponering för höga nivåer av RCS kan orsaka lungsjukdomshandikapp</a:t>
            </a:r>
          </a:p>
          <a:p>
            <a:pPr>
              <a:lnSpc>
                <a:spcPts val="2400"/>
              </a:lnSpc>
            </a:pPr>
            <a:r>
              <a:rPr lang="sv" sz="1800" b="0" i="0" strike="noStrike" cap="none" spc="0" baseline="0">
                <a:solidFill>
                  <a:srgbClr val="000000"/>
                </a:solidFill>
                <a:effectLst/>
                <a:latin typeface="Helvetica"/>
                <a:ea typeface="Helvetica"/>
                <a:cs typeface="Helvetica"/>
              </a:rPr>
              <a:t>Det är viktigt att vi skyddar oss från exponering för det här luftburna dammet varje dag. </a:t>
            </a:r>
          </a:p>
          <a:p>
            <a:pPr>
              <a:lnSpc>
                <a:spcPts val="2400"/>
              </a:lnSpc>
            </a:pPr>
            <a:r>
              <a:rPr lang="sv" sz="1800" b="0" i="0" strike="noStrike" cap="none" spc="0" baseline="0">
                <a:solidFill>
                  <a:srgbClr val="000000"/>
                </a:solidFill>
                <a:effectLst/>
                <a:latin typeface="Helvetica"/>
                <a:ea typeface="Helvetica"/>
                <a:cs typeface="Helvetica"/>
              </a:rPr>
              <a:t>Genom att använda bra metoder idag skyddar vi vår hälsa för framtiden.</a:t>
            </a:r>
          </a:p>
          <a:p>
            <a:pPr>
              <a:lnSpc>
                <a:spcPts val="2400"/>
              </a:lnSpc>
            </a:pPr>
            <a:r>
              <a:rPr lang="sv" sz="1800" b="0" i="0" strike="noStrike" cap="none" spc="0" baseline="0">
                <a:solidFill>
                  <a:srgbClr val="000000"/>
                </a:solidFill>
                <a:effectLst/>
                <a:latin typeface="Helvetica"/>
                <a:ea typeface="Helvetica"/>
                <a:cs typeface="Helvetica"/>
              </a:rPr>
              <a:t>Hur ska du tillbringa din tid som pensionär?</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987135" cy="850900"/>
          </a:xfrm>
        </p:spPr>
        <p:txBody>
          <a:bodyPr/>
          <a:lstStyle/>
          <a:p>
            <a:pPr>
              <a:lnSpc>
                <a:spcPct val="100000"/>
              </a:lnSpc>
            </a:pPr>
            <a:r>
              <a:rPr lang="sv" sz="2800" b="1" i="0" strike="noStrike" cap="none" spc="0" baseline="0" dirty="0">
                <a:solidFill>
                  <a:srgbClr val="F6A317"/>
                </a:solidFill>
                <a:effectLst/>
                <a:latin typeface="Helvetica"/>
                <a:ea typeface="Helvetica"/>
                <a:cs typeface="Helvetica"/>
              </a:rPr>
              <a:t>SÅ HÄR KAN FÖRPACKNINGSSYSTEM GENERERA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719486" cy="3786897"/>
          </a:xfrm>
        </p:spPr>
        <p:txBody>
          <a:bodyPr anchor="t"/>
          <a:lstStyle/>
          <a:p>
            <a:pPr>
              <a:lnSpc>
                <a:spcPts val="2400"/>
              </a:lnSpc>
            </a:pPr>
            <a:r>
              <a:rPr lang="sv" sz="1800" b="0" i="0" strike="noStrike" cap="none" spc="0" baseline="0" dirty="0">
                <a:solidFill>
                  <a:srgbClr val="000000"/>
                </a:solidFill>
                <a:effectLst/>
                <a:latin typeface="Helvetica"/>
                <a:ea typeface="Helvetica"/>
                <a:cs typeface="Helvetica"/>
              </a:rPr>
              <a:t>Förpackningssystem innebär hantering av stora mängder material,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som ofta innehåller kristallinkiseldioxid. </a:t>
            </a:r>
          </a:p>
          <a:p>
            <a:pPr>
              <a:lnSpc>
                <a:spcPts val="2400"/>
              </a:lnSpc>
              <a:spcAft>
                <a:spcPts val="1000"/>
              </a:spcAft>
            </a:pPr>
            <a:r>
              <a:rPr lang="sv" sz="1800" b="0" i="0" strike="noStrike" cap="none" spc="0" baseline="0" dirty="0">
                <a:solidFill>
                  <a:srgbClr val="000000"/>
                </a:solidFill>
                <a:effectLst/>
                <a:latin typeface="Helvetica"/>
                <a:ea typeface="Helvetica"/>
                <a:cs typeface="Helvetica"/>
              </a:rPr>
              <a:t>Packningsmetoden kommer att påverka mängden luftburet respirabelt damm som kan genereras. </a:t>
            </a:r>
          </a:p>
          <a:p>
            <a:pPr marL="342900" indent="-342900">
              <a:lnSpc>
                <a:spcPts val="2400"/>
              </a:lnSpc>
              <a:spcBef>
                <a:spcPct val="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Torra material tenderar att skapa mer damm än fuktiga material</a:t>
            </a:r>
          </a:p>
          <a:p>
            <a:pPr marL="342900" indent="-342900">
              <a:lnSpc>
                <a:spcPts val="2400"/>
              </a:lnSpc>
              <a:spcBef>
                <a:spcPct val="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Snabbare packning med högre energi tenderar att skapa mer damm</a:t>
            </a:r>
          </a:p>
          <a:p>
            <a:pPr marL="342900" indent="-342900">
              <a:lnSpc>
                <a:spcPts val="2400"/>
              </a:lnSpc>
              <a:spcBef>
                <a:spcPct val="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Om tryckluft används för att göra pulveriserat material flytande kan mer luftburet damm frigöras</a:t>
            </a:r>
          </a:p>
          <a:p>
            <a:pPr marL="342900" indent="-342900">
              <a:lnSpc>
                <a:spcPts val="2400"/>
              </a:lnSpc>
              <a:spcBef>
                <a:spcPct val="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Mer damm genereras när material faller från en högre höjd</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0109237"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MINSKA EXPONERING AV DAMM MED FÖRPACKNINGSSYSTEM</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624744"/>
            <a:ext cx="11067259" cy="3220629"/>
          </a:xfrm>
        </p:spPr>
        <p:txBody>
          <a:bodyPr lIns="91440" tIns="45720" rIns="91440" bIns="45720" anchor="t"/>
          <a:lstStyle/>
          <a:p>
            <a:pPr>
              <a:lnSpc>
                <a:spcPct val="100000"/>
              </a:lnSpc>
            </a:pPr>
            <a:r>
              <a:rPr lang="sv" sz="1600" b="0" i="0" strike="noStrike" cap="none" spc="0" baseline="0" dirty="0">
                <a:solidFill>
                  <a:srgbClr val="000000"/>
                </a:solidFill>
                <a:effectLst/>
                <a:latin typeface="Helvetica"/>
                <a:ea typeface="Helvetica"/>
                <a:cs typeface="Helvetica"/>
              </a:rPr>
              <a:t>De huvudsakliga dammbekämpningsåtgärderna är automatisering, inneslutning av processer och ventilation</a:t>
            </a:r>
          </a:p>
          <a:p>
            <a:pPr marL="342900" indent="-342900">
              <a:lnSpc>
                <a:spcPct val="100000"/>
              </a:lnSpc>
              <a:buFont typeface="Arial" panose="020B0604020202020204" pitchFamily="34" charset="0"/>
              <a:buChar char="•"/>
            </a:pPr>
            <a:r>
              <a:rPr lang="sv" sz="1600" b="1" i="0" strike="noStrike" cap="none" spc="0" baseline="0" dirty="0">
                <a:solidFill>
                  <a:srgbClr val="000000"/>
                </a:solidFill>
                <a:effectLst/>
                <a:latin typeface="Helvetica"/>
                <a:ea typeface="Helvetica"/>
                <a:cs typeface="Helvetica"/>
              </a:rPr>
              <a:t>Automatisering</a:t>
            </a:r>
            <a:r>
              <a:rPr lang="sv" sz="1600" b="0" i="0" strike="noStrike" cap="none" spc="0" baseline="0" dirty="0">
                <a:solidFill>
                  <a:srgbClr val="000000"/>
                </a:solidFill>
                <a:effectLst/>
                <a:latin typeface="Helvetica"/>
                <a:ea typeface="Helvetica"/>
                <a:cs typeface="Helvetica"/>
              </a:rPr>
              <a:t> hjälper till att minimera personalens kontakt med dammiga processer, vilket ofta gör att arbetsprocesserna kan övervakas på distans från ett rent kontrollrum</a:t>
            </a:r>
          </a:p>
          <a:p>
            <a:pPr marL="342900" indent="-342900">
              <a:lnSpc>
                <a:spcPct val="100000"/>
              </a:lnSpc>
              <a:buFont typeface="Arial" panose="020B0604020202020204" pitchFamily="34" charset="0"/>
              <a:buChar char="•"/>
            </a:pPr>
            <a:r>
              <a:rPr lang="sv" sz="1600" b="1" i="0" strike="noStrike" cap="none" spc="0" baseline="0" dirty="0">
                <a:solidFill>
                  <a:srgbClr val="000000"/>
                </a:solidFill>
                <a:effectLst/>
                <a:latin typeface="Helvetica"/>
                <a:ea typeface="Helvetica"/>
                <a:cs typeface="Helvetica"/>
              </a:rPr>
              <a:t>Inneslutning</a:t>
            </a:r>
            <a:r>
              <a:rPr lang="sv" sz="1600" b="0" i="0" strike="noStrike" cap="none" spc="0" baseline="0" dirty="0">
                <a:solidFill>
                  <a:srgbClr val="000000"/>
                </a:solidFill>
                <a:effectLst/>
                <a:latin typeface="Helvetica"/>
                <a:ea typeface="Helvetica"/>
                <a:cs typeface="Helvetica"/>
              </a:rPr>
              <a:t> hjälper till att minimera spridningen av damm från dess källa</a:t>
            </a:r>
            <a:r>
              <a:rPr lang="sv" dirty="0">
                <a:solidFill>
                  <a:srgbClr val="000000"/>
                </a:solidFill>
                <a:latin typeface="Helvetica"/>
                <a:ea typeface="Helvetica"/>
                <a:cs typeface="Helvetica"/>
              </a:rPr>
              <a:t> </a:t>
            </a:r>
            <a:endParaRPr lang="sv" sz="1600" b="0" i="0" strike="noStrike" cap="none" spc="0" baseline="0" dirty="0">
              <a:solidFill>
                <a:srgbClr val="000000"/>
              </a:solidFill>
              <a:effectLst/>
              <a:latin typeface="Helvetica"/>
              <a:ea typeface="Helvetica"/>
              <a:cs typeface="Helvetica"/>
            </a:endParaRPr>
          </a:p>
          <a:p>
            <a:pPr marL="1028700" lvl="1" indent="-342900">
              <a:lnSpc>
                <a:spcPct val="100000"/>
              </a:lnSpc>
            </a:pPr>
            <a:r>
              <a:rPr lang="sv" sz="1600" b="0" i="0" strike="noStrike" cap="none" spc="0" baseline="0" dirty="0">
                <a:solidFill>
                  <a:srgbClr val="000000"/>
                </a:solidFill>
                <a:effectLst/>
                <a:latin typeface="Helvetica"/>
                <a:ea typeface="Helvetica"/>
                <a:cs typeface="Helvetica"/>
              </a:rPr>
              <a:t>En fysisk barriär mellan processen och de a ställde kan ge en hög skyddsnivå. Försiktighetsåtgärder mot exponering måste dock vidtas om man behöver gå in i utrymmet!</a:t>
            </a:r>
          </a:p>
          <a:p>
            <a:pPr marL="1028700" lvl="1" indent="-342900">
              <a:lnSpc>
                <a:spcPct val="100000"/>
              </a:lnSpc>
            </a:pPr>
            <a:r>
              <a:rPr lang="sv" sz="1600" b="0" i="0" strike="noStrike" cap="none" spc="0" baseline="0" dirty="0">
                <a:solidFill>
                  <a:srgbClr val="000000"/>
                </a:solidFill>
                <a:effectLst/>
                <a:latin typeface="Helvetica"/>
                <a:ea typeface="Helvetica"/>
                <a:cs typeface="Helvetica"/>
              </a:rPr>
              <a:t>Att säkerställa en tät försegling mellan påfyllningsmunstycket och påsen hjälper till att förhindra att damm läcker ut</a:t>
            </a:r>
          </a:p>
          <a:p>
            <a:pPr marL="342900" indent="-342900">
              <a:lnSpc>
                <a:spcPct val="100000"/>
              </a:lnSpc>
              <a:buFont typeface="Arial" panose="020B0604020202020204" pitchFamily="34" charset="0"/>
              <a:buChar char="•"/>
            </a:pPr>
            <a:r>
              <a:rPr lang="sv" sz="1600" b="1" i="0" strike="noStrike" cap="none" spc="0" baseline="0" dirty="0">
                <a:solidFill>
                  <a:srgbClr val="000000"/>
                </a:solidFill>
                <a:effectLst/>
                <a:latin typeface="Helvetica"/>
                <a:ea typeface="Helvetica"/>
                <a:cs typeface="Helvetica"/>
              </a:rPr>
              <a:t>Utsugsventilation</a:t>
            </a:r>
            <a:r>
              <a:rPr lang="sv" sz="1600" b="0" i="0" strike="noStrike" cap="none" spc="0" baseline="0" dirty="0">
                <a:solidFill>
                  <a:srgbClr val="000000"/>
                </a:solidFill>
                <a:effectLst/>
                <a:latin typeface="Helvetica"/>
                <a:ea typeface="Helvetica"/>
                <a:cs typeface="Helvetica"/>
              </a:rPr>
              <a:t> fångar upp det luftburna dammet vid källan, innan vi utsätts för det</a:t>
            </a:r>
          </a:p>
          <a:p>
            <a:pPr marL="342900" indent="-342900">
              <a:lnSpc>
                <a:spcPct val="100000"/>
              </a:lnSpc>
              <a:buFont typeface="Arial" panose="020B0604020202020204" pitchFamily="34" charset="0"/>
              <a:buChar char="•"/>
            </a:pPr>
            <a:r>
              <a:rPr lang="sv" sz="1600" b="1" i="0" strike="noStrike" cap="none" spc="0" baseline="0" dirty="0">
                <a:solidFill>
                  <a:srgbClr val="000000"/>
                </a:solidFill>
                <a:effectLst/>
                <a:latin typeface="Helvetica"/>
                <a:ea typeface="Helvetica"/>
                <a:cs typeface="Helvetica"/>
              </a:rPr>
              <a:t>Andningsskydd</a:t>
            </a:r>
            <a:r>
              <a:rPr lang="sv" sz="1600" b="0" i="0" strike="noStrike" cap="none" spc="0" baseline="0" dirty="0">
                <a:solidFill>
                  <a:srgbClr val="000000"/>
                </a:solidFill>
                <a:effectLst/>
                <a:latin typeface="Helvetica"/>
                <a:ea typeface="Helvetica"/>
                <a:cs typeface="Helvetica"/>
              </a:rPr>
              <a:t> kan också behövas om ovanstående kontroller inte är tillräckliga</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7372145" cy="850900"/>
          </a:xfrm>
        </p:spPr>
        <p:txBody>
          <a:bodyPr/>
          <a:lstStyle/>
          <a:p>
            <a:pPr>
              <a:lnSpc>
                <a:spcPct val="100000"/>
              </a:lnSpc>
            </a:pPr>
            <a:r>
              <a:rPr lang="sv" sz="2800" b="1" i="0" strike="noStrike" cap="none" spc="0" baseline="0" dirty="0">
                <a:solidFill>
                  <a:srgbClr val="F6A317"/>
                </a:solidFill>
                <a:effectLst/>
                <a:latin typeface="Helvetica"/>
                <a:ea typeface="Helvetica"/>
                <a:cs typeface="Helvetica"/>
              </a:rPr>
              <a:t>SAKER ATT GÖRA OCH INTE GÖRA MED FÖRPACKNINGSSYSTEM</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6302"/>
            <a:ext cx="10995657" cy="3230407"/>
          </a:xfrm>
        </p:spPr>
        <p:txBody>
          <a:bodyPr/>
          <a:lstStyle/>
          <a:p>
            <a:pPr>
              <a:lnSpc>
                <a:spcPct val="100000"/>
              </a:lnSpc>
            </a:pPr>
            <a:r>
              <a:rPr lang="sv" sz="1400" b="1" i="0" strike="noStrike" cap="none" spc="0" baseline="0" dirty="0">
                <a:solidFill>
                  <a:srgbClr val="000000"/>
                </a:solidFill>
                <a:effectLst/>
                <a:latin typeface="Helvetica"/>
                <a:ea typeface="Helvetica"/>
                <a:cs typeface="Helvetica"/>
              </a:rPr>
              <a:t>GÖR SÅ HÄR</a:t>
            </a:r>
          </a:p>
          <a:p>
            <a:pPr marL="285750" indent="-285750">
              <a:lnSpc>
                <a:spcPct val="100000"/>
              </a:lnSpc>
              <a:buSzPct val="85000"/>
              <a:buFont typeface=".Apple Color Emoji UI"/>
              <a:buChar char="✅"/>
            </a:pPr>
            <a:r>
              <a:rPr lang="sv" sz="1400" b="0" i="0" strike="noStrike" cap="none" spc="0" baseline="0" dirty="0">
                <a:solidFill>
                  <a:srgbClr val="000000"/>
                </a:solidFill>
                <a:effectLst/>
                <a:latin typeface="Helvetica"/>
                <a:ea typeface="Helvetica"/>
                <a:cs typeface="Helvetica"/>
              </a:rPr>
              <a:t>Använd de dammkontrollåtgärder som tillhandahålls. Ytterligare andningsskyddsutrustning kan behövas.</a:t>
            </a:r>
          </a:p>
          <a:p>
            <a:pPr marL="285750" indent="-285750">
              <a:lnSpc>
                <a:spcPct val="100000"/>
              </a:lnSpc>
              <a:buSzPct val="85000"/>
              <a:buFont typeface=".Apple Color Emoji UI"/>
              <a:buChar char="✅"/>
            </a:pPr>
            <a:r>
              <a:rPr lang="sv" sz="1400" b="0" i="0" strike="noStrike" cap="none" spc="0" baseline="0" dirty="0">
                <a:solidFill>
                  <a:srgbClr val="000000"/>
                </a:solidFill>
                <a:effectLst/>
                <a:latin typeface="Helvetica"/>
                <a:ea typeface="Helvetica"/>
                <a:cs typeface="Helvetica"/>
              </a:rPr>
              <a:t>Ha en plan för att hantera spill på ett säkert sätt och städa upp det omedelbart med dammsugare eller våtrengöringsmetoder</a:t>
            </a:r>
          </a:p>
          <a:p>
            <a:pPr marL="285750" indent="-285750">
              <a:lnSpc>
                <a:spcPct val="100000"/>
              </a:lnSpc>
              <a:buSzPct val="85000"/>
              <a:buFont typeface=".Apple Color Emoji UI"/>
              <a:buChar char="✅"/>
            </a:pPr>
            <a:r>
              <a:rPr lang="sv" sz="1400" b="0" i="0" strike="noStrike" cap="none" spc="0" baseline="0" dirty="0">
                <a:solidFill>
                  <a:srgbClr val="000000"/>
                </a:solidFill>
                <a:effectLst/>
                <a:latin typeface="Helvetica"/>
                <a:ea typeface="Helvetica"/>
                <a:cs typeface="Helvetica"/>
              </a:rPr>
              <a:t>Se till att ventilationssystemen fungerar effektivt</a:t>
            </a:r>
          </a:p>
          <a:p>
            <a:pPr marL="285750" indent="-285750">
              <a:lnSpc>
                <a:spcPct val="100000"/>
              </a:lnSpc>
              <a:buSzPct val="85000"/>
              <a:buFont typeface=".Apple Color Emoji UI"/>
              <a:buChar char="✅"/>
            </a:pPr>
            <a:r>
              <a:rPr lang="sv" sz="1400" b="0" i="0" strike="noStrike" cap="none" spc="0" baseline="0" dirty="0">
                <a:solidFill>
                  <a:srgbClr val="000000"/>
                </a:solidFill>
                <a:effectLst/>
                <a:latin typeface="Helvetica"/>
                <a:ea typeface="Helvetica"/>
                <a:cs typeface="Helvetica"/>
              </a:rPr>
              <a:t>Rapportera fel till din handledare</a:t>
            </a:r>
          </a:p>
          <a:p>
            <a:pPr>
              <a:lnSpc>
                <a:spcPct val="100000"/>
              </a:lnSpc>
            </a:pPr>
            <a:r>
              <a:rPr lang="sv" sz="1400" b="1" i="0" strike="noStrike" cap="none" spc="0" baseline="0" dirty="0">
                <a:solidFill>
                  <a:srgbClr val="000000"/>
                </a:solidFill>
                <a:effectLst/>
                <a:latin typeface="Helvetica"/>
                <a:ea typeface="Helvetica"/>
                <a:cs typeface="Helvetica"/>
              </a:rPr>
              <a:t>GÖR INTE SÅ HÄR</a:t>
            </a:r>
          </a:p>
          <a:p>
            <a:pPr marL="285750" indent="-285750">
              <a:lnSpc>
                <a:spcPct val="100000"/>
              </a:lnSpc>
              <a:buSzPct val="85000"/>
              <a:buFont typeface=".Apple Color Emoji UI"/>
              <a:buChar char="❌"/>
            </a:pPr>
            <a:r>
              <a:rPr lang="sv" sz="1400" b="0" i="0" strike="noStrike" cap="none" spc="0" baseline="0" dirty="0">
                <a:solidFill>
                  <a:srgbClr val="000000"/>
                </a:solidFill>
                <a:effectLst/>
                <a:latin typeface="Helvetica"/>
                <a:ea typeface="Helvetica"/>
                <a:cs typeface="Helvetica"/>
              </a:rPr>
              <a:t>Gå in i ett avstängt utrymme utan att vidta försiktighetsåtgärder mot exponering, som andningsskydd</a:t>
            </a:r>
          </a:p>
          <a:p>
            <a:pPr marL="285750" indent="-285750">
              <a:lnSpc>
                <a:spcPct val="100000"/>
              </a:lnSpc>
              <a:buSzPct val="85000"/>
              <a:buFont typeface=".Apple Color Emoji UI"/>
              <a:buChar char="❌"/>
            </a:pPr>
            <a:r>
              <a:rPr lang="sv" sz="1400" b="0" i="0" strike="noStrike" cap="none" spc="0" baseline="0" dirty="0">
                <a:solidFill>
                  <a:srgbClr val="000000"/>
                </a:solidFill>
                <a:effectLst/>
                <a:latin typeface="Helvetica"/>
                <a:ea typeface="Helvetica"/>
                <a:cs typeface="Helvetica"/>
              </a:rPr>
              <a:t>Stör kontrollåtgärderna. De tillhandahålls för din säkerhet och hälsa.</a:t>
            </a:r>
          </a:p>
          <a:p>
            <a:pPr marL="285750" indent="-285750">
              <a:lnSpc>
                <a:spcPct val="100000"/>
              </a:lnSpc>
              <a:buSzPct val="85000"/>
              <a:buFont typeface=".Apple Color Emoji UI"/>
              <a:buChar char="❌"/>
            </a:pPr>
            <a:r>
              <a:rPr lang="sv" sz="1400" b="0" i="0" strike="noStrike" cap="none" spc="0" baseline="0" dirty="0">
                <a:solidFill>
                  <a:srgbClr val="000000"/>
                </a:solidFill>
                <a:effectLst/>
                <a:latin typeface="Helvetica"/>
                <a:ea typeface="Helvetica"/>
                <a:cs typeface="Helvetica"/>
              </a:rPr>
              <a:t>Städa med en torr borste. Använd dammsugare eller våtrengöring istället.</a:t>
            </a:r>
          </a:p>
          <a:p>
            <a:pPr marL="285750" indent="-285750">
              <a:lnSpc>
                <a:spcPct val="100000"/>
              </a:lnSpc>
              <a:buSzPct val="85000"/>
              <a:buFont typeface=".Apple Color Emoji UI"/>
              <a:buChar char="❌"/>
            </a:pPr>
            <a:r>
              <a:rPr lang="sv" sz="1400" b="0" i="0" strike="noStrike" cap="none" spc="0" baseline="0" dirty="0">
                <a:solidFill>
                  <a:srgbClr val="FF0000"/>
                </a:solidFill>
                <a:effectLst/>
                <a:latin typeface="Helvetica"/>
                <a:ea typeface="Helvetica"/>
                <a:cs typeface="Helvetica"/>
              </a:rPr>
              <a:t>Text för utbildaren – lägg till ytterligare information som är relevant för ditt arbetssammanhang</a:t>
            </a:r>
          </a:p>
          <a:p>
            <a:pPr marL="285750" indent="-285750">
              <a:lnSpc>
                <a:spcPct val="100000"/>
              </a:lnSpc>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SAMMANFATTNING</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832104" cy="3682369"/>
          </a:xfrm>
        </p:spPr>
        <p:txBody>
          <a:bodyPr lIns="91440" tIns="45720" rIns="91440" bIns="45720" anchor="t"/>
          <a:lstStyle/>
          <a:p>
            <a:pPr>
              <a:lnSpc>
                <a:spcPts val="2400"/>
              </a:lnSpc>
              <a:spcBef>
                <a:spcPts val="600"/>
              </a:spcBef>
              <a:spcAft>
                <a:spcPts val="1000"/>
              </a:spcAft>
            </a:pPr>
            <a:r>
              <a:rPr lang="sv" sz="1800" b="0" i="0" strike="noStrike" cap="none" spc="0" baseline="0" dirty="0">
                <a:solidFill>
                  <a:srgbClr val="000000"/>
                </a:solidFill>
                <a:effectLst/>
                <a:latin typeface="Helvetica"/>
                <a:ea typeface="Helvetica"/>
                <a:cs typeface="Helvetica"/>
              </a:rPr>
              <a:t>Korrekt användning av förpackningssystem kan bidra till att upprätthålla en säker, dammfri arbetsmiljö.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Kom ihåg:</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Använd alltid de dammkontrollåtgärder som tillhandahålls</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Om du misstänker att </a:t>
            </a:r>
            <a:r>
              <a:rPr lang="sv" sz="1800" b="0" i="0" strike="noStrike" cap="none" spc="0" baseline="0" dirty="0" err="1">
                <a:solidFill>
                  <a:srgbClr val="000000"/>
                </a:solidFill>
                <a:effectLst/>
                <a:latin typeface="Helvetica"/>
                <a:ea typeface="Helvetica"/>
                <a:cs typeface="Helvetica"/>
              </a:rPr>
              <a:t>dammbekämpningsåtgärderna</a:t>
            </a:r>
            <a:r>
              <a:rPr lang="sv" sz="1800" b="0" i="0" strike="noStrike" cap="none" spc="0" baseline="0" dirty="0">
                <a:solidFill>
                  <a:srgbClr val="000000"/>
                </a:solidFill>
                <a:effectLst/>
                <a:latin typeface="Helvetica"/>
                <a:ea typeface="Helvetica"/>
                <a:cs typeface="Helvetica"/>
              </a:rPr>
              <a:t> är felaktiga, ska du rapportera det till platschefen</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Hantera spill omedelbart</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FF0000"/>
                </a:solidFill>
                <a:effectLst/>
                <a:latin typeface="Helvetica"/>
                <a:ea typeface="Helvetica"/>
                <a:cs typeface="Helvetica"/>
              </a:rPr>
              <a:t>Utbildaren kan lägga till sammanfattningar för sammanhanget.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TOM SIDA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70631"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Använd den här sidan för att skapa anpassat utbildningsmaterial specifikt för en arbetsmiljö/ett sammanhang.</a:t>
            </a:r>
          </a:p>
          <a:p>
            <a:pPr>
              <a:lnSpc>
                <a:spcPts val="2400"/>
              </a:lnSpc>
            </a:pPr>
            <a:r>
              <a:rPr lang="sv" sz="1800" b="0" i="0" strike="noStrike" cap="none" spc="0" baseline="0" dirty="0">
                <a:solidFill>
                  <a:srgbClr val="000000"/>
                </a:solidFill>
                <a:effectLst/>
                <a:latin typeface="Helvetica"/>
                <a:ea typeface="Helvetica"/>
                <a:cs typeface="Helvetica"/>
              </a:rPr>
              <a:t>Så här byter du bild. Högerklicka &gt; ändra bild &gt; från fil.</a:t>
            </a:r>
          </a:p>
          <a:p>
            <a:pPr>
              <a:lnSpc>
                <a:spcPts val="2400"/>
              </a:lnSpc>
            </a:pPr>
            <a:r>
              <a:rPr lang="sv" sz="1800" b="0" i="0" strike="noStrike" cap="none" spc="0" baseline="0" dirty="0">
                <a:solidFill>
                  <a:srgbClr val="000000"/>
                </a:solidFill>
                <a:effectLst/>
                <a:latin typeface="Helvetica"/>
                <a:ea typeface="Helvetica"/>
                <a:cs typeface="Helvetica"/>
              </a:rPr>
              <a:t>För att skapa fler sidor klickar du på fliken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"Ny sida" ovan.</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YTTERLIGARE UTBILDNINGSMATERIAL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719810"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3" history="0"/>
              </a:rPr>
              <a:t>Bra metoder för förpackningssystem (uppgiftsblad 2.1.18)</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4" history="0"/>
              </a:rPr>
              <a:t>NEPSIs guide till bra metoder</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5" history="0"/>
              </a:rPr>
              <a:t>Nepsis guide för små och medelstora företag</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62218"/>
            <a:ext cx="10022946" cy="438453"/>
          </a:xfrm>
          <a:prstGeom prst="rect">
            <a:avLst/>
          </a:prstGeom>
          <a:noFill/>
          <a:ln>
            <a:noFill/>
          </a:ln>
        </p:spPr>
        <p:txBody>
          <a:bodyPr wrap="square" anchor="ctr">
            <a:spAutoFit/>
          </a:bodyPr>
          <a:lstStyle/>
          <a:p>
            <a:pPr>
              <a:lnSpc>
                <a:spcPts val="3000"/>
              </a:lnSpc>
              <a:spcBef>
                <a:spcPts val="1200"/>
              </a:spcBef>
              <a:spcAft>
                <a:spcPts val="1200"/>
              </a:spcAft>
              <a:buSzPct val="130000"/>
            </a:pPr>
            <a:r>
              <a:rPr lang="sv" sz="1700" b="0" i="0" strike="noStrike" cap="none" spc="0" baseline="0" dirty="0">
                <a:solidFill>
                  <a:srgbClr val="000000"/>
                </a:solidFill>
                <a:effectLst/>
                <a:latin typeface="Calibri"/>
                <a:ea typeface="Calibri"/>
                <a:cs typeface="Calibri"/>
              </a:rPr>
              <a:t>Besök </a:t>
            </a:r>
            <a:r>
              <a:rPr lang="sv" sz="1700" b="1" i="0" strike="noStrike" cap="none" spc="0" baseline="0" dirty="0">
                <a:solidFill>
                  <a:srgbClr val="000000"/>
                </a:solidFill>
                <a:effectLst/>
                <a:latin typeface="Calibri"/>
                <a:ea typeface="Calibri"/>
                <a:cs typeface="Calibri"/>
              </a:rPr>
              <a:t>NEPSIS e-utbildningsplattform</a:t>
            </a:r>
            <a:r>
              <a:rPr lang="sv" sz="1700" b="0" i="0" strike="noStrike" cap="none" spc="0" baseline="0" dirty="0">
                <a:solidFill>
                  <a:srgbClr val="000000"/>
                </a:solidFill>
                <a:effectLst/>
                <a:latin typeface="Calibri"/>
                <a:ea typeface="Calibri"/>
                <a:cs typeface="Calibri"/>
              </a:rPr>
              <a:t> på </a:t>
            </a:r>
            <a:r>
              <a:rPr lang="sv" sz="1700" b="0" i="0" strike="noStrike" cap="none" spc="0" baseline="0" dirty="0">
                <a:solidFill>
                  <a:srgbClr val="000000"/>
                </a:solidFill>
                <a:effectLst/>
                <a:latin typeface="Calibri"/>
                <a:ea typeface="Calibri"/>
                <a:cs typeface="Calibri"/>
                <a:hlinkClick r:id="rId6" history="0"/>
              </a:rPr>
              <a:t>training.nepsi.eu</a:t>
            </a:r>
            <a:r>
              <a:rPr lang="sv" sz="1700" b="0" i="0" strike="noStrike" cap="none" spc="0" baseline="0" dirty="0">
                <a:solidFill>
                  <a:srgbClr val="000000"/>
                </a:solidFill>
                <a:effectLst/>
                <a:latin typeface="Calibri"/>
                <a:ea typeface="Calibri"/>
                <a:cs typeface="Calibri"/>
              </a:rPr>
              <a:t> för fler undervisningsresurser som handlar om RCS</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BA38D4AA-533B-416F-A4A8-69747355F5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65</TotalTime>
  <Words>977</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49</cp:revision>
  <dcterms:created xsi:type="dcterms:W3CDTF">2020-07-22T07:31:06Z</dcterms:created>
  <dcterms:modified xsi:type="dcterms:W3CDTF">2024-11-13T11:35:52Z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