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Dan it-taħriġ jipprovdi gwida għall-ipproċessar (eż. iddrilljar, tqattigħ, xkatlar) ta’ materjali li jkun fihom is-silika kristallina billi tuża għodda elettriċi tal-idejn b’sistema tal-ilma.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Sabiex tevita l-esponiment għal livelli perikolużi ta’ trab iġġenerat minn proċessi li jużaw ħafna enerġija, żomm il-proċessi mxarrba. L-użu tal-ilma jaqbad it-trab u jżomm l-esponiment għal livell minimu.</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Il-vidjo sussegwenti juri l-effett tal-ilma bħala mezz ta’ suppressjoni tat-trab fi proċessi mxarrba. Ħdejn l-istampa tal-vidjo ser tara graff u riga ħamra li turi l-konċentrazzjoni tat-trab f’mg/m3.</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Il-kejl tal-konċentrazzjoni tat-trab mhijiex dwar silika kristallina respirabbli, hija bbażata fuq kejl semi-kwantitattiv. Dak li huwa essenzjali mhux il-valur tal-konċentrazzjoni tat-trab iżda d-differenza relattiva bejn il-livelli tal-esponiment waqt il-prattika rakkomandata u prattiċi oħrajn.</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Proċessi mxarrba għandhom dejjem jintużaw meta jkunu disponibbli sabiex jillimitaw il-ġenerazzjoni tat-trab fl-arja. Mhux l-għodda tal-elettriku kollha huma adattati għal proċessi mxarrba. Assigura li t-tagħmir li qed jintuża huwa xieraq għall-ħidma li għandek.</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Qabel tuża proċessi mxarrba, assigura li t-tagħmir u li s-sistema tal-ilma qed jaħdmu sew. Jekk tissuspetta li t-tagħmir mhux qed jaħdem kif suppost, ikkuntattja l-maniġer fuq il-post tax-xogħol.</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endParaRPr lang="en-US" sz="1200" dirty="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603087" y="429114"/>
            <a:ext cx="321426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GĦAL PRATTIĊI TAJBA GĦAL PROĊESSI MXARRBA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188171" cy="850900"/>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GĦAL PRATTIĊI TAJBA GĦAL PROĊESSI MXARRBA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7935132" y="308919"/>
            <a:ext cx="3865571"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382974" cy="3682369"/>
          </a:xfrm>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spcBef>
                <a:spcPts val="6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jintuża l-ilma fi proċessi industrijali li jaħlu ħafna enerġija sabiex jitnaqqas l-esponiment għat-trab tas-silika kristallina respirabbli (RCS)</a:t>
            </a:r>
          </a:p>
          <a:p>
            <a:pPr marL="285750" indent="-285750">
              <a:lnSpc>
                <a:spcPts val="2400"/>
              </a:lnSpc>
              <a:spcBef>
                <a:spcPts val="6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u meta tuża proċessi mxarrba</a:t>
            </a:r>
          </a:p>
          <a:p>
            <a:pPr marL="285750" indent="-285750">
              <a:lnSpc>
                <a:spcPts val="2400"/>
              </a:lnSpc>
              <a:spcBef>
                <a:spcPts val="6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L-aħjar prattiċi u x’għandek tagħmel jew ma tagħmilx għal proċessi mxarrba</a:t>
            </a:r>
          </a:p>
          <a:p>
            <a:pPr marL="285750" indent="-285750">
              <a:lnSpc>
                <a:spcPts val="2400"/>
              </a:lnSpc>
              <a:spcBef>
                <a:spcPts val="600"/>
              </a:spcBef>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Il-proċessi mxarrba huma waħda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mill-ħames tekniki prinċipali għall-kontroll tat-trab.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tal-ħwejjeġ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186270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ssostitwixxi l-arja kontaminata ma’ arja nadifa.</a:t>
            </a:r>
          </a:p>
          <a:p>
            <a:endParaRPr lang="en-US" dirty="0"/>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tal-esponiment</a:t>
            </a:r>
          </a:p>
          <a:p>
            <a:endParaRPr lang="en-US" dirty="0"/>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jaqbad il-partikli mal-ilma</a:t>
            </a:r>
          </a:p>
          <a:p>
            <a:pPr>
              <a:spcAft>
                <a:spcPts val="300"/>
              </a:spcAft>
            </a:pPr>
            <a:endParaRPr lang="en-US" dirty="0"/>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a:t>
            </a:r>
            <a:br>
              <a:rPr lang="en-IN" sz="2800" b="1" i="0" strike="noStrike" cap="none" spc="0" baseline="0" dirty="0">
                <a:solidFill>
                  <a:srgbClr val="F6A317"/>
                </a:solidFill>
                <a:effectLst/>
                <a:latin typeface="Helvetica"/>
                <a:ea typeface="Helvetica"/>
                <a:cs typeface="Helvetica"/>
              </a:rPr>
            </a:br>
            <a:r>
              <a:rPr lang="mt" sz="2800" b="1" i="0" strike="noStrike" cap="none" spc="0" baseline="0" dirty="0">
                <a:solidFill>
                  <a:srgbClr val="F6A317"/>
                </a:solidFill>
                <a:effectLst/>
                <a:latin typeface="Helvetica"/>
                <a:ea typeface="Helvetica"/>
                <a:cs typeface="Helvetica"/>
              </a:rPr>
              <a:t>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Il-funzjonament tajjeb ta’ dan it-tagħmir huwa essenzjali sabiex jipproteġina mill-RCS</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mill-esponiment 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KIF IL-PROĊESSI MXARRBA JNAQQSU L-ESPONIMENT GĦALL-RCS</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2" y="3157852"/>
            <a:ext cx="6119503" cy="3669152"/>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Proċessi mxarrba jintużaw fi proċessi industrijali li jużaw ħafna enerġija u li jinvolvu materjali li jkun fihom is-silika tal-kristallina, bħall-iddrilljar, it-tqattigħ, it-tħin u l-ixkatlar. Sistemi tal-ilma jistgħu jiġu integrati fl-għodda u fit-tagħmir.</a:t>
            </a:r>
          </a:p>
          <a:p>
            <a:pPr>
              <a:lnSpc>
                <a:spcPts val="2400"/>
              </a:lnSpc>
            </a:pPr>
            <a:r>
              <a:rPr lang="mt" sz="1800" b="0" i="0" strike="noStrike" cap="none" spc="0" baseline="0" dirty="0">
                <a:solidFill>
                  <a:srgbClr val="000000"/>
                </a:solidFill>
                <a:effectLst/>
                <a:latin typeface="Helvetica"/>
                <a:ea typeface="Helvetica"/>
                <a:cs typeface="Helvetica"/>
              </a:rPr>
              <a:t>L-ilma jista’ jintuża għall-kontroll ta’ trab fl-arja li jiġi ġġenerat minn movimenti ta’ vetturi fit-toroq u f’siti ta’ kostruzzjoni, u wkoll għat-tindif ġenerali.</a:t>
            </a:r>
          </a:p>
          <a:p>
            <a:pPr>
              <a:lnSpc>
                <a:spcPts val="2400"/>
              </a:lnSpc>
            </a:pPr>
            <a:r>
              <a:rPr lang="mt" sz="1800" b="0" i="0" strike="noStrike" cap="none" spc="0" baseline="0" dirty="0">
                <a:solidFill>
                  <a:srgbClr val="000000"/>
                </a:solidFill>
                <a:effectLst/>
                <a:latin typeface="Helvetica"/>
                <a:ea typeface="Helvetica"/>
                <a:cs typeface="Helvetica"/>
              </a:rPr>
              <a:t>L-ilma jaqbad il-partikli tat-trab u jwaqqafhom milli jidħlu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fl-arja.</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rotWithShape="1">
          <a:blip r:embed="rId3"/>
          <a:srcRect l="11400" r="15911"/>
          <a:stretch/>
        </p:blipFill>
        <p:spPr>
          <a:xfrm>
            <a:off x="6974236" y="1608138"/>
            <a:ext cx="4843113" cy="4437062"/>
          </a:xfrm>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SUPPRESSJONI TAT-TRAB ASSISTITA MILL-ILMA</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mt" sz="1800" b="0" i="0" strike="noStrike" cap="none" spc="0" baseline="0">
                <a:solidFill>
                  <a:srgbClr val="000000"/>
                </a:solidFill>
                <a:effectLst/>
                <a:latin typeface="Helvetica"/>
                <a:ea typeface="Helvetica"/>
                <a:cs typeface="Helvetica"/>
              </a:rPr>
              <a:t>L-ilma jnaqqas il-livelli tat-trab li jiġu ġġenerati minn proċessi li jużaw ħafna enerġija.</a:t>
            </a:r>
          </a:p>
          <a:p>
            <a:pPr>
              <a:lnSpc>
                <a:spcPts val="2400"/>
              </a:lnSpc>
            </a:pPr>
            <a:r>
              <a:rPr lang="mt" sz="1800" b="0" i="0" strike="noStrike" cap="none" spc="0" baseline="0">
                <a:solidFill>
                  <a:srgbClr val="000000"/>
                </a:solidFill>
                <a:effectLst/>
                <a:latin typeface="Helvetica"/>
                <a:ea typeface="Helvetica"/>
                <a:cs typeface="Helvetica"/>
              </a:rPr>
              <a:t>(Ikklikkja biex tibda l-vidjo).</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META TUŻA PROĊESSI MXARRBA</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2" y="2719137"/>
            <a:ext cx="5608059" cy="3682369"/>
          </a:xfrm>
        </p:spPr>
        <p:txBody>
          <a:bodyPr anchor="t"/>
          <a:lstStyle/>
          <a:p>
            <a:pPr>
              <a:lnSpc>
                <a:spcPts val="2200"/>
              </a:lnSpc>
            </a:pPr>
            <a:r>
              <a:rPr lang="mt" sz="1800" b="0" i="0" strike="noStrike" cap="none" spc="0" baseline="0" dirty="0">
                <a:solidFill>
                  <a:srgbClr val="000000"/>
                </a:solidFill>
                <a:effectLst/>
                <a:latin typeface="Helvetica"/>
                <a:ea typeface="Helvetica"/>
                <a:cs typeface="Helvetica"/>
              </a:rPr>
              <a:t>Proċessi mxarrba huma dejjem ippreferuti meta jkunu disponibbli (u siguri biex jintużaw). Meta tuża proċessi mxarrba: </a:t>
            </a:r>
          </a:p>
          <a:p>
            <a:pPr marL="342900" indent="-342900">
              <a:lnSpc>
                <a:spcPts val="22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Assigura li l-ispazju huwa ventilat tajjeb</a:t>
            </a:r>
          </a:p>
          <a:p>
            <a:pPr marL="342900" indent="-342900">
              <a:lnSpc>
                <a:spcPts val="22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Assigura li l-forniment tal-ilma huwa xieraq u adegwat għall-ħidma li għandek</a:t>
            </a:r>
          </a:p>
          <a:p>
            <a:pPr marL="342900" indent="-342900">
              <a:lnSpc>
                <a:spcPts val="22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Naddaf billi tuża metodi mxarrba</a:t>
            </a:r>
          </a:p>
          <a:p>
            <a:pPr marL="342900" indent="-342900">
              <a:lnSpc>
                <a:spcPts val="22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Ipproteġi l-forniment tal-ilma milli jiffriża</a:t>
            </a:r>
          </a:p>
          <a:p>
            <a:pPr marL="342900" indent="-342900">
              <a:lnSpc>
                <a:spcPts val="22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Iċċekkja għat-tkabbir ta’ batterji ikkważati minn sorsi ta’ ilma fejn il-qtar żgħir fl-arja jista’ jifforma</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7901806"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 MGĦANDEKX TAGĦMEL GĦALL-PROĊESSI MXARRBA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12297"/>
            <a:ext cx="11063462" cy="3230407"/>
          </a:xfrm>
        </p:spPr>
        <p:txBody>
          <a:bodyPr/>
          <a:lstStyle/>
          <a:p>
            <a:pPr>
              <a:lnSpc>
                <a:spcPct val="100000"/>
              </a:lnSpc>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s-suppressjoni tat-trab bl-assistenza tal-ilma meta dan ikun possibbli u sigur biex tagħmel hekk</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Tassigura li l-ilma li jintrema jmur f’sistema ta’ dranaġġ xierqa</a:t>
            </a:r>
          </a:p>
          <a:p>
            <a:pPr marL="285750" indent="-285750">
              <a:lnSpc>
                <a:spcPct val="100000"/>
              </a:lnSpc>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Tnaddaf tixrid u għadajjar immedjatament</a:t>
            </a:r>
          </a:p>
          <a:p>
            <a:pPr>
              <a:lnSpc>
                <a:spcPct val="100000"/>
              </a:lnSpc>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pressjoni tal-ilma eċċessiva li tista’ tqanqal trab li jkun issetilja. Spray fin jew spray huwa iktar effettiv minn ġett.</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s-suppressjoni assistita mill-ilma fuq apparat li ma jkollox infiltrazzjoni tal-ilma</a:t>
            </a:r>
          </a:p>
          <a:p>
            <a:pPr marL="285750" indent="-285750">
              <a:lnSpc>
                <a:spcPct val="100000"/>
              </a:lnSpc>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Żid test addizzjonali dwar miżuri relatati ma’ proċessi mxarrba li jkunu rilevanti għall-kuntest partikolari tiegħek</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236099"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 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871530" cy="3682369"/>
          </a:xfrm>
        </p:spPr>
        <p:txBody>
          <a:bodyPr anchor="t"/>
          <a:lstStyle/>
          <a:p>
            <a:pPr>
              <a:lnSpc>
                <a:spcPts val="2400"/>
              </a:lnSpc>
              <a:spcBef>
                <a:spcPts val="600"/>
              </a:spcBef>
              <a:spcAft>
                <a:spcPts val="1000"/>
              </a:spcAft>
            </a:pPr>
            <a:r>
              <a:rPr lang="mt" sz="2000" b="0" i="0" strike="noStrike" cap="none" spc="0" baseline="0" dirty="0">
                <a:solidFill>
                  <a:srgbClr val="000000"/>
                </a:solidFill>
                <a:effectLst/>
                <a:latin typeface="Helvetica"/>
                <a:ea typeface="Helvetica"/>
                <a:cs typeface="Helvetica"/>
              </a:rPr>
              <a:t>Proċessi mxarrba jżommu t-trab għal livell minimu u jnaqqsu r-riskju għall-esponiment tal-RCS.</a:t>
            </a:r>
          </a:p>
          <a:p>
            <a:pPr>
              <a:lnSpc>
                <a:spcPts val="2400"/>
              </a:lnSpc>
              <a:spcBef>
                <a:spcPts val="600"/>
              </a:spcBef>
              <a:spcAft>
                <a:spcPts val="1000"/>
              </a:spcAft>
            </a:pPr>
            <a:r>
              <a:rPr lang="mt" sz="2000" b="0" i="0" strike="noStrike" cap="none" spc="0" baseline="0" dirty="0">
                <a:solidFill>
                  <a:srgbClr val="000000"/>
                </a:solidFill>
                <a:effectLst/>
                <a:latin typeface="Helvetica"/>
                <a:ea typeface="Helvetica"/>
                <a:cs typeface="Helvetica"/>
              </a:rPr>
              <a:t>Ftakar:</a:t>
            </a:r>
          </a:p>
          <a:p>
            <a:pPr marL="285750" indent="-285750">
              <a:lnSpc>
                <a:spcPts val="2400"/>
              </a:lnSpc>
              <a:spcBef>
                <a:spcPts val="600"/>
              </a:spcBef>
              <a:spcAft>
                <a:spcPts val="600"/>
              </a:spcAft>
              <a:buClr>
                <a:srgbClr val="F1B600"/>
              </a:buClr>
              <a:buSzPct val="120000"/>
              <a:buFont typeface="Wingdings" pitchFamily="2" charset="2"/>
              <a:buChar char="q"/>
            </a:pPr>
            <a:r>
              <a:rPr lang="mt" sz="2000" b="0" i="0" strike="noStrike" cap="none" spc="0" baseline="0" dirty="0">
                <a:solidFill>
                  <a:srgbClr val="000000"/>
                </a:solidFill>
                <a:effectLst/>
                <a:latin typeface="Helvetica"/>
                <a:ea typeface="Helvetica"/>
                <a:cs typeface="Helvetica"/>
              </a:rPr>
              <a:t>Dejjem uża sistemi tal-ilma meta disponibbli</a:t>
            </a:r>
          </a:p>
          <a:p>
            <a:pPr marL="285750" indent="-285750">
              <a:lnSpc>
                <a:spcPts val="2400"/>
              </a:lnSpc>
              <a:spcBef>
                <a:spcPts val="600"/>
              </a:spcBef>
              <a:spcAft>
                <a:spcPts val="600"/>
              </a:spcAft>
              <a:buClr>
                <a:srgbClr val="F1B600"/>
              </a:buClr>
              <a:buSzPct val="120000"/>
              <a:buFont typeface="Wingdings" pitchFamily="2" charset="2"/>
              <a:buChar char="q"/>
            </a:pPr>
            <a:r>
              <a:rPr lang="mt" sz="2000" b="0" i="0" strike="noStrike" cap="none" spc="0" baseline="0" dirty="0">
                <a:solidFill>
                  <a:srgbClr val="000000"/>
                </a:solidFill>
                <a:effectLst/>
                <a:latin typeface="Helvetica"/>
                <a:ea typeface="Helvetica"/>
                <a:cs typeface="Helvetica"/>
              </a:rPr>
              <a:t>Assigura li s-sistemi tal-ilma huma xierqa u adegwati għall-ħidma li għandek</a:t>
            </a:r>
          </a:p>
          <a:p>
            <a:pPr marL="285750" indent="-285750">
              <a:lnSpc>
                <a:spcPts val="2400"/>
              </a:lnSpc>
              <a:spcBef>
                <a:spcPts val="600"/>
              </a:spcBef>
              <a:spcAft>
                <a:spcPts val="600"/>
              </a:spcAft>
              <a:buClr>
                <a:srgbClr val="F1B600"/>
              </a:buClr>
              <a:buSzPct val="120000"/>
              <a:buFont typeface="Wingdings" pitchFamily="2" charset="2"/>
              <a:buChar char="q"/>
            </a:pPr>
            <a:r>
              <a:rPr lang="mt" sz="2000" b="0" i="0" strike="noStrike" cap="none" spc="0" baseline="0" dirty="0">
                <a:solidFill>
                  <a:srgbClr val="000000"/>
                </a:solidFill>
                <a:effectLst/>
                <a:latin typeface="Helvetica"/>
                <a:ea typeface="Helvetica"/>
                <a:cs typeface="Helvetica"/>
              </a:rPr>
              <a:t>Jekk tissuspetta li sistema tal-ilma mhux qed taħdem kif suppost, ikkuntattja l-maniġer fuq </a:t>
            </a:r>
            <a:br>
              <a:rPr lang="en-IN" sz="2000" b="0" i="0" strike="noStrike" cap="none" spc="0" baseline="0" dirty="0">
                <a:solidFill>
                  <a:srgbClr val="000000"/>
                </a:solidFill>
                <a:effectLst/>
                <a:latin typeface="Helvetica"/>
                <a:ea typeface="Helvetica"/>
                <a:cs typeface="Helvetica"/>
              </a:rPr>
            </a:br>
            <a:r>
              <a:rPr lang="mt" sz="2000" b="0" i="0" strike="noStrike" cap="none" spc="0" baseline="0" dirty="0">
                <a:solidFill>
                  <a:srgbClr val="000000"/>
                </a:solidFill>
                <a:effectLst/>
                <a:latin typeface="Helvetica"/>
                <a:ea typeface="Helvetica"/>
                <a:cs typeface="Helvetica"/>
              </a:rPr>
              <a:t>il-post tax-xogħol</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IKTAR 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7" history="0"/>
              </a:rPr>
              <a:t>Prattiċi Tajbin għall-Ipproċessar Imxarrab ta’ Biċċiet tax-Xogħol ta’ Minerali li Jkun Fihom is-Silika Kristallina billi tuża Għodda Elettriċi tal-Idejn (Folja ta’ Ħidma 2.1.14d)</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7" history="0"/>
              </a:rPr>
              <a:t>Prattiċi Tajbin għall-Użu tal-Ilma/tal-Additivi fuq it-Toroq jew Uċuh Miftuħa biex jitnaqqsu l-Livelli tat-Trab </a:t>
            </a:r>
            <a:br>
              <a:rPr lang="en-IN" sz="1600" b="0" i="0" strike="noStrike" cap="none" spc="0" baseline="0" dirty="0">
                <a:solidFill>
                  <a:srgbClr val="000000"/>
                </a:solidFill>
                <a:effectLst/>
                <a:latin typeface="Helvetica"/>
                <a:ea typeface="Helvetica"/>
                <a:cs typeface="Helvetica"/>
                <a:hlinkClick r:id="rId7" history="0"/>
              </a:rPr>
            </a:br>
            <a:r>
              <a:rPr lang="mt" sz="1600" b="0" i="0" strike="noStrike" cap="none" spc="0" baseline="0" dirty="0">
                <a:solidFill>
                  <a:srgbClr val="000000"/>
                </a:solidFill>
                <a:effectLst/>
                <a:latin typeface="Helvetica"/>
                <a:ea typeface="Helvetica"/>
                <a:cs typeface="Helvetica"/>
                <a:hlinkClick r:id="rId7" history="0"/>
              </a:rPr>
              <a:t>(Folja ta’ Ħidma 2.2.27)</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7" history="0"/>
              </a:rPr>
              <a:t>Prattiċi Tajbin għas-Suppressjoni tat-Trab Assistita bl-Ilma (Folja ta’ Ħidma 2.2.35)</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7" history="0"/>
              </a:rPr>
              <a:t>Prattiċi Tajbin għall-Proċessi Mxarrba ta’ Tqattigħ għall-Unitajiet tal-Ġebel, Ġebel Agglomerat u Naturali </a:t>
            </a:r>
            <a:br>
              <a:rPr lang="en-IN" sz="1600" b="0" i="0" strike="noStrike" cap="none" spc="0" baseline="0" dirty="0">
                <a:solidFill>
                  <a:srgbClr val="000000"/>
                </a:solidFill>
                <a:effectLst/>
                <a:latin typeface="Helvetica"/>
                <a:ea typeface="Helvetica"/>
                <a:cs typeface="Helvetica"/>
                <a:hlinkClick r:id="rId7" history="0"/>
              </a:rPr>
            </a:br>
            <a:r>
              <a:rPr lang="mt" sz="1600" b="0" i="0" strike="noStrike" cap="none" spc="0" baseline="0" dirty="0">
                <a:solidFill>
                  <a:srgbClr val="000000"/>
                </a:solidFill>
                <a:effectLst/>
                <a:latin typeface="Helvetica"/>
                <a:ea typeface="Helvetica"/>
                <a:cs typeface="Helvetica"/>
                <a:hlinkClick r:id="rId7" history="0"/>
              </a:rPr>
              <a:t>(Folja ta’ Ħidma 2.2.42)</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8"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9" history="0"/>
              </a:rPr>
              <a:t>Gwida NEPSI għal SMEs</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49233"/>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10"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d8ecf516-e360-4672-81b9-68723bedb71f"/>
    <ds:schemaRef ds:uri="http://schemas.microsoft.com/office/infopath/2007/PartnerControls"/>
    <ds:schemaRef ds:uri="http://schemas.microsoft.com/office/2006/documentManagement/types"/>
    <ds:schemaRef ds:uri="http://schemas.microsoft.com/office/2006/metadata/properties"/>
    <ds:schemaRef ds:uri="http://purl.org/dc/terms/"/>
    <ds:schemaRef ds:uri="http://purl.org/dc/elements/1.1/"/>
    <ds:schemaRef ds:uri="6d9d7403-2d8c-4818-ae25-2c5629bc7330"/>
    <ds:schemaRef ds:uri="http://purl.org/dc/dcmitype/"/>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62434401-72FD-480A-846F-8DB68E36C6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44</TotalTime>
  <Words>1160</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41</cp:revision>
  <dcterms:created xsi:type="dcterms:W3CDTF">2020-01-29T17:43:15Z</dcterms:created>
  <dcterms:modified xsi:type="dcterms:W3CDTF">2024-11-13T12:18:05Z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