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7D0D9806-DEE7-47E2-B626-FD2EF05DA017}" v="7" dt="2022-09-27T06:30:19.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personalen är medveten om de bra metoder som begränsar eller eliminerar exponering för kiseldioxiddamm.</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Den här utbildningen ger vägledning om tömning av små och stora påsar för material som innehåller kristallinkiseldioxid.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Håll processerna våta för att undvika exponering för farliga nivåer av damm som genereras av högenergiprocesser. Användningen av vatten fångar upp damm och håller exponeringen på ett minimum.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Följande video visar effekten av vatten som ett medel för att dämpa damm i våta processer. Bredvid videobilden ser du en graf och en röd stapel som visar dammkoncentrationen i mg/m3.</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Mätningen av dammkoncentrationen handlar inte om inandningsbar kristallinkiseldioxid, den baseras på en semikvantitativ mätning. Det som är väsentligt är inte dammkoncentrationsvärdet utan den relativa skillnaden mellan exponeringsnivåerna med rekommenderade metoder och andra metoder.</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Våta processer bör alltid användas när de är tillgängliga för att begränsa genereringen av luftburet damm. Alla elverktyg är inte anpassade för våta processer. Se till att utrustningen som används är lämplig för den aktuella uppgiften.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Innan du använder våta processer ska du se till att utrustningen och vattensystemet fungerar korrekt. Om du misstänker att utrustningen inte fungerar som den ska ska du kontakta platschefen.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VÅTA PROCESSER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VÅTA PROCESSER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229600" y="308919"/>
            <a:ext cx="3571103"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042011" cy="3682369"/>
          </a:xfrm>
        </p:spPr>
        <p:txBody>
          <a:bodyPr lIns="91440" tIns="45720" rIns="91440" bIns="45720" anchor="t"/>
          <a:lstStyle/>
          <a:p>
            <a:pPr>
              <a:lnSpc>
                <a:spcPts val="2400"/>
              </a:lnSpc>
              <a:spcBef>
                <a:spcPts val="600"/>
              </a:spcBef>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spcBef>
                <a:spcPts val="600"/>
              </a:spcBef>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200"/>
              </a:lnSpc>
              <a:spcBef>
                <a:spcPts val="3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vatten används i industriella processer med hög energi för att minska exponeringen för inandningsbar kristallinkiseldioxid (RCS</a:t>
            </a:r>
            <a:r>
              <a:rPr lang="sv" sz="1800" dirty="0">
                <a:solidFill>
                  <a:srgbClr val="000000"/>
                </a:solidFill>
                <a:latin typeface="Helvetica"/>
                <a:ea typeface="Helvetica"/>
                <a:cs typeface="Helvetica"/>
              </a:rPr>
              <a:t>)</a:t>
            </a:r>
            <a:endParaRPr lang="sv" sz="1800" b="0" i="0" strike="noStrike" cap="none" spc="0" baseline="0" dirty="0">
              <a:solidFill>
                <a:srgbClr val="000000"/>
              </a:solidFill>
              <a:effectLst/>
              <a:latin typeface="Helvetica"/>
              <a:ea typeface="Helvetica"/>
              <a:cs typeface="Helvetica"/>
            </a:endParaRPr>
          </a:p>
          <a:p>
            <a:pPr marL="285750" indent="-285750">
              <a:lnSpc>
                <a:spcPts val="2200"/>
              </a:lnSpc>
              <a:spcBef>
                <a:spcPts val="3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och när man använder våta processer</a:t>
            </a:r>
          </a:p>
          <a:p>
            <a:pPr marL="285750" indent="-285750">
              <a:lnSpc>
                <a:spcPts val="2200"/>
              </a:lnSpc>
              <a:spcBef>
                <a:spcPts val="3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och saker att göra och inte göra under våta processer</a:t>
            </a:r>
          </a:p>
          <a:p>
            <a:pPr marL="285750" indent="-285750">
              <a:lnSpc>
                <a:spcPts val="2200"/>
              </a:lnSpc>
              <a:spcBef>
                <a:spcPts val="300"/>
              </a:spcBef>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2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Våta processer är en av de fem huvudsakliga dammkontrollteknikerna.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är viktigt att den här utrustningen fungerar korrekt för att skydda oss mot RCS</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4988125"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HUR VÅTA PROCESSER MINSKAR EXPONERING FÖR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51030"/>
            <a:ext cx="5980018" cy="3669152"/>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Våta processer används i högenergiindustriella processer som involverar material som innehåller kristallinkiseldioxid, som borrning, kapning, och slipning. Vattensystem kan integreras i verktyg och utrustning.</a:t>
            </a:r>
          </a:p>
          <a:p>
            <a:pPr>
              <a:lnSpc>
                <a:spcPts val="2400"/>
              </a:lnSpc>
            </a:pPr>
            <a:r>
              <a:rPr lang="sv" sz="1800" b="0" i="0" strike="noStrike" cap="none" spc="0" baseline="0" dirty="0">
                <a:solidFill>
                  <a:srgbClr val="000000"/>
                </a:solidFill>
                <a:effectLst/>
                <a:latin typeface="Helvetica"/>
                <a:ea typeface="Helvetica"/>
                <a:cs typeface="Helvetica"/>
              </a:rPr>
              <a:t>Vatten kan användas för att kontrollera luftburet damm från fordonsrörelser på vägar och byggarbetsplatser,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och även för allmän rengöring.</a:t>
            </a:r>
          </a:p>
          <a:p>
            <a:pPr>
              <a:lnSpc>
                <a:spcPts val="2400"/>
              </a:lnSpc>
            </a:pPr>
            <a:r>
              <a:rPr lang="sv" sz="1800" b="0" i="0" strike="noStrike" cap="none" spc="0" baseline="0" dirty="0">
                <a:solidFill>
                  <a:srgbClr val="000000"/>
                </a:solidFill>
                <a:effectLst/>
                <a:latin typeface="Helvetica"/>
                <a:ea typeface="Helvetica"/>
                <a:cs typeface="Helvetica"/>
              </a:rPr>
              <a:t>Vattnet fångar upp dammpartiklarna och hindrar dem från att bli luftburna.</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VATTENBASERAD DAMMBEGRÄNSNING</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sv" sz="1800" b="0" i="0" strike="noStrike" cap="none" spc="0" baseline="0">
                <a:solidFill>
                  <a:srgbClr val="000000"/>
                </a:solidFill>
                <a:effectLst/>
                <a:latin typeface="Helvetica"/>
                <a:ea typeface="Helvetica"/>
                <a:cs typeface="Helvetica"/>
              </a:rPr>
              <a:t>Vatten minskar nivåerna av damm som genereras genom högenergiprocesser.</a:t>
            </a:r>
          </a:p>
          <a:p>
            <a:pPr>
              <a:lnSpc>
                <a:spcPts val="2400"/>
              </a:lnSpc>
            </a:pPr>
            <a:r>
              <a:rPr lang="sv" sz="1800" b="0" i="0" strike="noStrike" cap="none" spc="0" baseline="0">
                <a:solidFill>
                  <a:srgbClr val="000000"/>
                </a:solidFill>
                <a:effectLst/>
                <a:latin typeface="Helvetica"/>
                <a:ea typeface="Helvetica"/>
                <a:cs typeface="Helvetica"/>
              </a:rPr>
              <a:t>(Klicka för att spela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ANVÄNDA VÅTA PROCESSER</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anchor="t"/>
          <a:lstStyle/>
          <a:p>
            <a:pPr>
              <a:lnSpc>
                <a:spcPts val="2400"/>
              </a:lnSpc>
            </a:pPr>
            <a:r>
              <a:rPr lang="sv" sz="1800" b="0" i="0" strike="noStrike" cap="none" spc="0" baseline="0">
                <a:solidFill>
                  <a:srgbClr val="000000"/>
                </a:solidFill>
                <a:effectLst/>
                <a:latin typeface="Helvetica"/>
                <a:ea typeface="Helvetica"/>
                <a:cs typeface="Helvetica"/>
              </a:rPr>
              <a:t>Våta processer är alltid att föredra när de är tillgängliga (och säkra att använda). Vid användning av våta processer: </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Se till att utrymmet är väl ventilerat</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Se till att vattentillförseln är lämplig och tillräcklig för den aktuella uppgiften</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Städa upp med våta metoder</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Skydda vattentillgången från att frysa</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Kontrollera om det finns bakterietillväxt orsakad av vattenkällor där luftburna droppar kan bildas</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615447"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UNDER VÅTA PROCESSER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135922" cy="3230407"/>
          </a:xfrm>
        </p:spPr>
        <p:txBody>
          <a:bodyPr/>
          <a:lstStyle/>
          <a:p>
            <a:pPr>
              <a:lnSpc>
                <a:spcPct val="100000"/>
              </a:lnSpc>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Använd vattenbaserat dammskydd när det är möjligt och säkert att göra det</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Se till att vattnet slängs i ett lämpligt avloppssystem</a:t>
            </a:r>
          </a:p>
          <a:p>
            <a:pPr marL="285750" indent="-285750">
              <a:lnSpc>
                <a:spcPct val="100000"/>
              </a:lnSpc>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Städa upp spill och pölar omedelbart</a:t>
            </a:r>
          </a:p>
          <a:p>
            <a:pPr>
              <a:lnSpc>
                <a:spcPct val="100000"/>
              </a:lnSpc>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Använd för högt vattentryck som kan röra upp sedimenterat damm. En fin dimma eller spray är mer effektivt än en skarp stråle.</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Använd vattenbaserad begränsning på maskiner som inte stöder vatteninfiltration</a:t>
            </a:r>
          </a:p>
          <a:p>
            <a:pPr marL="285750" indent="-285750">
              <a:lnSpc>
                <a:spcPct val="100000"/>
              </a:lnSpc>
              <a:buSzPct val="85000"/>
              <a:buFont typeface=".Apple Color Emoji UI"/>
              <a:buChar char="❌"/>
            </a:pPr>
            <a:r>
              <a:rPr lang="sv" sz="1600" b="0" i="0" strike="noStrike" cap="none" spc="0" baseline="0">
                <a:solidFill>
                  <a:srgbClr val="FF0000"/>
                </a:solidFill>
                <a:effectLst/>
                <a:latin typeface="Helvetica"/>
                <a:ea typeface="Helvetica"/>
                <a:cs typeface="Helvetica"/>
              </a:rPr>
              <a:t>Text för utbildaren — Lägg till ytterligare text om åtgärder relaterade till våta processer som är relevanta för ditt eget sammanhang</a:t>
            </a:r>
          </a:p>
          <a:p>
            <a:pPr marL="285750" indent="-285750">
              <a:lnSpc>
                <a:spcPct val="100000"/>
              </a:lnSpc>
              <a:buSzPct val="85000"/>
              <a:buFont typeface=".Apple Color Emoji UI"/>
              <a:buChar char="✅"/>
            </a:pPr>
            <a:endParaRPr lang="en-US"/>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89604"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sv" sz="2000" b="0" i="0" strike="noStrike" cap="none" spc="0" baseline="0" dirty="0">
                <a:solidFill>
                  <a:srgbClr val="000000"/>
                </a:solidFill>
                <a:effectLst/>
                <a:latin typeface="Helvetica"/>
                <a:ea typeface="Helvetica"/>
                <a:cs typeface="Helvetica"/>
              </a:rPr>
              <a:t>Våta processer håller damm till ett minimum och minskar risken för RCS-exponering.</a:t>
            </a:r>
          </a:p>
          <a:p>
            <a:pPr>
              <a:lnSpc>
                <a:spcPts val="2400"/>
              </a:lnSpc>
              <a:spcBef>
                <a:spcPts val="600"/>
              </a:spcBef>
              <a:spcAft>
                <a:spcPts val="1000"/>
              </a:spcAft>
            </a:pPr>
            <a:r>
              <a:rPr lang="sv" sz="2000" b="0" i="0" strike="noStrike" cap="none" spc="0" baseline="0" dirty="0">
                <a:solidFill>
                  <a:srgbClr val="000000"/>
                </a:solidFill>
                <a:effectLst/>
                <a:latin typeface="Helvetica"/>
                <a:ea typeface="Helvetica"/>
                <a:cs typeface="Helvetica"/>
              </a:rPr>
              <a:t>Kom ihåg:</a:t>
            </a:r>
          </a:p>
          <a:p>
            <a:pPr marL="285750" indent="-285750">
              <a:lnSpc>
                <a:spcPts val="2400"/>
              </a:lnSpc>
              <a:spcBef>
                <a:spcPts val="600"/>
              </a:spcBef>
              <a:spcAft>
                <a:spcPts val="600"/>
              </a:spcAft>
              <a:buClr>
                <a:srgbClr val="F1B600"/>
              </a:buClr>
              <a:buSzPct val="120000"/>
              <a:buFont typeface="Wingdings" pitchFamily="2" charset="2"/>
              <a:buChar char="q"/>
            </a:pPr>
            <a:r>
              <a:rPr lang="sv" sz="2000" b="0" i="0" strike="noStrike" cap="none" spc="0" baseline="0" dirty="0">
                <a:solidFill>
                  <a:srgbClr val="000000"/>
                </a:solidFill>
                <a:effectLst/>
                <a:latin typeface="Helvetica"/>
                <a:ea typeface="Helvetica"/>
                <a:cs typeface="Helvetica"/>
              </a:rPr>
              <a:t>Använd alltid vattensystem om de finns</a:t>
            </a:r>
          </a:p>
          <a:p>
            <a:pPr marL="285750" indent="-285750">
              <a:lnSpc>
                <a:spcPts val="2400"/>
              </a:lnSpc>
              <a:spcBef>
                <a:spcPts val="600"/>
              </a:spcBef>
              <a:spcAft>
                <a:spcPts val="600"/>
              </a:spcAft>
              <a:buClr>
                <a:srgbClr val="F1B600"/>
              </a:buClr>
              <a:buSzPct val="120000"/>
              <a:buFont typeface="Wingdings" pitchFamily="2" charset="2"/>
              <a:buChar char="q"/>
            </a:pPr>
            <a:r>
              <a:rPr lang="sv" sz="2000" b="0" i="0" strike="noStrike" cap="none" spc="0" baseline="0" dirty="0">
                <a:solidFill>
                  <a:srgbClr val="000000"/>
                </a:solidFill>
                <a:effectLst/>
                <a:latin typeface="Helvetica"/>
                <a:ea typeface="Helvetica"/>
                <a:cs typeface="Helvetica"/>
              </a:rPr>
              <a:t>Se till att vattensystemen är lämpliga för den aktuella uppgiften</a:t>
            </a:r>
          </a:p>
          <a:p>
            <a:pPr marL="285750" indent="-285750">
              <a:lnSpc>
                <a:spcPts val="2400"/>
              </a:lnSpc>
              <a:spcBef>
                <a:spcPts val="600"/>
              </a:spcBef>
              <a:spcAft>
                <a:spcPts val="600"/>
              </a:spcAft>
              <a:buClr>
                <a:srgbClr val="F1B600"/>
              </a:buClr>
              <a:buSzPct val="120000"/>
              <a:buFont typeface="Wingdings" pitchFamily="2" charset="2"/>
              <a:buChar char="q"/>
            </a:pPr>
            <a:r>
              <a:rPr lang="sv" sz="2000" b="0" i="0" strike="noStrike" cap="none" spc="0" baseline="0" dirty="0">
                <a:solidFill>
                  <a:srgbClr val="000000"/>
                </a:solidFill>
                <a:effectLst/>
                <a:latin typeface="Helvetica"/>
                <a:ea typeface="Helvetica"/>
                <a:cs typeface="Helvetica"/>
              </a:rPr>
              <a:t>Om du misstänker att ett vattensystem inte fungerar korrekt, kontakta chefen på plats</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7" history="0"/>
              </a:rPr>
              <a:t>Bra metoder för våtbearbetning med handhållna elverktyg av mineralmaterial som innehåller kristallinkiseldioxid (uppgiftsblad 2.1.14d)</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7" history="0"/>
              </a:rPr>
              <a:t>Bra metoder för att använda vatten/tillsatser på vägar eller öppna ytor för att minska dammnivåerna (uppgiftsblad 2.2.27)</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7" history="0"/>
              </a:rPr>
              <a:t>Bra metoder för vattenbaserat dammskydd </a:t>
            </a:r>
            <a:br>
              <a:rPr lang="sv" sz="1600" b="0" i="0" strike="noStrike" cap="none" spc="0" baseline="0" dirty="0">
                <a:solidFill>
                  <a:srgbClr val="000000"/>
                </a:solidFill>
                <a:effectLst/>
                <a:latin typeface="Helvetica"/>
                <a:ea typeface="Helvetica"/>
                <a:cs typeface="Helvetica"/>
                <a:hlinkClick r:id="rId7" history="0"/>
              </a:rPr>
            </a:br>
            <a:r>
              <a:rPr lang="sv" sz="1600" b="0" i="0" strike="noStrike" cap="none" spc="0" baseline="0" dirty="0">
                <a:solidFill>
                  <a:srgbClr val="000000"/>
                </a:solidFill>
                <a:effectLst/>
                <a:latin typeface="Helvetica"/>
                <a:ea typeface="Helvetica"/>
                <a:cs typeface="Helvetica"/>
                <a:hlinkClick r:id="rId7" history="0"/>
              </a:rPr>
              <a:t>(uppgiftsblad 2.2.35)</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7" history="0"/>
              </a:rPr>
              <a:t>God praxis för våtskärningsprocesser av murverksenheter, gjutna och naturstenar </a:t>
            </a:r>
            <a:br>
              <a:rPr lang="sv" sz="1600" b="0" i="0" strike="noStrike" cap="none" spc="0" baseline="0" dirty="0">
                <a:solidFill>
                  <a:srgbClr val="000000"/>
                </a:solidFill>
                <a:effectLst/>
                <a:latin typeface="Helvetica"/>
                <a:ea typeface="Helvetica"/>
                <a:cs typeface="Helvetica"/>
                <a:hlinkClick r:id="rId7" history="0"/>
              </a:rPr>
            </a:br>
            <a:r>
              <a:rPr lang="sv" sz="1600" b="0" i="0" strike="noStrike" cap="none" spc="0" baseline="0" dirty="0">
                <a:solidFill>
                  <a:srgbClr val="000000"/>
                </a:solidFill>
                <a:effectLst/>
                <a:latin typeface="Helvetica"/>
                <a:ea typeface="Helvetica"/>
                <a:cs typeface="Helvetica"/>
                <a:hlinkClick r:id="rId7" history="0"/>
              </a:rPr>
              <a:t>(uppgiftsblad 2.2.42)</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8"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9" history="0"/>
              </a:rPr>
              <a:t>Nepsis guide för små och medelstora företag</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50901"/>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10"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D75E0C-8DBB-439C-B52A-8696700C4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TotalTime>
  <Words>1119</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40</cp:revision>
  <dcterms:created xsi:type="dcterms:W3CDTF">2020-01-29T17:43:15Z</dcterms:created>
  <dcterms:modified xsi:type="dcterms:W3CDTF">2024-11-13T11:35:59Z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