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94354" autoAdjust="0"/>
  </p:normalViewPr>
  <p:slideViewPr>
    <p:cSldViewPr snapToGrid="0" snapToObjects="1">
      <p:cViewPr varScale="1">
        <p:scale>
          <a:sx n="116" d="100"/>
          <a:sy n="116" d="100"/>
        </p:scale>
        <p:origin x="92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Αυτή η κατάρτιση παρέχει πληροφορίες σχετικά με τον καθαρισμό και  την καλή υγιεινή. Λάβετε υπόψη ότι μια εκτίμηση κινδύνου είναι απαραίτητη πριν από τον έναρξη οποιασδήποτε διαδικασίας καθαρισμού, αν και αυτό αφορά κυρίως τη διοίκηση.</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Όταν παράγεται σκόνη πυριτίου ως αποτέλεσμα διαφορετικών εργασιακών διεργασιών (πριόνισμα, σύνθλιψη, συσκευασία κ.λπ.), δημιουργούνται μικροσκοπικά κλάσματα σκόνης. Εάν παραμεληθεί η σωστή διαδικασία καθαρισμού, η εισπνεύσιμη σκόνη μπορεί να παραμείνει αερομεταφερόμενη σε κλειστό για ημέρες, θέτοντας τους εργαζομένους σε σοβαρό κίνδυνο.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Ο έλεγχος της σκόνης μπορεί να επιτευχθεί χρησιμοποιώντας τους δύο τύπους μεθόδων καθαρισμού: τον στεγνό και τον υγρό καθαρισμό.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Το παρακάτω βίντεο δείχνει καλές πρακτικές που σχετίζονται με τον καθαρισμό των δαπέδων. </a:t>
            </a:r>
            <a:r>
              <a:rPr lang="el" sz="1200" b="0" i="0" strike="noStrike" cap="none" spc="0" baseline="0">
                <a:solidFill>
                  <a:srgbClr val="000000"/>
                </a:solidFill>
                <a:effectLst/>
                <a:latin typeface="Calibri"/>
                <a:ea typeface="Calibri"/>
                <a:cs typeface="Calibri"/>
              </a:rPr>
              <a:t>Δίπλα στην εικόνα βίντεο βλέπετε ένα γράφημα και μια κόκκινη γραμμή που απεικονίζουν τη συγκέντρωση σκόνης σε mg/m3.</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Η μέτρηση της συγκέντρωσης σκόνης δεν αφορά το εισπνεύσιμο  διοξείδιο κρυσταλλικού πυριτίου, βασίζεται σε μια ημι-ποσοτική μέτρηση. Αυτό που έχει σημασία δεν είναι η τιμή συγκέντρωσης σκόνης αλλά η σχετική διαφορά μεταξύ των επιπέδων έκθεσης κατά τη διάρκεια της συνιστώμενης πρακτικής και άλλων πρακτικών.</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l" sz="1200" b="0" i="0" strike="noStrike" cap="none" spc="0" baseline="0">
                <a:solidFill>
                  <a:srgbClr val="000000"/>
                </a:solidFill>
                <a:effectLst/>
                <a:latin typeface="Calibri"/>
                <a:ea typeface="Calibri"/>
                <a:cs typeface="Calibri"/>
              </a:rPr>
              <a:t>Πριν από τη χρήση του εξοπλισμού καθαρισμού, ελέγξτε οπτικά τον εξοπλισμό για ενδείξεις βλάβης τουλάχιστον μία φορά την εβδομάδα. Θα απαιτηθούν συχνότεροι έλεγχοι για τον εξοπλισμό που χρησιμοποιείται συνεχώς. Εάν η ζημιά είναι ορατή, ενημερώστε τον διευθυντή του εργοταξίου για το πρόβλημα.</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Μη χρησιμοποιείτε στεγνή βούρτσα για να σκουπίζετε τη σκόνη σε κλειστό χώρο (βλ. εικόνα).</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Μη χρησιμοποιείτε πεπιεσμένο αέρα καθώς θα διαταράξει τη σκόνη καθιστώντας την αερομεταφερόμενη. Η χρήση πεπιεσμένου αέρα για την αφαίρεση της σκόνης από τα ρούχα εργασίας θα πρέπει να γίνεται μόνο με τη χρήση εξειδικευμένου και ειδικού εξοπλισμού (π.χ. καμπίνες ντους αέρα). </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Σημειώστε ότι τα συστήματα καθαρισμού με ηλεκτρική σκούπα δεν είναι γενικά κατάλληλα για τον καθαρισμό διαρροών υγρών υλικών.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l" sz="1800" b="0" i="0" strike="noStrike" cap="none" spc="0" baseline="0">
                <a:solidFill>
                  <a:srgbClr val="000000"/>
                </a:solidFill>
                <a:effectLst/>
                <a:latin typeface="Calibri"/>
                <a:ea typeface="Calibri"/>
                <a:cs typeface="Calibri"/>
              </a:rPr>
              <a:t>Ο υγρός καθαρισμός είναι γενικά πιο αποτελεσματικός, καθώς οι μέθοδοι υγρού καθαρισμού αποτρέπουν τη διοχέτευση λεπτής σκόνης στον αέρα παγιδεύοντάς την στο νερό.</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Είναι σημαντικό να προσαρμόσετε την πίεση του νερού κατά την έξοδο ανάλογα με την εργασία καθαρισμού που έχετε να εκτελέσετε. Όταν διαβρέχετε χύδην διαρροές λεπτού, ξηρού σκονισμένου υλικού είναι καλύτερο να χρησιμοποιήσετε λεπτό ψεκασμό. Η χρήση νερού με πίεση θα προκαλέσει την επαναφορά της σκόνης στον αέρα. </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Τέλος, όταν χρησιμοποιείτε υγρές διεργασίες, βεβαιωθείτε ότι υπάρχουν διαθέσιμα κατάλληλα συστήματα αποστράγγισης όταν χρησιμοποιείτε ψεκασμό νερού και λάστιχα νερού.</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του NEPSI – επισκεφθείτε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a:solidFill>
                  <a:srgbClr val="F6A317"/>
                </a:solidFill>
                <a:effectLst/>
                <a:latin typeface="Helvetica"/>
                <a:ea typeface="Helvetica"/>
                <a:cs typeface="Helvetica"/>
              </a:rPr>
              <a:t>ΚΑΤΑΡΤΙΣΗ ΟΡΘΩΝ ΠΡΑΚΤΙΚΩΝ ΓΙΑ ΚΑΘΑΡΙΣΜΟ ΚΑΙ  ΟΡΘΗ ΥΓΙΕΙΝΗ</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l" sz="2800" b="1" i="0" strike="noStrike" cap="none" spc="0" baseline="0">
                <a:solidFill>
                  <a:srgbClr val="FFFFFF"/>
                </a:solidFill>
                <a:effectLst/>
                <a:latin typeface="Helvetica"/>
                <a:ea typeface="Helvetica"/>
                <a:cs typeface="Helvetica"/>
              </a:rPr>
              <a:t>ΚΑΤΑΡΤΙΣΗ ΟΡΘΩΝ ΠΡΑΚΤΙΚΩΝ ΓΙΑ ΚΑΘΑΡΙΣΜΟ ΚΑΙ  ΟΡΘΗ ΥΓΙΕΙΝΗ</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271165" y="351692"/>
            <a:ext cx="3569144"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Τους τύπους μεθόδων καθαρισμού που χρησιμοποιούνται στις διεργασίες όπου μπορεί να παραχθεί εισπνεύσιμη σκόνη με διοξείδιο κρυσταλλικού πυριτίου (RCS) </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Ορθές πρακτικές για καθαρισμό και καλή υγιεινή </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p:txBody>
      </p:sp>
      <p:pic>
        <p:nvPicPr>
          <p:cNvPr id="7" name="Picture Placeholder 8" descr="Mop and bucket">
            <a:extLst>
              <a:ext uri="{FF2B5EF4-FFF2-40B4-BE49-F238E27FC236}">
                <a16:creationId xmlns:a16="http://schemas.microsoft.com/office/drawing/2014/main" id="{725CD467-7034-0E95-0619-68F95859248B}"/>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40901"/>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387795"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000"/>
              </a:lnSpc>
            </a:pPr>
            <a:r>
              <a:rPr lang="el" b="0" i="0" strike="noStrike" cap="none" spc="0" baseline="0" dirty="0">
                <a:solidFill>
                  <a:srgbClr val="000000"/>
                </a:solidFill>
                <a:effectLst/>
                <a:latin typeface="Helvetica"/>
                <a:ea typeface="Helvetica"/>
                <a:cs typeface="Helvetica"/>
              </a:rPr>
              <a:t>Ο καθαρισμός και η καλή υγιεινή είναι μία από τις πέντε κύριες τεχνικές ελέγχου της σκόνης.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76933"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76934"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457175" y="1702138"/>
            <a:ext cx="2284267"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457175"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457176" y="4852473"/>
            <a:ext cx="2305799"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697298"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Αυτή η δραστηριότητα μπορεί να γίνεται σε πολύ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ΓΙΑΤΙ ΕΙΝΑΙ ΣΗΜΑΝΤΙΚΟΣ Ο ΚΑΘΑΡΙΣΜΟΣ ΚΑΙ Η ΚΑΛΗ ΥΓΙΕΙΝΗ</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97161"/>
            <a:ext cx="5453624" cy="2947883"/>
          </a:xfrm>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εισπνεύσιμη σκόνη (π.χ η σκόνη που διεισδύει στους πνεύμονες) μπορεί να παραμείνει στον αέρα για ημέρες.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Όταν αναταράσσεται η σκόνη που έχει κατακαθίσει, είναι αερομεταφερόμενη και επικίνδυνη.</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 καθημερινός καθαρισμός μειώνει τους κινδύνους στο χώρο εργασίας και εμποδίζει τη συσσώρευση της σκόνης.</a:t>
            </a:r>
          </a:p>
          <a:p>
            <a:pPr>
              <a:lnSpc>
                <a:spcPts val="2000"/>
              </a:lnSpc>
              <a:spcBef>
                <a:spcPts val="800"/>
              </a:spcBef>
            </a:pPr>
            <a:endParaRPr lang="en-US"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ΤΥΠΟΙ ΚΑΘΑΡΙΣΜΟΥ</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000"/>
              </a:lnSpc>
              <a:spcBef>
                <a:spcPts val="800"/>
              </a:spcBef>
              <a:spcAft>
                <a:spcPts val="1000"/>
              </a:spcAft>
            </a:pPr>
            <a:r>
              <a:rPr lang="el" b="0" i="0" strike="noStrike" cap="none" spc="0" baseline="0" dirty="0">
                <a:solidFill>
                  <a:srgbClr val="000000"/>
                </a:solidFill>
                <a:effectLst/>
                <a:latin typeface="Helvetica"/>
                <a:ea typeface="Helvetica"/>
                <a:cs typeface="Helvetica"/>
              </a:rPr>
              <a:t>Υπάρχουν δύο κύριοι τύποι δραστηριοτήτων καθαρισμού που βοηθούν στην απομάκρυνση της επικίνδυνης σκόνης από το χώρο εργασίας. Αυτοί είναι:</a:t>
            </a:r>
          </a:p>
          <a:p>
            <a:pPr>
              <a:lnSpc>
                <a:spcPts val="2000"/>
              </a:lnSpc>
              <a:spcBef>
                <a:spcPts val="800"/>
              </a:spcBef>
            </a:pPr>
            <a:r>
              <a:rPr lang="el" b="1" i="0" strike="noStrike" cap="none" spc="0" baseline="0" dirty="0">
                <a:solidFill>
                  <a:srgbClr val="000000"/>
                </a:solidFill>
                <a:effectLst/>
                <a:latin typeface="Helvetica"/>
                <a:ea typeface="Helvetica"/>
                <a:cs typeface="Helvetica"/>
              </a:rPr>
              <a:t>Μέθοδοι στεγνού καθαρισμού:</a:t>
            </a:r>
          </a:p>
          <a:p>
            <a:pPr>
              <a:lnSpc>
                <a:spcPts val="2000"/>
              </a:lnSpc>
              <a:spcBef>
                <a:spcPts val="800"/>
              </a:spcBef>
              <a:spcAft>
                <a:spcPts val="1000"/>
              </a:spcAft>
            </a:pPr>
            <a:r>
              <a:rPr lang="el" b="0" i="0" strike="noStrike" cap="none" spc="0" baseline="0" dirty="0">
                <a:solidFill>
                  <a:srgbClr val="000000"/>
                </a:solidFill>
                <a:effectLst/>
                <a:latin typeface="Helvetica"/>
                <a:ea typeface="Helvetica"/>
                <a:cs typeface="Helvetica"/>
              </a:rPr>
              <a:t>Ο στεγνός καθαρισμός συνήθως περιλαμβάνει τη χρήση κενού για την απομάκρυνση της ξηρής σκόνης από τα δάπεδα και τις επιφάνειες. </a:t>
            </a:r>
          </a:p>
          <a:p>
            <a:pPr>
              <a:lnSpc>
                <a:spcPts val="2000"/>
              </a:lnSpc>
              <a:spcBef>
                <a:spcPts val="800"/>
              </a:spcBef>
            </a:pPr>
            <a:r>
              <a:rPr lang="el" b="1" i="0" strike="noStrike" cap="none" spc="0" baseline="0" dirty="0">
                <a:solidFill>
                  <a:srgbClr val="000000"/>
                </a:solidFill>
                <a:effectLst/>
                <a:latin typeface="Helvetica"/>
                <a:ea typeface="Helvetica"/>
                <a:cs typeface="Helvetica"/>
              </a:rPr>
              <a:t>Μέθοδοι υγρού καθαρισμού:</a:t>
            </a:r>
          </a:p>
          <a:p>
            <a:pPr>
              <a:lnSpc>
                <a:spcPts val="2000"/>
              </a:lnSpc>
              <a:spcBef>
                <a:spcPts val="800"/>
              </a:spcBef>
            </a:pPr>
            <a:r>
              <a:rPr lang="el" b="0" i="0" strike="noStrike" cap="none" spc="0" baseline="0" dirty="0">
                <a:solidFill>
                  <a:srgbClr val="000000"/>
                </a:solidFill>
                <a:effectLst/>
                <a:latin typeface="Helvetica"/>
                <a:ea typeface="Helvetica"/>
                <a:cs typeface="Helvetica"/>
              </a:rPr>
              <a:t>Οι μέθοδοι υγρού καθαρισμού μπορεί να περιλαμβάνουν σφουγγάρισμα, χρήση υγρής βούρτσας ή χρήση ψεκασμών νερού και λάστιχου νερού. Το νερό βοηθά να μειωθεί η πιθανότητα η σκόνη να γίνει αερομεταφερόμενη κατά τη διάρκεια του καθαρισμού.</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ΚΑΘΑΡΙΣΜΟΣ ΔΑΠΕΔΩΝ</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αποφύγετε την περιττή έκθεση στη σκόνη, χρησιμοποιείτε πάντα τον κατάλληλο εξοπλισμό καθαρισμού, όταν είναι διαθέσιμος.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Αυτό το βίντεο δείχνει την πιο κατάλληλη μέθοδο καθαρισμού για την απομάκρυνση της σκόνης στο πάτωμα.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(Κάντε κλικ για αναπαραγωγή βίντεο)</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ΤΑ ΠΡΕΠΕΙ ΚΑΙ ΤΑ ΜΗ ΤΟΥ ΣΤΕΓΝΟΥ ΚΑΘΑΡΙΣΜΟΥ</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2" y="2713220"/>
            <a:ext cx="6375725" cy="3331825"/>
          </a:xfrm>
        </p:spPr>
        <p:txBody>
          <a:bodyPr/>
          <a:lstStyle/>
          <a:p>
            <a:pPr>
              <a:lnSpc>
                <a:spcPct val="100000"/>
              </a:lnSpc>
              <a:spcBef>
                <a:spcPts val="800"/>
              </a:spcBef>
            </a:pPr>
            <a:r>
              <a:rPr lang="el" sz="15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έχετε ένα σχέδιο για την ασφαλή και γρήγορη αντιμετώπιση των διαρροών</a:t>
            </a:r>
          </a:p>
          <a:p>
            <a:pPr marL="285750" indent="-285750">
              <a:lnSpc>
                <a:spcPct val="100000"/>
              </a:lnSpc>
              <a:spcBef>
                <a:spcPts val="800"/>
              </a:spcBef>
              <a:buSzPct val="85000"/>
              <a:buFont typeface=".Apple Color Emoji UI"/>
              <a:buChar char="✅"/>
            </a:pPr>
            <a:r>
              <a:rPr lang="el-GR" sz="1500" dirty="0">
                <a:solidFill>
                  <a:srgbClr val="000000"/>
                </a:solidFill>
                <a:latin typeface="Helvetica"/>
                <a:ea typeface="Helvetica"/>
                <a:cs typeface="Helvetica"/>
              </a:rPr>
              <a:t>Να ελέγχετε</a:t>
            </a:r>
            <a:r>
              <a:rPr lang="el" sz="1500" b="0" i="0" strike="noStrike" cap="none" spc="0" baseline="0" dirty="0">
                <a:solidFill>
                  <a:srgbClr val="000000"/>
                </a:solidFill>
                <a:effectLst/>
                <a:latin typeface="Helvetica"/>
                <a:ea typeface="Helvetica"/>
                <a:cs typeface="Helvetica"/>
              </a:rPr>
              <a:t> τον εξοπλισμό καθαρισμού με ηλεκτρική σκούπα για τυχόν ζημιές πριν από τη χρήση. Αναφορά ελαττωμάτων.</a:t>
            </a:r>
          </a:p>
          <a:p>
            <a:pPr marL="285750" indent="-285750">
              <a:lnSpc>
                <a:spcPct val="100000"/>
              </a:lnSpc>
              <a:spcBef>
                <a:spcPts val="800"/>
              </a:spcBef>
              <a:spcAft>
                <a:spcPts val="600"/>
              </a:spcAft>
              <a:buSzPct val="85000"/>
              <a:buFont typeface=".Apple Color Emoji UI"/>
              <a:buChar char="✅"/>
            </a:pPr>
            <a:r>
              <a:rPr lang="el" sz="1500" dirty="0">
                <a:solidFill>
                  <a:srgbClr val="000000"/>
                </a:solidFill>
                <a:latin typeface="Helvetica"/>
                <a:ea typeface="Helvetica"/>
                <a:cs typeface="Helvetica"/>
              </a:rPr>
              <a:t>Να ελέγχετε</a:t>
            </a:r>
            <a:r>
              <a:rPr lang="el" sz="1500" b="0" i="0" strike="noStrike" cap="none" spc="0" baseline="0" dirty="0">
                <a:solidFill>
                  <a:srgbClr val="000000"/>
                </a:solidFill>
                <a:effectLst/>
                <a:latin typeface="Helvetica"/>
                <a:ea typeface="Helvetica"/>
                <a:cs typeface="Helvetica"/>
              </a:rPr>
              <a:t> αν το φίλτρο κενού πρέπει να αντικατασταθεί</a:t>
            </a:r>
          </a:p>
          <a:p>
            <a:pPr>
              <a:lnSpc>
                <a:spcPct val="100000"/>
              </a:lnSpc>
              <a:spcBef>
                <a:spcPts val="800"/>
              </a:spcBef>
            </a:pPr>
            <a:r>
              <a:rPr lang="el" sz="15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800"/>
              </a:spcBef>
              <a:buSzPct val="85000"/>
              <a:buFont typeface=".Apple Color Emoji UI"/>
              <a:buChar char="❌"/>
            </a:pPr>
            <a:r>
              <a:rPr lang="el-GR" sz="1500" dirty="0">
                <a:solidFill>
                  <a:srgbClr val="000000"/>
                </a:solidFill>
                <a:latin typeface="Helvetica"/>
                <a:ea typeface="Helvetica"/>
                <a:cs typeface="Helvetica"/>
              </a:rPr>
              <a:t>Να</a:t>
            </a:r>
            <a:r>
              <a:rPr lang="el" sz="1500" dirty="0">
                <a:solidFill>
                  <a:srgbClr val="000000"/>
                </a:solidFill>
                <a:latin typeface="Helvetica"/>
                <a:ea typeface="Helvetica"/>
                <a:cs typeface="Helvetica"/>
              </a:rPr>
              <a:t> καθαρίζετε</a:t>
            </a:r>
            <a:r>
              <a:rPr lang="el" sz="1500" b="0" i="0" strike="noStrike" cap="none" spc="0" baseline="0" dirty="0">
                <a:solidFill>
                  <a:srgbClr val="000000"/>
                </a:solidFill>
                <a:effectLst/>
                <a:latin typeface="Helvetica"/>
                <a:ea typeface="Helvetica"/>
                <a:cs typeface="Helvetica"/>
              </a:rPr>
              <a:t> με στεγνή βούρτσα ή χρησιμοποιώντας πεπιεσμένο αέρα, που κάνουν τη σκόνη αερομεταφερόμενη</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χρησιμοποιήσετε μια κανονική γραμμή πεπιεσμένου αέρα ή ακροφύσιο για να καθαρίσετε την ξηρή σκόνη από τα ρούχα εργασίας.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2136" t="-332" r="18336" b="332"/>
          <a:stretch/>
        </p:blipFill>
        <p:spPr>
          <a:xfrm>
            <a:off x="7182465" y="1608138"/>
            <a:ext cx="4634885" cy="4437062"/>
          </a:xfrm>
          <a:prstGeom prst="rect">
            <a:avLst/>
          </a:prstGeom>
        </p:spPr>
      </p:pic>
      <p:pic>
        <p:nvPicPr>
          <p:cNvPr id="3" name="Graphic 2" descr="Close">
            <a:extLst>
              <a:ext uri="{FF2B5EF4-FFF2-40B4-BE49-F238E27FC236}">
                <a16:creationId xmlns:a16="http://schemas.microsoft.com/office/drawing/2014/main" id="{582B8EC4-1952-97F0-B866-BE544AD661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ΤΑ ΠΡΕΠΕΙ ΚΑΙ ΤΑ ΜΗ ΤΟΥ ΥΓΡΟΥ ΚΑΘΑΡΙΣΜΟΥ</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2683239"/>
            <a:ext cx="5815645" cy="3361806"/>
          </a:xfrm>
        </p:spPr>
        <p:txBody>
          <a:bodyPr/>
          <a:lstStyle/>
          <a:p>
            <a:pPr>
              <a:lnSpc>
                <a:spcPct val="100000"/>
              </a:lnSpc>
              <a:spcBef>
                <a:spcPts val="500"/>
              </a:spcBef>
            </a:pPr>
            <a:r>
              <a:rPr lang="el" sz="15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5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έχετε ένα σχέδιο για την ασφαλή και γρήγορη αντιμετώπιση των διαρροών</a:t>
            </a:r>
          </a:p>
          <a:p>
            <a:pPr marL="285750" indent="-285750">
              <a:lnSpc>
                <a:spcPct val="100000"/>
              </a:lnSpc>
              <a:spcBef>
                <a:spcPts val="5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διασφαλίσετε ότι η παροχή νερού είναι κατάλληλη και επαρκής για την παρούσα εργασία</a:t>
            </a:r>
          </a:p>
          <a:p>
            <a:pPr marL="285750" indent="-285750">
              <a:lnSpc>
                <a:spcPct val="100000"/>
              </a:lnSpc>
              <a:spcBef>
                <a:spcPts val="5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ρυθμίσετε την πίεση του νερού και ψεκάστε όπως απαιτείται για την εργασία</a:t>
            </a:r>
          </a:p>
          <a:p>
            <a:pPr marL="285750" indent="-285750">
              <a:lnSpc>
                <a:spcPct val="100000"/>
              </a:lnSpc>
              <a:spcBef>
                <a:spcPts val="500"/>
              </a:spcBef>
              <a:buSzPct val="85000"/>
              <a:buFont typeface=".Apple Color Emoji UI"/>
              <a:buChar char="✅"/>
            </a:pPr>
            <a:r>
              <a:rPr lang="el" sz="1500" dirty="0">
                <a:solidFill>
                  <a:srgbClr val="000000"/>
                </a:solidFill>
                <a:latin typeface="Helvetica"/>
                <a:ea typeface="Helvetica"/>
                <a:cs typeface="Helvetica"/>
              </a:rPr>
              <a:t>Να β</a:t>
            </a:r>
            <a:r>
              <a:rPr lang="el" sz="1500" b="0" i="0" strike="noStrike" cap="none" spc="0" baseline="0" dirty="0">
                <a:solidFill>
                  <a:srgbClr val="000000"/>
                </a:solidFill>
                <a:effectLst/>
                <a:latin typeface="Helvetica"/>
                <a:ea typeface="Helvetica"/>
                <a:cs typeface="Helvetica"/>
              </a:rPr>
              <a:t>εβαιωθείτε ότι υπάρχει κατάλληλη παροχέτευση όταν χρησιμοποιείτε ψεκασμούς και λάστιχα</a:t>
            </a:r>
          </a:p>
          <a:p>
            <a:pPr>
              <a:lnSpc>
                <a:spcPct val="100000"/>
              </a:lnSpc>
              <a:spcBef>
                <a:spcPts val="500"/>
              </a:spcBef>
            </a:pPr>
            <a:r>
              <a:rPr lang="el" sz="15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5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χρησιμοποιήσετε νερό με πίεση για να καθαρίσετε συσσωρευμένη ξηρή σκόνη. Ο ψεκασμός θα είναι πιο αποτελεσματικός.</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ΤΑ ΠΡΕΠΕΙ ΚΑΙ ΤΑ ΜΗ ΤΗΣ ΚΑΛΗΣ ΥΓΙΕΙΝΗΣ</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688331" cy="3230407"/>
          </a:xfrm>
        </p:spPr>
        <p:txBody>
          <a:bodyPr/>
          <a:lstStyle/>
          <a:p>
            <a:pPr>
              <a:lnSpc>
                <a:spcPct val="100000"/>
              </a:lnSpc>
              <a:spcBef>
                <a:spcPts val="800"/>
              </a:spcBef>
            </a:pPr>
            <a:r>
              <a:rPr lang="el" sz="15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πλένετε τακτικά τα χέρια σας</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αφαιρείτε τα βρώμικα ρούχα πριν μπείτε σε μια εγκατάσταση σίτισης</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καθαρίζετε τακτικά τις φόρμες εργασίας σας</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χρησιμοποιείτε καθορισμένους αποθηκευτικούς χώρους για καθαρά ρούχα και βρώμικες φόρμες</a:t>
            </a:r>
          </a:p>
          <a:p>
            <a:pPr>
              <a:lnSpc>
                <a:spcPct val="100000"/>
              </a:lnSpc>
              <a:spcBef>
                <a:spcPts val="800"/>
              </a:spcBef>
            </a:pPr>
            <a:r>
              <a:rPr lang="el" sz="15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καπνίζετε στον χώρο εργασίας</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αποθηκεύετε ή να καταναλώνετε τρόφιμα και ποτά στους σταθμούς εργασίας</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ανακατεύετε τα βρώμικα και καθαρά ρούχα μαζί</a:t>
            </a:r>
          </a:p>
          <a:p>
            <a:pPr marL="285750" indent="-285750">
              <a:lnSpc>
                <a:spcPct val="100000"/>
              </a:lnSpc>
              <a:spcBef>
                <a:spcPts val="800"/>
              </a:spcBef>
              <a:buSzPct val="85000"/>
              <a:buFont typeface=".Apple Color Emoji UI"/>
              <a:buChar char="❌"/>
            </a:pPr>
            <a:r>
              <a:rPr lang="el" sz="1500" b="0" i="0" strike="noStrike" cap="none" spc="0" baseline="0" dirty="0">
                <a:solidFill>
                  <a:srgbClr val="000000"/>
                </a:solidFill>
                <a:effectLst/>
                <a:latin typeface="Helvetica"/>
                <a:ea typeface="Helvetica"/>
                <a:cs typeface="Helvetica"/>
              </a:rPr>
              <a:t>Να παίρνετε τις βρώμικες φόρμες στο σπίτι</a:t>
            </a:r>
          </a:p>
          <a:p>
            <a:pPr marL="285750" indent="-285750">
              <a:lnSpc>
                <a:spcPct val="100000"/>
              </a:lnSpc>
              <a:spcBef>
                <a:spcPts val="800"/>
              </a:spcBef>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939350"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939350"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Κατά τον καθαρισμό και την άσκηση της καλής υγιεινής, θυμηθείτε:</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Να χρησιμοποιήσετε την κατάλληλη μέθοδο καθαρισμού για την παρούσα εργασία</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Να ελέγξετε ότι ο εξοπλισμός δεν έχει υποστεί ζημιά και λειτουργεί σωστά πριν από τη χρήση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Να εφαρµόσετε µέτρα ορθής ατοµικής υγιεινής.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Να αποφεύγετε το κάπνισμα — το κάπνισμα αυξάνει τις αρνητικές επιπτώσεις του RCS στην υγεία</a:t>
            </a:r>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Ορθές πρακτικές για τον καθαρισμό επιφανειών και εγκαταστάσεων (φύλλο εργασιών 2.1.1α)</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Ορθή πρακτική για καλή υγιεινή (Φύλλο εργασίας 2.1.2010)</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8"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9" history="0"/>
              </a:rPr>
              <a:t>Οδηγός του NEPSI για ΜΜΕ</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10"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5DA8AC3D-08FB-45DB-9CF2-201F85D69D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terms/"/>
    <ds:schemaRef ds:uri="http://schemas.openxmlformats.org/package/2006/metadata/core-properties"/>
    <ds:schemaRef ds:uri="http://purl.org/dc/dcmitype/"/>
    <ds:schemaRef ds:uri="http://purl.org/dc/elements/1.1/"/>
    <ds:schemaRef ds:uri="6d9d7403-2d8c-4818-ae25-2c5629bc7330"/>
    <ds:schemaRef ds:uri="http://schemas.microsoft.com/office/2006/metadata/properties"/>
    <ds:schemaRef ds:uri="http://schemas.microsoft.com/office/2006/documentManagement/types"/>
    <ds:schemaRef ds:uri="http://schemas.microsoft.com/office/infopath/2007/PartnerControls"/>
    <ds:schemaRef ds:uri="d8ecf516-e360-4672-81b9-68723bedb71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40</TotalTime>
  <Words>1618</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2020-06-24T14:35:04Z</dcterms:created>
  <dcterms:modified xsi:type="dcterms:W3CDTF">2024-11-13T11:54:16Z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