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1DF094-4138-48A9-B0E2-9FF40D4C2A92}" v="3" dt="2022-09-22T14:50:42.691"/>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94354" autoAdjust="0"/>
  </p:normalViewPr>
  <p:slideViewPr>
    <p:cSldViewPr snapToGrid="0" snapToObjects="1">
      <p:cViewPr varScale="1">
        <p:scale>
          <a:sx n="116" d="100"/>
          <a:sy n="116" d="100"/>
        </p:scale>
        <p:origin x="92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Tämä koulutus sisältää tietoa puhtaanapidosta ja hyvästä hygieniasta. Muista, että riskiarvio on edellytys ennen siivouksen aloittamista. Tämä tosin koskee pääasiassa esimiehiä.</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Kun piidioksidipölyä syntyy erilaisten työprosessien (sahaaminen, murskaaminen, säkittäminen jne.) seurauksena, muodostuu pieniä pölyfraktaaleja. Jos oikeanlainen siivous laiminlyödään, hengitettävä pöly voi pysyä suljetun tilan ilmassa päiviä, mikä aiheuttaa vakavia riskejä työntekijöille.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Pölyä voidaan hallita kahdella eri puhtaanapitomenetelmällä, kuivalla ja märällä.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Seuraavassa videossa näytetään hyvä käytäntö lattioiden puhtaanapitoon. </a:t>
            </a:r>
            <a:r>
              <a:rPr lang="fi" sz="1200" b="0" i="0" strike="noStrike" cap="none" spc="0" baseline="0">
                <a:solidFill>
                  <a:srgbClr val="000000"/>
                </a:solidFill>
                <a:effectLst/>
                <a:latin typeface="Calibri"/>
                <a:ea typeface="Calibri"/>
                <a:cs typeface="Calibri"/>
              </a:rPr>
              <a:t>Videokuvan vieressä näet kuvaajan ja punaisen tolpan, joka näyttää pölyn pitoisuuden milligrammoina kuutiometrissä.</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Pölypitoisuusluku ei koske hengitettävää piidioksidia, vaan se perustuu puolikvantitatiiviseen mittaukseen. Oleellista ei ole pölypitoisuusluku vaan suhteellinen ero suositeltavien käytäntöjen altistustasojen ja muunlaisen toiminnan välillä.</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i" sz="1200" b="0" i="0" strike="noStrike" cap="none" spc="0" baseline="0">
                <a:solidFill>
                  <a:srgbClr val="000000"/>
                </a:solidFill>
                <a:effectLst/>
                <a:latin typeface="Calibri"/>
                <a:ea typeface="Calibri"/>
                <a:cs typeface="Calibri"/>
              </a:rPr>
              <a:t>Tarkista silmämääräisesti ainakin kerran viikossa ennen siivousvälineiden käyttöä, että niissä ei ole merkkejä vaurioista. Välineet, jotka ovat käytössä jatkuvasti tulee tarkistaa useammin. Jos välineissä nähdään vaurioita, ilmoitetaan niistä esimiehelle.</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Älä lakaise pölyä kuivalla harjalla suljetussa tilassa (katso kuva).</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Älä käytä paineilmaa, sillä se pöllyttää pölyä ja saa sen jälleen nousemaan ilmaan. Paineilmaa tulisi käyttää pölyn poistamiseen työvaatteista ainoastaan erikoislaitteissa (kuten ilmasuihkukaapeissa). </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Huomaa, että poistoimujärjestelmät eivät yleensä sovi märkien materiaalivuotojen siivoamiseen.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i" sz="1800" b="0" i="0" strike="noStrike" cap="none" spc="0" baseline="0">
                <a:solidFill>
                  <a:srgbClr val="000000"/>
                </a:solidFill>
                <a:effectLst/>
                <a:latin typeface="Calibri"/>
                <a:ea typeface="Calibri"/>
                <a:cs typeface="Calibri"/>
              </a:rPr>
              <a:t>Märät puhtaanapitomenetelmät ovat yleisesti tehokkaampia, </a:t>
            </a:r>
            <a:r>
              <a:rPr lang="fi" sz="1200" b="0" i="0" strike="noStrike" cap="none" spc="0" baseline="0">
                <a:solidFill>
                  <a:srgbClr val="000000"/>
                </a:solidFill>
                <a:effectLst/>
                <a:latin typeface="Calibri"/>
                <a:ea typeface="Calibri"/>
                <a:cs typeface="Calibri"/>
              </a:rPr>
              <a:t>sillä niissä hienoja pölyhiukkasia estetään nousemasta ilmaan sitomalla ne veteen.</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On tärkeää säätää vedenpainetta meneillä olevaan työhön sopivaksi. Kun kastellaan suuria määriä hienojakoista, kuivaa ja pölyistä materiaalia, on parasta käyttää sumutusta. Vesisuihkun käyttäminen saa pölyn nousemaan jälleen ilmaan. </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Lopuksi: märkiä puhtaanapitomenetelmiä käytettäessä on tärkeää varmistaa, että asianmukainen viemäröinti on käytettävissä, kun suihkutetaan vettä tai kastellaan letkulla.</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371268" y="429114"/>
            <a:ext cx="344608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dirty="0">
                <a:solidFill>
                  <a:srgbClr val="F6A317"/>
                </a:solidFill>
                <a:effectLst/>
                <a:latin typeface="Helvetica"/>
                <a:ea typeface="Helvetica"/>
                <a:cs typeface="Helvetica"/>
              </a:rPr>
              <a:t>HYVÄ KÄYTÄNTÖ PUHTAANAPITOON JA HYVÄÄN HYGIENIAAN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870332"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PUHTAANAPITOON JA HYVÄÄN HYGIENIAAN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450826" y="351692"/>
            <a:ext cx="3389482"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Siivousmenetelmät, joita käytetään sellaisten prosessien läheisyydessä, joissa voi syntyä hengitettävää piidioksidipölyä (RCS)</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Hyvät käytännöt puhtaanapitoon ja hygieniaan </a:t>
            </a:r>
          </a:p>
          <a:p>
            <a:pPr marL="285750" indent="-285750">
              <a:lnSpc>
                <a:spcPts val="2400"/>
              </a:lnSpc>
              <a:buFont typeface="Arial" panose="020B0604020202020204" pitchFamily="34" charset="0"/>
              <a:buChar char="•"/>
            </a:pPr>
            <a:r>
              <a:rPr lang="fi" sz="1800" b="0" i="0" strike="noStrike" cap="none" spc="0" baseline="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fi" sz="1800" b="0" i="0" strike="noStrike" cap="none" spc="0" baseline="0">
                <a:solidFill>
                  <a:srgbClr val="000000"/>
                </a:solidFill>
                <a:effectLst/>
                <a:latin typeface="Helvetica"/>
                <a:ea typeface="Helvetica"/>
                <a:cs typeface="Helvetica"/>
              </a:rPr>
              <a:t>Puhtaanapito ja hyvä hygienia on yksi viidestä tärkeimmästä pölynhallintamenetelmästä.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Tästä toiminnasta voi aiheutua paljon pölyä</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MIKSI PUHTAANAPITO JA HYVÄ HYGIENIA ON TÄRKEÄÄ</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Hengitettävä pöly (eli pöly, joka voi kulkeutua keuhkoihin) voi leijua ilmassa päiviä.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Kun laskeutunutta pölyä pöllytetään, se nousee ilmaan ja siitä voi tulla vaarallista.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Rutiininomainen siivous vähentää vaaroja työpaikalla ja estää pölyä kertymästä suuriksi pitoisuuksiksi.</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PUHTAANAPITOTAVAT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Kahdentyyppinen puhtaanapito auttaa poistamaan vaarallista pölyä työpaikalta. Niitä ovat:</a:t>
            </a:r>
          </a:p>
          <a:p>
            <a:pPr>
              <a:lnSpc>
                <a:spcPts val="2400"/>
              </a:lnSpc>
            </a:pPr>
            <a:r>
              <a:rPr lang="fi" sz="1800" b="1" i="0" strike="noStrike" cap="none" spc="0" baseline="0">
                <a:solidFill>
                  <a:srgbClr val="000000"/>
                </a:solidFill>
                <a:effectLst/>
                <a:latin typeface="Helvetica"/>
                <a:ea typeface="Helvetica"/>
                <a:cs typeface="Helvetica"/>
              </a:rPr>
              <a:t>Kuivat puhtaanapitomenetelmät</a:t>
            </a:r>
          </a:p>
          <a:p>
            <a:pPr>
              <a:lnSpc>
                <a:spcPts val="2400"/>
              </a:lnSpc>
              <a:spcAft>
                <a:spcPts val="1000"/>
              </a:spcAft>
            </a:pPr>
            <a:r>
              <a:rPr lang="fi" sz="1800" b="0" i="0" strike="noStrike" cap="none" spc="0" baseline="0">
                <a:solidFill>
                  <a:srgbClr val="000000"/>
                </a:solidFill>
                <a:effectLst/>
                <a:latin typeface="Helvetica"/>
                <a:ea typeface="Helvetica"/>
                <a:cs typeface="Helvetica"/>
              </a:rPr>
              <a:t>Kuiviin puhtaanapitomenetelmiin kuuluu yleensä imurin käyttö, jolla poistetaan kuiva pöly lattioilta ja pinnoilta. </a:t>
            </a:r>
          </a:p>
          <a:p>
            <a:pPr>
              <a:lnSpc>
                <a:spcPts val="2400"/>
              </a:lnSpc>
            </a:pPr>
            <a:r>
              <a:rPr lang="fi" sz="1800" b="1" i="0" strike="noStrike" cap="none" spc="0" baseline="0">
                <a:solidFill>
                  <a:srgbClr val="000000"/>
                </a:solidFill>
                <a:effectLst/>
                <a:latin typeface="Helvetica"/>
                <a:ea typeface="Helvetica"/>
                <a:cs typeface="Helvetica"/>
              </a:rPr>
              <a:t>Märät puhtaanapitomenetelmät</a:t>
            </a:r>
          </a:p>
          <a:p>
            <a:pPr>
              <a:lnSpc>
                <a:spcPts val="2400"/>
              </a:lnSpc>
            </a:pPr>
            <a:r>
              <a:rPr lang="fi" sz="1800" b="0" i="0" strike="noStrike" cap="none" spc="0" baseline="0">
                <a:solidFill>
                  <a:srgbClr val="000000"/>
                </a:solidFill>
                <a:effectLst/>
                <a:latin typeface="Helvetica"/>
                <a:ea typeface="Helvetica"/>
                <a:cs typeface="Helvetica"/>
              </a:rPr>
              <a:t>Märkiin puhtaanapitomenetelmiin voi kuulua moppausta, lakaisua märällä harjalla tai vesisuihkujen käyttöä ja letkukastelua. Vesi auttaa vähentämään sen mahdollisuutta, että pöly nousee ilmaan siivouksen aikana.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LATTIOIDEN PUHTAANAPITO</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aina asianmukaisia siivousvälineitä, jotta vältyt turhalta altistukselta pölylle. </a:t>
            </a:r>
          </a:p>
          <a:p>
            <a:pPr>
              <a:lnSpc>
                <a:spcPts val="2400"/>
              </a:lnSpc>
            </a:pPr>
            <a:r>
              <a:rPr lang="fi" sz="1800" b="0" i="0" strike="noStrike" cap="none" spc="0" baseline="0">
                <a:solidFill>
                  <a:srgbClr val="000000"/>
                </a:solidFill>
                <a:effectLst/>
                <a:latin typeface="Helvetica"/>
                <a:ea typeface="Helvetica"/>
                <a:cs typeface="Helvetica"/>
              </a:rPr>
              <a:t>Tässä videossa näytetään paras tapa pölyn poistamiseen lattioilta.</a:t>
            </a:r>
          </a:p>
          <a:p>
            <a:pPr>
              <a:lnSpc>
                <a:spcPts val="2400"/>
              </a:lnSpc>
            </a:pPr>
            <a:r>
              <a:rPr lang="fi" sz="1800" b="0" i="0" strike="noStrike" cap="none" spc="0" baseline="0">
                <a:solidFill>
                  <a:srgbClr val="000000"/>
                </a:solidFill>
                <a:effectLst/>
                <a:latin typeface="Helvetica"/>
                <a:ea typeface="Helvetica"/>
                <a:cs typeface="Helvetica"/>
              </a:rPr>
              <a:t>(Napsauta toistaaksesi videon.)</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5815644"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 KUIVISSA PUHTAANAPITOMENETELMISSÄ</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a:lstStyle/>
          <a:p>
            <a:pPr>
              <a:lnSpc>
                <a:spcPct val="100000"/>
              </a:lnSpc>
            </a:pPr>
            <a:r>
              <a:rPr lang="fi" sz="1600" b="1" i="0" strike="noStrike" cap="none" spc="0" baseline="0" dirty="0">
                <a:solidFill>
                  <a:srgbClr val="000000"/>
                </a:solidFill>
                <a:effectLst/>
                <a:latin typeface="Helvetica"/>
                <a:ea typeface="Helvetica"/>
                <a:cs typeface="Helvetica"/>
              </a:rPr>
              <a:t>TEE SEURAAVAT</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Suunnittele etukäteen, miten vuodot siivotaan nopeasti ja turvallisesti</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Tarkista ennen käyttöä, ettei imureissa ole vaurioita. Ilmoita vioista.</a:t>
            </a:r>
          </a:p>
          <a:p>
            <a:pPr marL="285750" indent="-285750">
              <a:lnSpc>
                <a:spcPct val="100000"/>
              </a:lnSpc>
              <a:spcBef>
                <a:spcPts val="600"/>
              </a:spcBef>
              <a:spcAft>
                <a:spcPts val="600"/>
              </a:spcAft>
              <a:buSzPct val="85000"/>
              <a:buFont typeface=".Apple Color Emoji UI"/>
              <a:buChar char="✅"/>
            </a:pPr>
            <a:r>
              <a:rPr lang="fi" sz="1600" b="0" i="0" strike="noStrike" cap="none" spc="0" baseline="0" dirty="0">
                <a:solidFill>
                  <a:srgbClr val="000000"/>
                </a:solidFill>
                <a:effectLst/>
                <a:latin typeface="Helvetica"/>
                <a:ea typeface="Helvetica"/>
                <a:cs typeface="Helvetica"/>
              </a:rPr>
              <a:t>Tarkista, pitääkö imurin suodatin vaihtaa.</a:t>
            </a:r>
          </a:p>
          <a:p>
            <a:pPr>
              <a:lnSpc>
                <a:spcPct val="100000"/>
              </a:lnSpc>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siivoa kuivalla harjalla tai käyttäen paineilmaa, jotka saavat pölyn nousemaan ilmaan.</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tavallista paineilmajärjestelmää tai suutinta puhdistamaan pölyä työvaatteista.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815644"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 MÄRISSÄ PUHTAANAPITOMENETELMISSÄ</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5453624" cy="3361806"/>
          </a:xfrm>
        </p:spPr>
        <p:txBody>
          <a:bodyPr/>
          <a:lstStyle/>
          <a:p>
            <a:pPr>
              <a:lnSpc>
                <a:spcPct val="100000"/>
              </a:lnSpc>
            </a:pPr>
            <a:r>
              <a:rPr lang="fi" sz="1600" b="1" i="0" strike="noStrike" cap="none" spc="0" baseline="0" dirty="0">
                <a:solidFill>
                  <a:srgbClr val="000000"/>
                </a:solidFill>
                <a:effectLst/>
                <a:latin typeface="Helvetica"/>
                <a:ea typeface="Helvetica"/>
                <a:cs typeface="Helvetica"/>
              </a:rPr>
              <a:t>TEE SEURAAVAT</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Suunnittele etukäteen, miten vuodot siivotaan turvallisesti nopeasti</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Varmista, että vedensaanti on riittävä ja sopiva kyseiseen työhön</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Säädä vedenpainetta ja suihkua tarpeen ja kohteen mukaan</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Kun käytät suihkuja ja letkuja, varmista, että viemäröinti on asianmukainen</a:t>
            </a:r>
          </a:p>
          <a:p>
            <a:pPr>
              <a:lnSpc>
                <a:spcPct val="100000"/>
              </a:lnSpc>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voimakasta vesisuihkua kuivan pölyn siivoamiseen. Sumuttaminen on tehokkaampaa.</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HYVÄSSÄ HYGIENIASSA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pPr>
              <a:lnSpc>
                <a:spcPct val="100000"/>
              </a:lnSpc>
              <a:spcBef>
                <a:spcPts val="800"/>
              </a:spcBef>
            </a:pPr>
            <a:r>
              <a:rPr lang="fi" sz="1600" b="1" i="0" strike="noStrike" cap="none" spc="0" baseline="0">
                <a:solidFill>
                  <a:srgbClr val="000000"/>
                </a:solidFill>
                <a:effectLst/>
                <a:latin typeface="Helvetica"/>
                <a:ea typeface="Helvetica"/>
                <a:cs typeface="Helvetica"/>
              </a:rPr>
              <a:t>TEE SEURAAVAT</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Pese kätesi säännöllisesti</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Poista likaiset vaatteet ennen kuin menet ruokailutilaan</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Pesetä työhaalarisi säännöllisesti.</a:t>
            </a:r>
          </a:p>
          <a:p>
            <a:pPr marL="285750" indent="-285750">
              <a:lnSpc>
                <a:spcPct val="100000"/>
              </a:lnSpc>
              <a:spcBef>
                <a:spcPts val="800"/>
              </a:spcBef>
              <a:spcAft>
                <a:spcPts val="1000"/>
              </a:spcAft>
              <a:buSzPct val="85000"/>
              <a:buFont typeface=".Apple Color Emoji UI"/>
              <a:buChar char="✅"/>
            </a:pPr>
            <a:r>
              <a:rPr lang="fi" sz="1600" b="0" i="0" strike="noStrike" cap="none" spc="0" baseline="0">
                <a:solidFill>
                  <a:srgbClr val="000000"/>
                </a:solidFill>
                <a:effectLst/>
                <a:latin typeface="Helvetica"/>
                <a:ea typeface="Helvetica"/>
                <a:cs typeface="Helvetica"/>
              </a:rPr>
              <a:t>Käytä erillisiä puhtaille ja likaisille vaatteille varattuja säilytystiloja</a:t>
            </a:r>
          </a:p>
          <a:p>
            <a:pPr>
              <a:lnSpc>
                <a:spcPct val="100000"/>
              </a:lnSpc>
              <a:spcBef>
                <a:spcPts val="800"/>
              </a:spcBef>
            </a:pPr>
            <a:r>
              <a:rPr lang="fi" sz="1600" b="1" i="0" strike="noStrike" cap="none" spc="0" baseline="0">
                <a:solidFill>
                  <a:srgbClr val="000000"/>
                </a:solidFill>
                <a:effectLst/>
                <a:latin typeface="Helvetica"/>
                <a:ea typeface="Helvetica"/>
                <a:cs typeface="Helvetica"/>
              </a:rPr>
              <a:t>ÄLÄ TEE SEURAAVIA</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tupakoi työpaikalla</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varastoi ruokia tai juomia alueella, jossa tehdään töitä</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sekoita puhtaita ja likaisia vaatteita keskenään</a:t>
            </a:r>
          </a:p>
          <a:p>
            <a:pPr marL="285750" indent="-285750">
              <a:lnSpc>
                <a:spcPct val="100000"/>
              </a:lnSpc>
              <a:spcBef>
                <a:spcPts val="8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vie likaisia työhaalareita kotiin </a:t>
            </a:r>
          </a:p>
          <a:p>
            <a:pPr marL="285750" indent="-285750">
              <a:lnSpc>
                <a:spcPct val="100000"/>
              </a:lnSpc>
              <a:spcBef>
                <a:spcPts val="800"/>
              </a:spcBef>
              <a:buSzPct val="85000"/>
              <a:buFont typeface=".Apple Color Emoji UI"/>
              <a:buChar char="✅"/>
            </a:pPr>
            <a:endParaRPr lang="en-US"/>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fi" sz="1800" b="0" i="0" strike="noStrike" cap="none" spc="0" baseline="0">
                <a:solidFill>
                  <a:srgbClr val="000000"/>
                </a:solidFill>
                <a:effectLst/>
                <a:latin typeface="Helvetica"/>
                <a:ea typeface="Helvetica"/>
                <a:cs typeface="Helvetica"/>
              </a:rPr>
              <a:t>Muista puhtaanapidossa ja hyvässä hygieniassa: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Käytä työtehtävään sopivaa puhtaanapitomenetelmää </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Tarkista, että laitteissa ei ole vaurioita ja että ne toimivat moitteettomasti ennen käyttöä.</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Noudata hyvää henkilökohtaista hygieniaa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Vältä tupakointia – tupakointi lisää RCS:n haitallisia vaikutuksia terveydelle</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7" history="0"/>
              </a:rPr>
              <a:t>Hyvä käytäntö pintojen ja laitteistojen puhtaanapitoon (Työohje 2.1.1a)</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7" history="0"/>
              </a:rPr>
              <a:t>Hyvä käytäntö hyvään hygieniaan (Työohje 2.1.10)</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8"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9" history="0"/>
              </a:rPr>
              <a:t>NEPSI Opas PK-yrityksille</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10"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48AFC370-A777-4327-A880-AB28DB37A3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1087</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2020-06-24T14:35:04Z</dcterms:created>
  <dcterms:modified xsi:type="dcterms:W3CDTF">2024-11-13T12:33:00Z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