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88844"/>
  </p:normalViewPr>
  <p:slideViewPr>
    <p:cSldViewPr snapToGrid="0" snapToObjects="1">
      <p:cViewPr varScale="1">
        <p:scale>
          <a:sx n="109" d="100"/>
          <a:sy n="109" d="100"/>
        </p:scale>
        <p:origin x="118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endParaRPr lang="en-US"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Dan it-taħriġ jipprovdi informazzjoni dwar it-tindif u dwar iġjene tajba. Żomm f’moħħok li l-valutazzjoni tar-riskju hija meħtieġa qabel ma tibda kwalunkwe proċess ta’ tindif, għalkemm dan jikkonċerna prinċipalment lill-maniġment.</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Meta t-trab tas-silika jiġi ġġenerat minħabba li jirriżulta minn attivitajiet ta’ xogħol differenti (serrar, tgħaffiġ, bagging eċċ), jinħolqu partikli żgħar ħafna tat-trab.  Jekk il-proċess sew tat-tindif jiġi ttraskurat, it-trab respirabbli jista’ jibqa’ fl-arja fl-għeluq għal ġranet u jkun ta’ riskju serju għall-ħaddiema.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a:solidFill>
                  <a:srgbClr val="000000"/>
                </a:solidFill>
                <a:effectLst/>
                <a:latin typeface="Calibri"/>
                <a:ea typeface="Calibri"/>
                <a:cs typeface="Calibri"/>
              </a:rPr>
              <a:t>Il-kontroll tat-trab jista’ jinkiseb bl-użu ta’ żewġ tipi ta’ metodi ta’ tindif: tindif bix-xott u tindif bl-ilma.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800" b="0" i="0" strike="noStrike" cap="none" spc="0" baseline="0">
                <a:solidFill>
                  <a:srgbClr val="000000"/>
                </a:solidFill>
                <a:effectLst/>
                <a:latin typeface="Calibri"/>
                <a:ea typeface="Calibri"/>
                <a:cs typeface="Calibri"/>
              </a:rPr>
              <a:t>Il-vidjo li ġej juri prattiċi tajbin relatati mat-tindif tal-artijiet. </a:t>
            </a:r>
            <a:r>
              <a:rPr lang="mt" sz="1200" b="0" i="0" strike="noStrike" cap="none" spc="0" baseline="0">
                <a:solidFill>
                  <a:srgbClr val="000000"/>
                </a:solidFill>
                <a:effectLst/>
                <a:latin typeface="Calibri"/>
                <a:ea typeface="Calibri"/>
                <a:cs typeface="Calibri"/>
              </a:rPr>
              <a:t>Ħdejn l-istampa tal-vidjo ser tara graff u riga ħamra li turi l-konċentrazzjoni tat-trab f’mg/m3.</a:t>
            </a:r>
          </a:p>
          <a:p>
            <a:endParaRPr lang="en-GB" sz="1200" b="0" i="0" u="none" strike="noStrike" kern="1200">
              <a:solidFill>
                <a:schemeClr val="tx1"/>
              </a:solidFill>
              <a:effectLst/>
              <a:latin typeface="+mn-lt"/>
              <a:ea typeface="+mn-ea"/>
              <a:cs typeface="+mn-cs"/>
            </a:endParaRPr>
          </a:p>
          <a:p>
            <a:r>
              <a:rPr lang="mt" sz="1200" b="0" i="0" strike="noStrike" cap="none" spc="0" baseline="0">
                <a:solidFill>
                  <a:srgbClr val="000000"/>
                </a:solidFill>
                <a:effectLst/>
                <a:latin typeface="Calibri"/>
                <a:ea typeface="Calibri"/>
                <a:cs typeface="Calibri"/>
              </a:rPr>
              <a:t>Il-kejl tal-konċentrazzjoni tat-trab mhijiex dwar silika kristallina respirabbli, hija bbażata fuq kejl semi-kwantitattiv. Dak li huwa essenzjali mhux il-valur tal-konċentrazzjoni tat-trab iżda d-differenza relattiva bejn il-livelli tal-esponiment waqt il-prattika rakkomandata u prattiċi oħrajn.</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mt" sz="1200" b="0" i="0" strike="noStrike" cap="none" spc="0" baseline="0" dirty="0">
                <a:solidFill>
                  <a:srgbClr val="000000"/>
                </a:solidFill>
                <a:effectLst/>
                <a:latin typeface="+mn-lt"/>
                <a:ea typeface="Calibri"/>
                <a:cs typeface="Calibri"/>
              </a:rPr>
              <a:t>Qabel tuża tagħmir tat-tindif, iċċekkja t-tagħmir b’għajnejk għal sinjali ta’ ħsara għall-inqas darba fil-ġimgħa. Huwa meħtieġ li tiċċekkja t-tagħmir li jintuża l-ħin kollu b’mod iktar frekwenti. Jekk tara l-ħsara, informa lill-maniġer fuq il-post dwar l-affari.</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Tużax xkupilja xotta biex tiknew it-trab fi spazju magħluq (ara l-istampa).</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Tużax arja ikkumpressata għax din tqanqal it-trab u terġa’ ddaħħlu fl-arja. L-użu ta’ arja ikkumpressata biex tneħħi t-trab minn mal-ħwejjeġ tax-xogħol għandha tintuża biss meta jkun hemm l-użu ta’ tagħmir speċjalizzat iddedikat għalhekk (eż. kabini tax-shower bl-arja). </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Innota li s-sistemi ta’ tindif bil-vakum ġeneralment mhumiex adattati biex inaddfu tixrid ta’ materjal imxarrab.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mt" sz="1200" b="0" i="0" strike="noStrike" cap="none" spc="0" baseline="0" dirty="0">
                <a:solidFill>
                  <a:srgbClr val="000000"/>
                </a:solidFill>
                <a:effectLst/>
                <a:latin typeface="+mn-lt"/>
                <a:ea typeface="Calibri"/>
                <a:cs typeface="Calibri"/>
              </a:rPr>
              <a:t>It-tindif bl-ilma huwa ġeneralment iktar effettiv għax metodi mxarrba ta’ tindif ma jħallux it-trab fin milli jidħol fl-arja billi jaqbdu fl-ilma.</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Huwa importanti li taġġusta l-ħarġa tal-pressjoni tal-ilma skont il-ħidma tat-tindif li għandek. Meta xxarrab ħafna tixrid ta’ materjal fin, xott bit-trab huwa aħjar li tuża spray fin. L-użu ta’ ġett tal-ilma ser jikkawża t-trab li jerġa’ jidħol fl-arja. </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Fl-aħħar, meta tuża proċessi mxarrba, assigura li hemm sistemi ta’ drenaġġ xierqa disponibbli meta tkun qed tuża’ l-isprays tal-ilma u l-pajpijiet.</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332631" y="429114"/>
            <a:ext cx="348471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DWAR PRATTIĊI TAJBIN GĦAT-TINDIF U GĦALL-IĠJENE TAJBA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7.xml"/><Relationship Id="rId7" Type="http://schemas.openxmlformats.org/officeDocument/2006/relationships/image" Target="../media/image11.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0.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3.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tags" Target="../tags/tag19.xml"/><Relationship Id="rId7" Type="http://schemas.openxmlformats.org/officeDocument/2006/relationships/image" Target="../media/image14.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6.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7.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897594" cy="850900"/>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TAJBIN GĦAT-TINDIF U GĦALL-IĠJENE TAJBA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7875639" y="351692"/>
            <a:ext cx="3964670"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NEPSI 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L-għan tat-taħriġ huwa biex jinforma u jeduka lill-ħaddiema sabiex jgħinhom jużaw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il-miżuri 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 taħriġ, kif meħtieġ.</a:t>
            </a: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080758" cy="3682369"/>
          </a:xfrm>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It-tipi ta’ metodi ta’ tindif li jintużaw  madwar proċessi fejn jista’ jiġi ġġenerat it-trab respirabbli tas-silika kristallina (RCS)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Taħriġ dwar prattiċi tajbin għat-tindif u għall-iġjene tajba </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p:txBody>
      </p:sp>
      <p:pic>
        <p:nvPicPr>
          <p:cNvPr id="5" name="Picture Placeholder 8" descr="Mop and bucket">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r:embed="rId4"/>
              </a:ext>
            </a:extLst>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045480" cy="2590690"/>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It-tindif u l-iġjene tajba hija waħda mill-ħames tekniki prinċipali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għall-kontroll tat-trab.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br>
              <a:rPr lang="en-IN" sz="1050" b="1" i="0" strike="noStrike" cap="none" spc="50" baseline="0" dirty="0">
                <a:solidFill>
                  <a:srgbClr val="EF9A2E"/>
                </a:solidFill>
                <a:effectLst/>
                <a:latin typeface="Futura Medium"/>
                <a:ea typeface="Futura Medium"/>
                <a:cs typeface="Futura Medium"/>
              </a:rPr>
            </a:br>
            <a:r>
              <a:rPr lang="mt" sz="1050" b="1" i="0" strike="noStrike" cap="none" spc="50" baseline="0" dirty="0">
                <a:solidFill>
                  <a:srgbClr val="EF9A2E"/>
                </a:solidFill>
                <a:effectLst/>
                <a:latin typeface="Futura Medium"/>
                <a:ea typeface="Futura Medium"/>
                <a:cs typeface="Futura Medium"/>
              </a:rPr>
              <a:t>ŻAMMA TAD-DAR</a:t>
            </a:r>
          </a:p>
          <a:p>
            <a:r>
              <a:rPr lang="mt" sz="1200" b="0" i="0" strike="noStrike" cap="none" spc="0" baseline="0" dirty="0">
                <a:solidFill>
                  <a:srgbClr val="000000"/>
                </a:solidFill>
                <a:effectLst/>
                <a:latin typeface="Calibri"/>
                <a:ea typeface="Calibri"/>
                <a:cs typeface="Calibri"/>
              </a:rPr>
              <a:t>Il-ħasil tal-ħwejjeġ tax-xogħol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t-tneħħija bil-vakum tat-trab li jiġi prodott minn proċessi jwaqqaf it-trab milli jakkumula tul iż-żmien - post tax-xogħol nadif huwa wieħed sigur</a:t>
            </a:r>
          </a:p>
          <a:p>
            <a:endParaRPr lang="en-US" dirty="0"/>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5" y="3394767"/>
            <a:ext cx="1886060"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ssostitwixxi l-arja kontaminata ma’ arja nadifa.</a:t>
            </a:r>
          </a:p>
          <a:p>
            <a:endParaRPr lang="en-US" dirty="0"/>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tal-esponiment</a:t>
            </a:r>
          </a:p>
          <a:p>
            <a:endParaRPr lang="en-US" dirty="0"/>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fl-arja billi jaqbad il-partikli mal-ilma</a:t>
            </a:r>
          </a:p>
          <a:p>
            <a:pPr>
              <a:spcAft>
                <a:spcPts val="300"/>
              </a:spcAft>
            </a:pPr>
            <a:endParaRPr lang="en-US" dirty="0"/>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3794755"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Din l-attività tista’ tiġġenera ħafna trab</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mill-esponiment 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4369943"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GĦALFEJN IT-TINDIF U L-IĠJENE TAJBA HUMA IMPORTANTI</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162475"/>
            <a:ext cx="5453624" cy="3236531"/>
          </a:xfrm>
        </p:spPr>
        <p:txBody>
          <a:bodyPr/>
          <a:lstStyle/>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Trab respirabbli (jiġifieri trab li jista’ jidħol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fil-pulmun) jista’ jibqa’ fl-arja għal ġranet.</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Meta t-trab li jissetilja jitqanqal, jista’ jidħol fl-arja u jkun ta’ periklu.</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It-tindif regolari jnaqqas il-perikli fuq il-post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tax-xogħol u jipprevjeni li t-trab jakkumula.</a:t>
            </a:r>
          </a:p>
          <a:p>
            <a:pPr>
              <a:lnSpc>
                <a:spcPts val="2400"/>
              </a:lnSpc>
            </a:pPr>
            <a:endParaRPr lang="en-US" sz="1800"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TIPI TA’ TINDIF</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859234" cy="3682369"/>
          </a:xfrm>
        </p:spPr>
        <p:txBody>
          <a:bodyPr/>
          <a:lstStyle/>
          <a:p>
            <a:pPr>
              <a:lnSpc>
                <a:spcPts val="2400"/>
              </a:lnSpc>
              <a:spcAft>
                <a:spcPts val="1000"/>
              </a:spcAft>
            </a:pPr>
            <a:r>
              <a:rPr lang="mt" sz="1800" b="0" i="0" strike="noStrike" cap="none" spc="0" baseline="0" dirty="0">
                <a:solidFill>
                  <a:srgbClr val="000000"/>
                </a:solidFill>
                <a:effectLst/>
                <a:latin typeface="Helvetica"/>
                <a:ea typeface="Helvetica"/>
                <a:cs typeface="Helvetica"/>
              </a:rPr>
              <a:t>Hemm żewġ tipi prinċipali ta’ attivitajiet ta’ tindif li jgħinu biex jitneħħa t-trab perikoluż mill-post tax-xogħol. Dawn huma:</a:t>
            </a:r>
          </a:p>
          <a:p>
            <a:pPr>
              <a:lnSpc>
                <a:spcPts val="2400"/>
              </a:lnSpc>
            </a:pPr>
            <a:r>
              <a:rPr lang="mt" sz="1800" b="1" i="0" strike="noStrike" cap="none" spc="0" baseline="0" dirty="0">
                <a:solidFill>
                  <a:srgbClr val="000000"/>
                </a:solidFill>
                <a:effectLst/>
                <a:latin typeface="Helvetica"/>
                <a:ea typeface="Helvetica"/>
                <a:cs typeface="Helvetica"/>
              </a:rPr>
              <a:t>Metodi xotti ta’ tindif</a:t>
            </a:r>
          </a:p>
          <a:p>
            <a:pPr>
              <a:lnSpc>
                <a:spcPts val="2400"/>
              </a:lnSpc>
              <a:spcAft>
                <a:spcPts val="1000"/>
              </a:spcAft>
            </a:pPr>
            <a:r>
              <a:rPr lang="mt" sz="1800" b="0" i="0" strike="noStrike" cap="none" spc="0" baseline="0" dirty="0">
                <a:solidFill>
                  <a:srgbClr val="000000"/>
                </a:solidFill>
                <a:effectLst/>
                <a:latin typeface="Helvetica"/>
                <a:ea typeface="Helvetica"/>
                <a:cs typeface="Helvetica"/>
              </a:rPr>
              <a:t>Tindif bix-xott tipikament jinvolvi l-użu ta’ vakum biex ineħħi trab xott mill-artijiet u minn mal-uċuh. </a:t>
            </a:r>
          </a:p>
          <a:p>
            <a:pPr>
              <a:lnSpc>
                <a:spcPts val="2400"/>
              </a:lnSpc>
            </a:pPr>
            <a:r>
              <a:rPr lang="mt" sz="1800" b="1" i="0" strike="noStrike" cap="none" spc="0" baseline="0" dirty="0">
                <a:solidFill>
                  <a:srgbClr val="000000"/>
                </a:solidFill>
                <a:effectLst/>
                <a:latin typeface="Helvetica"/>
                <a:ea typeface="Helvetica"/>
                <a:cs typeface="Helvetica"/>
              </a:rPr>
              <a:t>Metodi mxarrba ta’ tindif</a:t>
            </a:r>
          </a:p>
          <a:p>
            <a:pPr>
              <a:lnSpc>
                <a:spcPts val="2400"/>
              </a:lnSpc>
            </a:pPr>
            <a:r>
              <a:rPr lang="mt" sz="1800" b="0" i="0" strike="noStrike" cap="none" spc="0" baseline="0" dirty="0">
                <a:solidFill>
                  <a:srgbClr val="000000"/>
                </a:solidFill>
                <a:effectLst/>
                <a:latin typeface="Helvetica"/>
                <a:ea typeface="Helvetica"/>
                <a:cs typeface="Helvetica"/>
              </a:rPr>
              <a:t>Metodi imxarrba ta’ tindif jistgħu jinvolu l-użu ta’ mopp, ta’ xkupilja mxarrba jew l-użu ta’ sprejs tal-ilma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u pajpijiet. L-ilma jgħin inaqqas il-possibilità li t-trab jidħol fl-arja waqt it-tindif.</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TINDIF TAL-ARTIJIET</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077867"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Sabiex tevita esponiment għat-trab bla bżonn, dejjem uża tagħmir xieraq tat-tindif meta jkun disponibbli. </a:t>
            </a:r>
          </a:p>
          <a:p>
            <a:pPr>
              <a:lnSpc>
                <a:spcPts val="2400"/>
              </a:lnSpc>
            </a:pPr>
            <a:r>
              <a:rPr lang="mt" sz="1800" b="0" i="0" strike="noStrike" cap="none" spc="0" baseline="0" dirty="0">
                <a:solidFill>
                  <a:srgbClr val="000000"/>
                </a:solidFill>
                <a:effectLst/>
                <a:latin typeface="Helvetica"/>
                <a:ea typeface="Helvetica"/>
                <a:cs typeface="Helvetica"/>
              </a:rPr>
              <a:t>Dan il-vidjo jurik l-iktar metodu xieraq ta’ tindif biex tneħħi t-trab minn mal-art.</a:t>
            </a:r>
          </a:p>
          <a:p>
            <a:pPr>
              <a:lnSpc>
                <a:spcPts val="2400"/>
              </a:lnSpc>
            </a:pPr>
            <a:r>
              <a:rPr lang="mt" sz="1800" b="0" i="0" strike="noStrike" cap="none" spc="0" baseline="0" dirty="0">
                <a:solidFill>
                  <a:srgbClr val="000000"/>
                </a:solidFill>
                <a:effectLst/>
                <a:latin typeface="Helvetica"/>
                <a:ea typeface="Helvetica"/>
                <a:cs typeface="Helvetica"/>
              </a:rPr>
              <a:t>(Ikklikkja biex tibda l-vidjo).</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X’GĦANDEK U X’MGĦANDEKX TAGĦMEL META TNADDAF BIX-XOTT</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3132000"/>
            <a:ext cx="5653054" cy="3331825"/>
          </a:xfrm>
        </p:spPr>
        <p:txBody>
          <a:bodyPr/>
          <a:lstStyle/>
          <a:p>
            <a:pPr>
              <a:lnSpc>
                <a:spcPct val="100000"/>
              </a:lnSpc>
              <a:spcBef>
                <a:spcPts val="600"/>
              </a:spcBef>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Agħmel pjan kif timmaniġġja tixrid b’mod sigur u malajr</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Iċċekkja t-tagħmir tat-tindif bil-vakum għall-ħsara qabel tużah. Irrapporta difetti.</a:t>
            </a:r>
          </a:p>
          <a:p>
            <a:pPr marL="285750" indent="-285750">
              <a:lnSpc>
                <a:spcPct val="100000"/>
              </a:lnSpc>
              <a:spcBef>
                <a:spcPts val="600"/>
              </a:spcBef>
              <a:spcAft>
                <a:spcPts val="6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Iċċekkja jekk il-filtru tal-vakum għandux bżonn jinbidel</a:t>
            </a:r>
          </a:p>
          <a:p>
            <a:pPr>
              <a:lnSpc>
                <a:spcPct val="100000"/>
              </a:lnSpc>
              <a:spcBef>
                <a:spcPts val="6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Naddaf bi xkupilja xotta jew uża arja ikkumpressata li tikkawża t-trab li jidħol fl-arja</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Uża linja tal-arja ikkompressata normali jew żennuna biex tnaddaf trab xott minn mal-ħwejjeġ tax-xogħol.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pic>
        <p:nvPicPr>
          <p:cNvPr id="6" name="Graphic 3" descr="Close">
            <a:extLst>
              <a:ext uri="{FF2B5EF4-FFF2-40B4-BE49-F238E27FC236}">
                <a16:creationId xmlns:a16="http://schemas.microsoft.com/office/drawing/2014/main" id="{E9BAEE0D-4342-B040-9A67-F16E044B9CA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a:xfrm>
            <a:off x="777244" y="1640901"/>
            <a:ext cx="5815644"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META TNADDAF </a:t>
            </a:r>
            <a:br>
              <a:rPr lang="en-IN" sz="2800" b="1" i="0" strike="noStrike" cap="none" spc="0" baseline="0" dirty="0">
                <a:solidFill>
                  <a:srgbClr val="F6A317"/>
                </a:solidFill>
                <a:effectLst/>
                <a:latin typeface="Helvetica"/>
                <a:ea typeface="Helvetica"/>
                <a:cs typeface="Helvetica"/>
              </a:rPr>
            </a:br>
            <a:r>
              <a:rPr lang="mt" sz="2800" b="1" i="0" strike="noStrike" cap="none" spc="0" baseline="0" dirty="0">
                <a:solidFill>
                  <a:srgbClr val="F6A317"/>
                </a:solidFill>
                <a:effectLst/>
                <a:latin typeface="Helvetica"/>
                <a:ea typeface="Helvetica"/>
                <a:cs typeface="Helvetica"/>
              </a:rPr>
              <a:t>BL-ILMA</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3132000"/>
            <a:ext cx="5948022" cy="3361806"/>
          </a:xfrm>
        </p:spPr>
        <p:txBody>
          <a:bodyPr/>
          <a:lstStyle/>
          <a:p>
            <a:pPr>
              <a:lnSpc>
                <a:spcPct val="100000"/>
              </a:lnSpc>
              <a:spcBef>
                <a:spcPts val="600"/>
              </a:spcBef>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Tagħmel pjan kif timmaniġġja tixrid b’mod sigur u malajr</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Tassigura li l-forniment tal-ilma huwa xieraq u adegwat </a:t>
            </a:r>
            <a:br>
              <a:rPr lang="en-IN" sz="1600" b="0" i="0" strike="noStrike" cap="none" spc="0" baseline="0" dirty="0">
                <a:solidFill>
                  <a:srgbClr val="000000"/>
                </a:solidFill>
                <a:effectLst/>
                <a:latin typeface="Helvetica"/>
                <a:ea typeface="Helvetica"/>
                <a:cs typeface="Helvetica"/>
              </a:rPr>
            </a:br>
            <a:r>
              <a:rPr lang="mt" sz="1600" b="0" i="0" strike="noStrike" cap="none" spc="0" baseline="0" dirty="0">
                <a:solidFill>
                  <a:srgbClr val="000000"/>
                </a:solidFill>
                <a:effectLst/>
                <a:latin typeface="Helvetica"/>
                <a:ea typeface="Helvetica"/>
                <a:cs typeface="Helvetica"/>
              </a:rPr>
              <a:t>għall-ħidma</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Aġġusta l-pressjoni tal-ilma u sprejja kif meħtieġ għall-ħidma</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Tassigura li hemm dranaġġ tajjeb disponibbli meta tuża sprays jew pajpijiet.</a:t>
            </a:r>
          </a:p>
          <a:p>
            <a:pPr>
              <a:lnSpc>
                <a:spcPct val="100000"/>
              </a:lnSpc>
              <a:spcBef>
                <a:spcPts val="6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ġett qawwi tal-ilma biex tnaddaf munzell ta’ trab niexef. Spray ser ikun iktar effettiv.</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rotWithShape="1">
          <a:blip r:embed="rId6"/>
          <a:srcRect l="44268" t="-738" r="451" b="738"/>
          <a:stretch/>
        </p:blipFill>
        <p:spPr>
          <a:xfrm>
            <a:off x="6828502" y="1608138"/>
            <a:ext cx="4988847"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6213490"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GĦAL IĠJENE TAJBA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7041229" cy="3230407"/>
          </a:xfrm>
        </p:spPr>
        <p:txBody>
          <a:bodyPr/>
          <a:lstStyle/>
          <a:p>
            <a:pPr>
              <a:lnSpc>
                <a:spcPct val="100000"/>
              </a:lnSpc>
              <a:spcBef>
                <a:spcPts val="800"/>
              </a:spcBef>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Taħsel idejk regolarment</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Tneħħi l-ħwejjeġ maħmuġin qabel ma tidħol fi stabbiliment tal-ikel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Tħalli l-fradal tax-xogħol tiegħek jitnaddfu b’mod regolari</a:t>
            </a:r>
          </a:p>
          <a:p>
            <a:pPr marL="285750" indent="-285750">
              <a:lnSpc>
                <a:spcPct val="100000"/>
              </a:lnSpc>
              <a:spcBef>
                <a:spcPts val="800"/>
              </a:spcBef>
              <a:spcAft>
                <a:spcPts val="10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żoni ta’ ħażna maħsuba għal ħwejjeġ indaf u għal fradal maħmuġin</a:t>
            </a:r>
          </a:p>
          <a:p>
            <a:pPr>
              <a:lnSpc>
                <a:spcPct val="100000"/>
              </a:lnSpc>
              <a:spcBef>
                <a:spcPts val="8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Tpejjep fuq il-post tax-xogħol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Taħżen jew tikkonsma ikel u xorb fuq l-istazzjonijiet tax-xogħol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Tħallat ħwejjeġ maħmuġin u nodfa f’daqqa</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Tieħu l-fradal maħmuġin id-dar</a:t>
            </a:r>
          </a:p>
          <a:p>
            <a:pPr marL="285750" indent="-285750">
              <a:lnSpc>
                <a:spcPct val="100000"/>
              </a:lnSpc>
              <a:spcBef>
                <a:spcPts val="800"/>
              </a:spcBef>
              <a:buSzPct val="85000"/>
              <a:buFont typeface=".Apple Color Emoji UI"/>
              <a:buChar char="✅"/>
            </a:pPr>
            <a:endParaRPr lang="en-US"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82756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82756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tax-xogħol.</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bil-lemin</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&gt;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biddel 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Meta tkun qed tnaddaf u tipprattika l-iġjene tajba, ftakar biex:</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Tuża l-metodu ta’ tindif xieraq għall-ħidma li għandek</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Iċċekkja li t-tagħmir mhuwiex bil-ħsara u li qed jaħdem tajjeb qabel ma tużah</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Ipprattika iġjene tajba personali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Evita t-tipjip — it-tipjip iżid l-effetti negattivi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tal-RCS fuq is-saħħa</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9458137"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MATERJAL ADDIZZJONALI GĦAT-TAGĦLIM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7" history="0"/>
              </a:rPr>
              <a:t>Prattiċi Tajbin għat-Tindif ta’ Uċuh u Installazzjonijiet (Folja ta’ Ħidma 2.1.1a)</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7" history="0"/>
              </a:rPr>
              <a:t>Prattiċi Tajbin għal Iġjene Tajba (Folja ta’ Ħidma 2.1.10)</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8"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9" history="0"/>
              </a:rPr>
              <a:t>Gwida NEPSI għal SMEs</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10"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schemas.microsoft.com/office/2006/documentManagement/types"/>
    <ds:schemaRef ds:uri="http://purl.org/dc/terms/"/>
    <ds:schemaRef ds:uri="d8ecf516-e360-4672-81b9-68723bedb71f"/>
    <ds:schemaRef ds:uri="http://purl.org/dc/dcmitype/"/>
    <ds:schemaRef ds:uri="http://schemas.microsoft.com/office/infopath/2007/PartnerControls"/>
    <ds:schemaRef ds:uri="http://purl.org/dc/elements/1.1/"/>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7FF7ED9-94BB-4770-9F7D-05F6DF9C62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78</TotalTime>
  <Words>1403</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32</cp:revision>
  <dcterms:created xsi:type="dcterms:W3CDTF">2020-06-24T14:35:04Z</dcterms:created>
  <dcterms:modified xsi:type="dcterms:W3CDTF">2024-11-13T12:18:12Z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