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3" autoAdjust="0"/>
    <p:restoredTop sz="88844"/>
  </p:normalViewPr>
  <p:slideViewPr>
    <p:cSldViewPr snapToGrid="0" snapToObjects="1">
      <p:cViewPr varScale="1">
        <p:scale>
          <a:sx n="109" d="100"/>
          <a:sy n="109" d="100"/>
        </p:scale>
        <p:origin x="12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a:p>
            <a:endParaRPr lang="en-US"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Dan it-taħriġ jipprovdi informazzjoni dwar il-monitoraġġ tat-trab.</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a:solidFill>
                  <a:srgbClr val="000000"/>
                </a:solidFill>
                <a:effectLst/>
                <a:latin typeface="Calibri"/>
                <a:ea typeface="Calibri"/>
                <a:cs typeface="Calibri"/>
              </a:rPr>
              <a:t>Il-monitoraġġ statiku jista’ wkoll jintuża għal raġunijiet ta’ investigazzjonijiet, biex jiġu identifikati sorsi speċifiċi ta’ trab fl-arja u tal-RCS.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a:solidFill>
                  <a:srgbClr val="F6A317"/>
                </a:solidFill>
                <a:effectLst/>
                <a:latin typeface="Helvetica"/>
                <a:ea typeface="Helvetica"/>
                <a:cs typeface="Helvetica"/>
              </a:rPr>
              <a:t>TAĦRIĠ DWAR PRATTIĊI TAJBIN GĦALL-MONITORAĠĠ TAT-TRAB (GĦALL-ĦADDIEMA)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743824" cy="850900"/>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DWAR PRATTIĊI TAJBIN GĦALL-MONITORAĠĠ TAT-TRAB (GĦALL-ĦADDIEMA)</a:t>
            </a:r>
          </a:p>
          <a:p>
            <a:pPr>
              <a:lnSpc>
                <a:spcPct val="100000"/>
              </a:lnSpc>
            </a:pPr>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839857" y="228600"/>
            <a:ext cx="3955903"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7"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NEPSI 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L-għan tat-taħriġ huwa biex jinforma u jeduka lill-ħaddiema sabiex jgħinhom jużaw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il-miżuri 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 taħriġ, kif meħtieġ.</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mt" sz="1800" b="1" i="0" strike="noStrike" cap="none" spc="0" baseline="0">
                <a:solidFill>
                  <a:srgbClr val="000000"/>
                </a:solidFill>
                <a:effectLst/>
                <a:latin typeface="Helvetica"/>
                <a:ea typeface="Helvetica"/>
                <a:cs typeface="Helvetica"/>
              </a:rPr>
              <a:t>Huwa prijorità li titgħallem tipproteġi lilek innifsek minn perikli relatati max-xogħol.</a:t>
            </a:r>
          </a:p>
          <a:p>
            <a:pPr>
              <a:lnSpc>
                <a:spcPts val="2400"/>
              </a:lnSpc>
            </a:pPr>
            <a:r>
              <a:rPr lang="mt" sz="1800" b="0" i="0" strike="noStrike" cap="none" spc="0" baseline="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Kif il-monitoraġġ tat-trab jintuża biex jiggwida għall-prevenzjoni u l-kontroll tal-RCS</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Tipi ta’ monitoraġġ</a:t>
            </a:r>
          </a:p>
          <a:p>
            <a:pPr marL="285750" indent="-28575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Il-benefiċċji tal-monitoraġġ tat-trab </a:t>
            </a:r>
          </a:p>
          <a:p>
            <a:pPr marL="285750" indent="-285750">
              <a:lnSpc>
                <a:spcPts val="2400"/>
              </a:lnSpc>
              <a:buFont typeface="Arial" panose="020B0604020202020204" pitchFamily="34" charset="0"/>
              <a:buChar char="•"/>
            </a:pPr>
            <a:endParaRPr lang="en-US" sz="180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540104"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Bħala tfakkira, dawn huma l-ħames tekniki ewlenin għall-kontroll tat-trab. Filwaqt li dawn ma jirrelatawx direttament mal-monitoraġġ, huma importanti li tiftakarhom! </a:t>
            </a:r>
          </a:p>
          <a:p>
            <a:pPr>
              <a:lnSpc>
                <a:spcPts val="2400"/>
              </a:lnSpc>
            </a:pPr>
            <a:r>
              <a:rPr lang="mt" sz="1800" b="0" i="0" strike="noStrike" cap="none" spc="0" baseline="0" dirty="0">
                <a:solidFill>
                  <a:srgbClr val="000000"/>
                </a:solidFill>
                <a:effectLst/>
                <a:latin typeface="Helvetica"/>
                <a:ea typeface="Helvetica"/>
                <a:cs typeface="Helvetica"/>
              </a:rPr>
              <a:t>Ir-riżultati tal-kontroll dwar l-esponiment għat-trab jgħin fil-valutazzjoni tal-effettività dwar il-miżuri ta’ kontroll ta’ trab eżistenti u jgħin fl-identifikazzjoni ta’ soluzzjonijiet fejn kontrolli addizzjonali jistgħu jkunu meħtieġa.</a:t>
            </a:r>
          </a:p>
          <a:p>
            <a:pPr>
              <a:lnSpc>
                <a:spcPts val="2400"/>
              </a:lnSpc>
            </a:pPr>
            <a:endParaRPr lang="en-US" sz="2000" dirty="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br>
              <a:rPr lang="en-IN" sz="1050" b="1" i="0" strike="noStrike" cap="none" spc="50" baseline="0" dirty="0">
                <a:solidFill>
                  <a:srgbClr val="EF9A2E"/>
                </a:solidFill>
                <a:effectLst/>
                <a:latin typeface="Futura Medium"/>
                <a:ea typeface="Futura Medium"/>
                <a:cs typeface="Futura Medium"/>
              </a:rPr>
            </a:br>
            <a:r>
              <a:rPr lang="mt" sz="1050" b="1" i="0" strike="noStrike" cap="none" spc="50" baseline="0" dirty="0">
                <a:solidFill>
                  <a:srgbClr val="EF9A2E"/>
                </a:solidFill>
                <a:effectLst/>
                <a:latin typeface="Futura Medium"/>
                <a:ea typeface="Futura Medium"/>
                <a:cs typeface="Futura Medium"/>
              </a:rPr>
              <a:t>ŻAMMA TAD-DAR</a:t>
            </a:r>
          </a:p>
          <a:p>
            <a:r>
              <a:rPr lang="mt" sz="1200" b="0" i="0" strike="noStrike" cap="none" spc="0" baseline="0" dirty="0">
                <a:solidFill>
                  <a:srgbClr val="000000"/>
                </a:solidFill>
                <a:effectLst/>
                <a:latin typeface="Calibri"/>
                <a:ea typeface="Calibri"/>
                <a:cs typeface="Calibri"/>
              </a:rPr>
              <a:t>Il-ħasil tal-ħwejjeġ tax-xogħol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94767"/>
            <a:ext cx="1926717"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ssostitwixxi l-arja kontaminata ma’ arja nadifa.</a:t>
            </a:r>
          </a:p>
          <a:p>
            <a:endParaRPr lang="en-US" dirty="0"/>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tal-esponiment</a:t>
            </a:r>
          </a:p>
          <a:p>
            <a:endParaRPr lang="en-US" dirty="0"/>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fl-arja billi jaqbad il-partikli mal-ilma</a:t>
            </a:r>
          </a:p>
          <a:p>
            <a:pPr>
              <a:spcAft>
                <a:spcPts val="300"/>
              </a:spcAft>
            </a:pPr>
            <a:endParaRPr lang="en-US" dirty="0"/>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89027" cy="850900"/>
          </a:xfrm>
        </p:spPr>
        <p:txBody>
          <a:bodyPr anchor="t"/>
          <a:lstStyle/>
          <a:p>
            <a:pPr>
              <a:lnSpc>
                <a:spcPct val="100000"/>
              </a:lnSpc>
            </a:pPr>
            <a:r>
              <a:rPr lang="mt" sz="2800" b="1" i="0" strike="noStrike" cap="none" spc="0" baseline="0" dirty="0">
                <a:solidFill>
                  <a:srgbClr val="F6A317"/>
                </a:solidFill>
                <a:effectLst/>
                <a:latin typeface="Helvetica"/>
                <a:ea typeface="Helvetica"/>
                <a:cs typeface="Helvetica"/>
              </a:rPr>
              <a:t>KIF IL-MONITORAĠĠ TAT-TRAB JINTUŻA BIEX JITNAQQAS </a:t>
            </a:r>
            <a:br>
              <a:rPr lang="en-IN" sz="2800" b="1" i="0" strike="noStrike" cap="none" spc="0" baseline="0" dirty="0">
                <a:solidFill>
                  <a:srgbClr val="F6A317"/>
                </a:solidFill>
                <a:effectLst/>
                <a:latin typeface="Helvetica"/>
                <a:ea typeface="Helvetica"/>
                <a:cs typeface="Helvetica"/>
              </a:rPr>
            </a:br>
            <a:r>
              <a:rPr lang="mt" sz="2800" b="1" i="0" strike="noStrike" cap="none" spc="0" baseline="0" dirty="0">
                <a:solidFill>
                  <a:srgbClr val="F6A317"/>
                </a:solidFill>
                <a:effectLst/>
                <a:latin typeface="Helvetica"/>
                <a:ea typeface="Helvetica"/>
                <a:cs typeface="Helvetica"/>
              </a:rPr>
              <a:t>L-ESPONIMENT GĦALL-RCS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31537"/>
            <a:ext cx="5453624" cy="3236531"/>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L-industriji u l-kumpaniji li jaħdmu b’materjali li jkun fihom is-silika kristallina huma meħtieġa li jiċċekkjaw b’mod regolari l-livelli tal-esponiment għat-trab fuq il-post tax-xogħol. </a:t>
            </a:r>
          </a:p>
          <a:p>
            <a:pPr>
              <a:lnSpc>
                <a:spcPts val="2400"/>
              </a:lnSpc>
            </a:pPr>
            <a:r>
              <a:rPr lang="mt" sz="1800" b="0" i="0" strike="noStrike" cap="none" spc="0" baseline="0" dirty="0">
                <a:solidFill>
                  <a:srgbClr val="000000"/>
                </a:solidFill>
                <a:effectLst/>
                <a:latin typeface="Helvetica"/>
                <a:ea typeface="Helvetica"/>
                <a:cs typeface="Helvetica"/>
              </a:rPr>
              <a:t>Il-monitoraġġ tat-trab huwa proċess li jintuża sabiex tinġabar data dwar il-kwalità tal-arja u sabiex jiġi determinat l-ammont ta’ partikli tat-trab preżenti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fl-arja ambjentali fuq il-post tax-xogħol.</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41611"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3" y="1640901"/>
            <a:ext cx="8248769"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IL-BENEFIĊĊJI TAL-MONITORAĠĠ TAT-TRAB</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lnSpc>
                <a:spcPts val="2400"/>
              </a:lnSpc>
              <a:spcAft>
                <a:spcPts val="1000"/>
              </a:spcAft>
            </a:pPr>
            <a:r>
              <a:rPr lang="mt" sz="1800" b="0" i="0" strike="noStrike" cap="none" spc="0" baseline="0" dirty="0">
                <a:solidFill>
                  <a:srgbClr val="000000"/>
                </a:solidFill>
                <a:effectLst/>
                <a:latin typeface="Helvetica"/>
                <a:ea typeface="Helvetica"/>
                <a:cs typeface="Helvetica"/>
              </a:rPr>
              <a:t>Il-monitoraġġ tat-trab iħalli l-kumpaniji:</a:t>
            </a:r>
          </a:p>
          <a:p>
            <a:pPr marL="342900" indent="-342900">
              <a:lnSpc>
                <a:spcPts val="2400"/>
              </a:lnSpc>
              <a:spcBef>
                <a:spcPct val="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Jassessjaw il-livell tar-riskju okkupazzjonali tal-impjegati u jassigurawhom.  </a:t>
            </a:r>
          </a:p>
          <a:p>
            <a:pPr marL="342900" indent="-342900">
              <a:lnSpc>
                <a:spcPts val="2400"/>
              </a:lnSpc>
              <a:spcBef>
                <a:spcPct val="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Jiċċekkjaw li l-livelli tat-trab huma fi ħdan il-limiti okkupazzjonali nazzjonali tal-esponiment.</a:t>
            </a:r>
          </a:p>
          <a:p>
            <a:pPr marL="342900" indent="-342900">
              <a:lnSpc>
                <a:spcPts val="2400"/>
              </a:lnSpc>
              <a:spcBef>
                <a:spcPct val="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Ikollhom ħarsa ġenerali u kompleta tal-livelli ta’ esponiment fuq is-siti tagħhom (ħaddiema esposti ħafna jew ftit).</a:t>
            </a:r>
          </a:p>
          <a:p>
            <a:pPr marL="342900" indent="-342900">
              <a:lnSpc>
                <a:spcPts val="2400"/>
              </a:lnSpc>
              <a:spcBef>
                <a:spcPct val="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Jidentifikaw sitwazzjonijiet li jeħtieġu iktar investigazzjoni jew implimentazzjoni ta’ miżuri addizzjonali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 kontroll sabiex jitnaqqas l-esponiment.</a:t>
            </a:r>
          </a:p>
          <a:p>
            <a:pPr marL="342900" indent="-342900">
              <a:lnSpc>
                <a:spcPts val="2400"/>
              </a:lnSpc>
              <a:spcBef>
                <a:spcPct val="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Jimmonitorjaw ir-riżultati/l-effettività tal-miżuri tal-kontroll tat-trab li qed jiġu implimentati.</a:t>
            </a:r>
          </a:p>
          <a:p>
            <a:pPr marL="342900" indent="-342900">
              <a:lnSpc>
                <a:spcPts val="2400"/>
              </a:lnSpc>
              <a:spcBef>
                <a:spcPct val="0"/>
              </a:spcBef>
              <a:spcAft>
                <a:spcPts val="6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Jiddokumentaw il-konformità tagħhom mar-rekwiżiti legali (DEL).</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TIPI TA’ MONITORAĠĠ</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219801"/>
            <a:ext cx="11065712" cy="3682369"/>
          </a:xfrm>
        </p:spPr>
        <p:txBody>
          <a:bodyPr anchor="t"/>
          <a:lstStyle/>
          <a:p>
            <a:pPr>
              <a:lnSpc>
                <a:spcPts val="2400"/>
              </a:lnSpc>
              <a:spcAft>
                <a:spcPts val="1000"/>
              </a:spcAft>
            </a:pPr>
            <a:r>
              <a:rPr lang="mt" sz="1800" b="0" i="0" strike="noStrike" cap="none" spc="0" baseline="0" dirty="0">
                <a:solidFill>
                  <a:srgbClr val="000000"/>
                </a:solidFill>
                <a:effectLst/>
                <a:latin typeface="Helvetica"/>
                <a:ea typeface="Helvetica"/>
                <a:cs typeface="Helvetica"/>
              </a:rPr>
              <a:t>Hemm żewġ tiħi ta’ monitoraġġ tat-trab li jistgħu jintużaw flimkien jew individwalment:</a:t>
            </a:r>
          </a:p>
          <a:p>
            <a:pPr>
              <a:lnSpc>
                <a:spcPts val="2400"/>
              </a:lnSpc>
            </a:pPr>
            <a:r>
              <a:rPr lang="mt" sz="1800" b="1" i="0" strike="noStrike" cap="none" spc="0" baseline="0" dirty="0">
                <a:solidFill>
                  <a:srgbClr val="000000"/>
                </a:solidFill>
                <a:effectLst/>
                <a:latin typeface="Helvetica"/>
                <a:ea typeface="Helvetica"/>
                <a:cs typeface="Helvetica"/>
              </a:rPr>
              <a:t>Monitoraġġ personali</a:t>
            </a:r>
          </a:p>
          <a:p>
            <a:pPr marL="342900" indent="-342900">
              <a:lnSpc>
                <a:spcPts val="2400"/>
              </a:lnSpc>
              <a:spcAft>
                <a:spcPts val="1000"/>
              </a:spcAft>
              <a:buFont typeface="Arial"/>
              <a:buChar char="•"/>
            </a:pPr>
            <a:r>
              <a:rPr lang="mt" sz="1800" b="0" i="0" strike="noStrike" cap="none" spc="0" baseline="0" dirty="0">
                <a:solidFill>
                  <a:srgbClr val="000000"/>
                </a:solidFill>
                <a:effectLst/>
                <a:latin typeface="Helvetica"/>
                <a:ea typeface="Helvetica"/>
                <a:cs typeface="Helvetica"/>
              </a:rPr>
              <a:t>Dan il-metodu jeħtieġ li l-ħaddiema jilbsu tagħmir ta’ monitoraġġ (biex jieħdu kampjun tal-arja fiż-żona fejn jieħdu n-nifs il-ħaddiema) tipikament għat-tul ta’ perjodu ta’ ħidma normali.</a:t>
            </a:r>
          </a:p>
          <a:p>
            <a:pPr>
              <a:lnSpc>
                <a:spcPts val="2400"/>
              </a:lnSpc>
            </a:pPr>
            <a:r>
              <a:rPr lang="mt" sz="1800" b="1" i="0" strike="noStrike" cap="none" spc="0" baseline="0" dirty="0">
                <a:solidFill>
                  <a:srgbClr val="000000"/>
                </a:solidFill>
                <a:effectLst/>
                <a:latin typeface="Helvetica"/>
                <a:ea typeface="Helvetica"/>
                <a:cs typeface="Helvetica"/>
              </a:rPr>
              <a:t>Monitoraġġ statiku</a:t>
            </a:r>
          </a:p>
          <a:p>
            <a:pPr marL="342900" indent="-342900">
              <a:lnSpc>
                <a:spcPts val="2400"/>
              </a:lnSpc>
              <a:buFont typeface="Arial"/>
              <a:buChar char="•"/>
            </a:pPr>
            <a:r>
              <a:rPr lang="mt" sz="1800" b="0" i="0" strike="noStrike" cap="none" spc="0" baseline="0" dirty="0">
                <a:solidFill>
                  <a:srgbClr val="000000"/>
                </a:solidFill>
                <a:effectLst/>
                <a:latin typeface="Helvetica"/>
                <a:ea typeface="Helvetica"/>
                <a:cs typeface="Helvetica"/>
              </a:rPr>
              <a:t>Dan il-metodu jintuża biex jiddetermina l-kwalità tal-emissjonijiet fl-arja fis-sors fi spazji fejn it-trab fl-arja qed ikun ta’ tħassib. Il-proċess kif jittieħdu l-kampjuni għandu jkopri s-sigħat ta’ ħidma normali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tal-impjegati. </a:t>
            </a:r>
          </a:p>
          <a:p>
            <a:pPr>
              <a:lnSpc>
                <a:spcPts val="2400"/>
              </a:lnSpc>
            </a:pPr>
            <a:endParaRPr lang="en-US" sz="1800" dirty="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KIF IL-MONITORAĠĠ PERSONALI JISTA’ JKOLLU IMPATT FUQEK</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3040441"/>
            <a:ext cx="5623556" cy="3201832"/>
          </a:xfrm>
        </p:spPr>
        <p:txBody>
          <a:bodyPr/>
          <a:lstStyle/>
          <a:p>
            <a:pPr>
              <a:lnSpc>
                <a:spcPts val="2400"/>
              </a:lnSpc>
              <a:spcBef>
                <a:spcPts val="800"/>
              </a:spcBef>
            </a:pPr>
            <a:r>
              <a:rPr lang="mt" sz="1800" b="0" i="0" strike="noStrike" cap="none" spc="0" baseline="0" dirty="0">
                <a:solidFill>
                  <a:srgbClr val="000000"/>
                </a:solidFill>
                <a:effectLst/>
                <a:latin typeface="Helvetica"/>
                <a:ea typeface="Helvetica"/>
                <a:cs typeface="Helvetica"/>
              </a:rPr>
              <a:t>Il-monitoraġġ tat-trab huwa r-responsabbiltà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tal-impjegatur, iżda l-ħaddiema jistgħu li jkunu jinħtieġu li jieħdu sehem fil-proċess. F’dawn il-każijiet:</a:t>
            </a:r>
          </a:p>
          <a:p>
            <a:pPr marL="342900" indent="-342900">
              <a:lnSpc>
                <a:spcPts val="2400"/>
              </a:lnSpc>
              <a:spcBef>
                <a:spcPts val="80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Ilbes it-tagħmir għal massimu li jkun possibbli waqt il-perjodu tal-ħidma tiegħek</a:t>
            </a:r>
          </a:p>
          <a:p>
            <a:pPr marL="342900" indent="-342900">
              <a:lnSpc>
                <a:spcPts val="2400"/>
              </a:lnSpc>
              <a:spcBef>
                <a:spcPts val="80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Tbabasx it-tagħmir tal-monitoraġġ</a:t>
            </a:r>
          </a:p>
          <a:p>
            <a:pPr marL="342900" indent="-342900">
              <a:lnSpc>
                <a:spcPts val="2400"/>
              </a:lnSpc>
              <a:spcBef>
                <a:spcPts val="800"/>
              </a:spcBef>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Żomm nota tal-attivitajiet u tal-avvenimenti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fit-trab waqt il-perjodu tax-xogħol tiegħek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(eż. ħsarat, tixrid)</a:t>
            </a:r>
          </a:p>
          <a:p>
            <a:pPr marL="342900" indent="-342900">
              <a:lnSpc>
                <a:spcPts val="2400"/>
              </a:lnSpc>
              <a:spcBef>
                <a:spcPts val="800"/>
              </a:spcBef>
              <a:buFont typeface="Arial" panose="020B0604020202020204" pitchFamily="34" charset="0"/>
              <a:buChar char="•"/>
            </a:pPr>
            <a:endParaRPr lang="en-US" sz="18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IR-RIŻULTATI TAL-MONITORAĠĠ TAT-TRAB</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721600"/>
            <a:ext cx="5579312" cy="3201832"/>
          </a:xfrm>
        </p:spPr>
        <p:txBody>
          <a:bodyPr anchor="t"/>
          <a:lstStyle/>
          <a:p>
            <a:pPr marL="342900" indent="-342900">
              <a:lnSpc>
                <a:spcPts val="2400"/>
              </a:lnSpc>
              <a:buFont typeface="Arial"/>
              <a:buChar char="•"/>
            </a:pPr>
            <a:r>
              <a:rPr lang="mt" sz="1800" b="0" i="0" strike="noStrike" cap="none" spc="0" baseline="0" dirty="0">
                <a:solidFill>
                  <a:srgbClr val="000000"/>
                </a:solidFill>
                <a:effectLst/>
                <a:latin typeface="Helvetica"/>
                <a:ea typeface="Helvetica"/>
                <a:cs typeface="Helvetica"/>
              </a:rPr>
              <a:t>L-impjegati għandhom id-dritt li jsaqsu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għar-riżultati tal-monitoraġġ tat-trab tagħhom.</a:t>
            </a:r>
          </a:p>
          <a:p>
            <a:pPr marL="342900" indent="-342900">
              <a:lnSpc>
                <a:spcPts val="2400"/>
              </a:lnSpc>
              <a:buFont typeface="Arial"/>
              <a:buChar char="•"/>
            </a:pPr>
            <a:r>
              <a:rPr lang="mt" sz="1800" b="0" i="0" strike="noStrike" cap="none" spc="0" baseline="0" dirty="0">
                <a:solidFill>
                  <a:srgbClr val="000000"/>
                </a:solidFill>
                <a:effectLst/>
                <a:latin typeface="Helvetica"/>
                <a:ea typeface="Helvetica"/>
                <a:cs typeface="Helvetica"/>
              </a:rPr>
              <a:t>L-impjegaturi għandhom jipprovdu l-informazzjoni dwar ir-riżultati tal-monitoraġġ tat-trab waqt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is-sessjonijiet ta’ taħriġ.</a:t>
            </a:r>
          </a:p>
          <a:p>
            <a:pPr marL="342900" indent="-342900">
              <a:lnSpc>
                <a:spcPts val="2400"/>
              </a:lnSpc>
              <a:buFont typeface="Arial"/>
              <a:buChar char="•"/>
            </a:pPr>
            <a:r>
              <a:rPr lang="mt" sz="1800" b="0" i="0" strike="noStrike" cap="none" spc="0" baseline="0" dirty="0">
                <a:solidFill>
                  <a:srgbClr val="000000"/>
                </a:solidFill>
                <a:effectLst/>
                <a:latin typeface="Helvetica"/>
                <a:ea typeface="Helvetica"/>
                <a:cs typeface="Helvetica"/>
              </a:rPr>
              <a:t>Meta jkunu konxji tar-riskji mill-esponiment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għat-trab ser jippermetti lill-ħaddiema li jieħdu miżuri effettivi biex jikkontrollaw.</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587981"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GĦALL-MONITORAĠĠ TAT-TRAB</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10991970" cy="3230407"/>
          </a:xfrm>
        </p:spPr>
        <p:txBody>
          <a:bodyPr/>
          <a:lstStyle/>
          <a:p>
            <a:pPr>
              <a:lnSpc>
                <a:spcPct val="100000"/>
              </a:lnSpc>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Tilbes it-tagħmir tal-monitoraġġ għal (idealment) it-tul kollu tal-ħin tax-xogħol tiegħek</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Iżżomm nota tal-attivitajiet u tal-inċidenti waqt il-perjodu tax-xogħol tiegħek (eż. tixrid u aċċidenti) </a:t>
            </a:r>
          </a:p>
          <a:p>
            <a:pPr marL="285750" indent="-285750">
              <a:lnSpc>
                <a:spcPct val="100000"/>
              </a:lnSpc>
              <a:spcAft>
                <a:spcPts val="1000"/>
              </a:spcAft>
              <a:buSzPct val="85000"/>
              <a:buFont typeface=".Apple Color Emoji UI"/>
              <a:buChar char="✅"/>
            </a:pPr>
            <a:r>
              <a:rPr lang="mt" sz="1600" b="0" i="0" strike="noStrike" cap="none" spc="0" baseline="0" dirty="0">
                <a:solidFill>
                  <a:srgbClr val="000000"/>
                </a:solidFill>
                <a:effectLst/>
                <a:latin typeface="Helvetica"/>
                <a:ea typeface="Helvetica"/>
                <a:cs typeface="Helvetica"/>
              </a:rPr>
              <a:t>Titlob għar-riżultati tal-monitoraġġ tat-trab</a:t>
            </a:r>
          </a:p>
          <a:p>
            <a:pPr>
              <a:lnSpc>
                <a:spcPct val="100000"/>
              </a:lnSpc>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buSzPct val="85000"/>
              <a:buFont typeface=".Apple Color Emoji UI"/>
              <a:buChar char="❌"/>
            </a:pPr>
            <a:r>
              <a:rPr lang="mt" sz="1600" b="0" i="0" strike="noStrike" cap="none" spc="0" baseline="0" dirty="0">
                <a:solidFill>
                  <a:srgbClr val="000000"/>
                </a:solidFill>
                <a:effectLst/>
                <a:latin typeface="Helvetica"/>
                <a:ea typeface="Helvetica"/>
                <a:cs typeface="Helvetica"/>
              </a:rPr>
              <a:t>Tbabas it-tagħmir tal-monitoraġġ tat-trab</a:t>
            </a:r>
          </a:p>
          <a:p>
            <a:pPr marL="285750" indent="-285750">
              <a:lnSpc>
                <a:spcPct val="100000"/>
              </a:lnSpc>
              <a:buSzPct val="85000"/>
              <a:buFont typeface=".Apple Color Emoji UI"/>
              <a:buChar char="❌"/>
            </a:pPr>
            <a:r>
              <a:rPr lang="mt" sz="1600" b="0" i="0" strike="noStrike" cap="none" spc="0" baseline="0" dirty="0">
                <a:solidFill>
                  <a:srgbClr val="FF0000"/>
                </a:solidFill>
                <a:effectLst/>
                <a:latin typeface="Helvetica"/>
                <a:ea typeface="Helvetica"/>
                <a:cs typeface="Helvetica"/>
              </a:rPr>
              <a:t>Test għall-għalliem — Żid informazzjoni addizzjonali li tkun rilevanti għall-kuntest tax-xogħol tiegħek</a:t>
            </a:r>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510014" cy="3682369"/>
          </a:xfrm>
        </p:spPr>
        <p:txBody>
          <a:bodyPr anchor="t"/>
          <a:lstStyle/>
          <a:p>
            <a:pPr>
              <a:lnSpc>
                <a:spcPts val="2400"/>
              </a:lnSpc>
              <a:spcBef>
                <a:spcPts val="800"/>
              </a:spcBef>
            </a:pPr>
            <a:r>
              <a:rPr lang="mt" sz="1800" b="0" i="0" strike="noStrike" cap="none" spc="0" baseline="0" dirty="0">
                <a:solidFill>
                  <a:srgbClr val="000000"/>
                </a:solidFill>
                <a:effectLst/>
                <a:latin typeface="Helvetica"/>
                <a:ea typeface="Helvetica"/>
                <a:cs typeface="Helvetica"/>
              </a:rPr>
              <a:t>Il-monitoraġġ tat-trab mhuwiex ir-responsabbiltà tal-ħaddiem, iżda tagħrif dwar il-proċess tal-monitoraġġ tat-trab huwa importanti għal dawk kollha li jaħdmu bil-materjali li jkun fihom is-silika kristallina.</a:t>
            </a:r>
          </a:p>
          <a:p>
            <a:pPr marL="285750" indent="-285750">
              <a:lnSpc>
                <a:spcPts val="2400"/>
              </a:lnSpc>
              <a:spcBef>
                <a:spcPts val="800"/>
              </a:spcBef>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Il-monitoraġġ tat-trab huwa aspett importanti kif tipproteġi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s-saħħa tal-ħaddiema.</a:t>
            </a:r>
          </a:p>
          <a:p>
            <a:pPr marL="285750" indent="-285750">
              <a:lnSpc>
                <a:spcPts val="2400"/>
              </a:lnSpc>
              <a:spcBef>
                <a:spcPts val="800"/>
              </a:spcBef>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Il-ħaddiema jistgħu jkunu meħtieġa li jieħdu sehem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fil-proċess tal-monitoraġġ tat-trab.</a:t>
            </a:r>
          </a:p>
          <a:p>
            <a:pPr marL="285750" indent="-285750">
              <a:lnSpc>
                <a:spcPts val="2400"/>
              </a:lnSpc>
              <a:spcBef>
                <a:spcPts val="800"/>
              </a:spcBef>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Il-ħaddiema għandhom id-dritt li jitolbu u jaċċessaw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ir-riżultati tal-monitoraġġ tat-trab li għandhom jiġu spjegati waqt is-sessjonijiet tat-taħriġ.</a:t>
            </a:r>
          </a:p>
          <a:p>
            <a:pPr marL="285750" indent="-285750">
              <a:lnSpc>
                <a:spcPts val="2400"/>
              </a:lnSpc>
              <a:spcBef>
                <a:spcPts val="800"/>
              </a:spcBef>
              <a:buClr>
                <a:srgbClr val="F1B600"/>
              </a:buClr>
              <a:buSzPct val="120000"/>
              <a:buFont typeface="Wingdings" pitchFamily="2" charset="2"/>
              <a:buChar char="q"/>
            </a:pPr>
            <a:endParaRPr lang="en-GB" sz="1800" dirty="0"/>
          </a:p>
          <a:p>
            <a:pPr>
              <a:lnSpc>
                <a:spcPts val="2400"/>
              </a:lnSpc>
              <a:spcBef>
                <a:spcPts val="800"/>
              </a:spcBef>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313841"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tax-xogħol.</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bil-lemin</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&gt;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biddel 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10770743"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MATERJAL ADDIZZJONALI GĦAT-TAGĦLIM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7717829"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Tajbin għall-Monitoraġġ tat-Trab (Folja ta’ Ħidma 2.3.1)</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Prattiċi Tajbin għall-Monitoraġġ tat-Trab f’Ħin Reali (Folja ta’ Ħidma 2.3.2)</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4"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5" history="0"/>
              </a:rPr>
              <a:t>Gwida NEPSI għal SMEs</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6"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863BCC15-1FA4-4398-B1EE-CEAAE4B7BB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metadata/properties"/>
    <ds:schemaRef ds:uri="http://purl.org/dc/terms/"/>
    <ds:schemaRef ds:uri="6d9d7403-2d8c-4818-ae25-2c5629bc7330"/>
    <ds:schemaRef ds:uri="http://schemas.microsoft.com/office/2006/documentManagement/types"/>
    <ds:schemaRef ds:uri="d8ecf516-e360-4672-81b9-68723bedb71f"/>
    <ds:schemaRef ds:uri="http://purl.org/dc/elements/1.1/"/>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38</TotalTime>
  <Words>1036</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41</cp:revision>
  <dcterms:created xsi:type="dcterms:W3CDTF">2020-06-24T14:35:04Z</dcterms:created>
  <dcterms:modified xsi:type="dcterms:W3CDTF">2024-11-13T12:18:19Z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