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88844"/>
  </p:normalViewPr>
  <p:slideViewPr>
    <p:cSldViewPr snapToGrid="0" snapToObjects="1">
      <p:cViewPr varScale="1">
        <p:scale>
          <a:sx n="109" d="100"/>
          <a:sy n="109" d="100"/>
        </p:scale>
        <p:origin x="130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Deze training bevat informatie over het uitvoeren van stofmetingen.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Statisch monitoren wordt ook toegepast voor onderzoeksdoeleinden en om specifieke soorten stof te identificeren, zoals inhaleerbaar kristallijn silicastof.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a:solidFill>
                  <a:srgbClr val="F6A317"/>
                </a:solidFill>
                <a:effectLst/>
                <a:latin typeface="Helvetica"/>
                <a:ea typeface="Helvetica"/>
                <a:cs typeface="Helvetica"/>
              </a:rPr>
              <a:t>VOORSCHRIFTEN VOOR HET UITVOEREN VAN STOFMETINGEN (VOOR WERKNEMERS) </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43824" cy="850900"/>
          </a:xfrm>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VOORSCHRIFTEN VOOR HET UITVOEREN VAN STOFMETINGEN (VOOR WERKNEMERS) </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het uitvoeren van stofmetingen wordt toegepast in de preventie van en regelgeving voor blootstelling aan inhaleerbaar kristallijn silicastof</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Manieren om stofmetingen uit te voeren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 voordelen van het uitvoeren van stofmetingen </a:t>
            </a:r>
          </a:p>
          <a:p>
            <a:pPr marL="285750" indent="-285750">
              <a:lnSpc>
                <a:spcPts val="2200"/>
              </a:lnSpc>
              <a:buFont typeface="Arial" panose="020B0604020202020204" pitchFamily="34" charset="0"/>
              <a:buChar char="•"/>
            </a:pPr>
            <a:endParaRPr lang="en-US" sz="17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Dit zijn de vijf voornaamste technieken voor stofbeheersing. Hoewel deze technieken niet direct gelinkt zijn aan het uitvoeren van stofmetingen, zijn ze wel belangrijk om te onthouden. </a:t>
            </a:r>
          </a:p>
          <a:p>
            <a:pPr>
              <a:lnSpc>
                <a:spcPts val="2200"/>
              </a:lnSpc>
            </a:pPr>
            <a:r>
              <a:rPr lang="nl" sz="1700" b="0" i="0" strike="noStrike" cap="none" spc="0" baseline="0" dirty="0">
                <a:solidFill>
                  <a:srgbClr val="000000"/>
                </a:solidFill>
                <a:effectLst/>
                <a:latin typeface="Helvetica"/>
                <a:ea typeface="Helvetica"/>
                <a:cs typeface="Helvetica"/>
              </a:rPr>
              <a:t>De resultaten van de stofmetingen helpen om de effectiviteit van de bestaande stofbeheersingstechnieken te controleren en om te identificeren welke situaties vragen om extra maatregelen. </a:t>
            </a:r>
          </a:p>
          <a:p>
            <a:pPr>
              <a:lnSpc>
                <a:spcPts val="2200"/>
              </a:lnSpc>
            </a:pPr>
            <a:endParaRPr lang="en-US" sz="17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5" y="1702138"/>
            <a:ext cx="2067924"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847672" cy="850900"/>
          </a:xfrm>
        </p:spPr>
        <p:txBody>
          <a:bodyPr anchor="t"/>
          <a:lstStyle/>
          <a:p>
            <a:pPr>
              <a:lnSpc>
                <a:spcPct val="100000"/>
              </a:lnSpc>
            </a:pPr>
            <a:r>
              <a:rPr lang="nl" sz="2800" b="1" i="0" strike="noStrike" cap="none" spc="0" baseline="0" dirty="0">
                <a:solidFill>
                  <a:srgbClr val="F6A317"/>
                </a:solidFill>
                <a:effectLst/>
                <a:latin typeface="Helvetica"/>
                <a:ea typeface="Helvetica"/>
                <a:cs typeface="Helvetica"/>
              </a:rPr>
              <a:t>HOE STOFMONITORING WORDT TOEGEPAST OM DE BLOOTSTELLING AAN INHALEERBAAR KRISTALLIJN SILICASTOF TE BEPERKEN</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600090"/>
            <a:ext cx="5453624" cy="3236531"/>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In industrieën en bedrijven waar wordt gewerkt met materialen die inhaleerbaar kristallijn silicastof bevatten, is het verplicht om regelmatig het stofgehalte op de werkplaats te controleren. </a:t>
            </a:r>
          </a:p>
          <a:p>
            <a:pPr>
              <a:lnSpc>
                <a:spcPts val="2200"/>
              </a:lnSpc>
            </a:pPr>
            <a:r>
              <a:rPr lang="nl" sz="1700" b="0" i="0" strike="noStrike" cap="none" spc="0" baseline="0" dirty="0">
                <a:solidFill>
                  <a:srgbClr val="000000"/>
                </a:solidFill>
                <a:effectLst/>
                <a:latin typeface="Helvetica"/>
                <a:ea typeface="Helvetica"/>
                <a:cs typeface="Helvetica"/>
              </a:rPr>
              <a:t>Het uitvoeren van stofmetingen is het proces waarbij data verzameld wordt om te bepalen wat de luchtkwaliteit is en hoeveel stofdeeltjes er in de lucht zitten op de werkplaats. </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7527"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11018515"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VOORDELEN VAN HET UITVOEREN VAN STOFMETINGEN </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200"/>
              </a:lnSpc>
            </a:pPr>
            <a:r>
              <a:rPr lang="nl" sz="1800" b="0" i="0" strike="noStrike" cap="none" spc="0" baseline="0" dirty="0">
                <a:solidFill>
                  <a:srgbClr val="000000"/>
                </a:solidFill>
                <a:effectLst/>
                <a:latin typeface="Helvetica"/>
                <a:ea typeface="Helvetica"/>
                <a:cs typeface="Helvetica"/>
              </a:rPr>
              <a:t>Door stofmetingen uit te voeren, kunnen bedrijven: </a:t>
            </a:r>
          </a:p>
          <a:p>
            <a:pPr marL="342900" indent="-342900">
              <a:lnSpc>
                <a:spcPts val="22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Bepalen hoeveel risico werknemers lopen en hen hierin helpen. </a:t>
            </a:r>
          </a:p>
          <a:p>
            <a:pPr marL="342900" indent="-342900">
              <a:lnSpc>
                <a:spcPts val="22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Controleren of de stofgehaltes vallen binnen de nationale grenswaarden voor beroepsmatige blootstelling. </a:t>
            </a:r>
          </a:p>
          <a:p>
            <a:pPr marL="342900" indent="-342900">
              <a:lnSpc>
                <a:spcPts val="22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Een compleet overzicht krijgen van de mate van blootstelling op de werkplaats (zowel voor werknemers die veel worden blootgesteld als werknemers die weinig worden blootgesteld). </a:t>
            </a:r>
          </a:p>
          <a:p>
            <a:pPr marL="342900" indent="-342900">
              <a:lnSpc>
                <a:spcPts val="22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Situaties identificeren waarin extra onderzoek nodig is, of waar aanvullende voorzorgsmaatregelen getroffen moeten worden om de blootstelling te verminderen. </a:t>
            </a:r>
          </a:p>
          <a:p>
            <a:pPr marL="342900" indent="-342900">
              <a:lnSpc>
                <a:spcPts val="22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Resultaten/de effectiviteit meten van de geïmplementeerde stofbeheersingsmaatregelen. </a:t>
            </a:r>
          </a:p>
          <a:p>
            <a:pPr marL="342900" indent="-342900">
              <a:lnSpc>
                <a:spcPts val="22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De naleving van de regelgeving documenteren. </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SOORTEN METINGEN</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400"/>
              </a:lnSpc>
            </a:pPr>
            <a:r>
              <a:rPr lang="nl" sz="1700" b="0" i="0" strike="noStrike" cap="none" spc="0" baseline="0" dirty="0">
                <a:solidFill>
                  <a:srgbClr val="000000"/>
                </a:solidFill>
                <a:effectLst/>
                <a:latin typeface="Helvetica"/>
                <a:ea typeface="Helvetica"/>
                <a:cs typeface="Helvetica"/>
              </a:rPr>
              <a:t>Er zijn twee manieren waarop stofmetingen kunnen worden uitgevoerd die zowel samen als individueel kunnen worden gedaan: </a:t>
            </a:r>
          </a:p>
          <a:p>
            <a:pPr>
              <a:lnSpc>
                <a:spcPts val="2400"/>
              </a:lnSpc>
            </a:pPr>
            <a:r>
              <a:rPr lang="nl" sz="1700" b="1" i="0" strike="noStrike" cap="none" spc="0" baseline="0" dirty="0">
                <a:solidFill>
                  <a:srgbClr val="000000"/>
                </a:solidFill>
                <a:effectLst/>
                <a:latin typeface="Helvetica"/>
                <a:ea typeface="Helvetica"/>
                <a:cs typeface="Helvetica"/>
              </a:rPr>
              <a:t>Persoonlijk monitoren </a:t>
            </a:r>
          </a:p>
          <a:p>
            <a:pPr marL="342900" indent="-342900">
              <a:lnSpc>
                <a:spcPts val="2400"/>
              </a:lnSpc>
              <a:buFont typeface="Arial"/>
              <a:buChar char="•"/>
            </a:pPr>
            <a:r>
              <a:rPr lang="nl" sz="1700" b="0" i="0" strike="noStrike" cap="none" spc="0" baseline="0" dirty="0">
                <a:solidFill>
                  <a:srgbClr val="000000"/>
                </a:solidFill>
                <a:effectLst/>
                <a:latin typeface="Helvetica"/>
                <a:ea typeface="Helvetica"/>
                <a:cs typeface="Helvetica"/>
              </a:rPr>
              <a:t>Bij deze methode moeten werknemers apparatuur dragen (om de lucht binnen hun ademgebied te kunnen verzamelen) voor zolang als een normale werkdag duurt. </a:t>
            </a:r>
          </a:p>
          <a:p>
            <a:pPr>
              <a:lnSpc>
                <a:spcPts val="2400"/>
              </a:lnSpc>
            </a:pPr>
            <a:r>
              <a:rPr lang="nl" sz="1700" b="1" i="0" strike="noStrike" cap="none" spc="0" baseline="0" dirty="0">
                <a:solidFill>
                  <a:srgbClr val="000000"/>
                </a:solidFill>
                <a:effectLst/>
                <a:latin typeface="Helvetica"/>
                <a:ea typeface="Helvetica"/>
                <a:cs typeface="Helvetica"/>
              </a:rPr>
              <a:t>Statisch monitoren </a:t>
            </a:r>
          </a:p>
          <a:p>
            <a:pPr marL="342900" indent="-342900">
              <a:lnSpc>
                <a:spcPts val="2400"/>
              </a:lnSpc>
              <a:buFont typeface="Arial"/>
              <a:buChar char="•"/>
            </a:pPr>
            <a:r>
              <a:rPr lang="nl" sz="1700" b="0" i="0" strike="noStrike" cap="none" spc="0" baseline="0" dirty="0">
                <a:solidFill>
                  <a:srgbClr val="000000"/>
                </a:solidFill>
                <a:effectLst/>
                <a:latin typeface="Helvetica"/>
                <a:ea typeface="Helvetica"/>
                <a:cs typeface="Helvetica"/>
              </a:rPr>
              <a:t>Deze methode wordt toegepast om de luchtkwaliteit te meten op plekken waar vermoedelijk veel stofdeeltjes in de lucht zitten. Er moet lucht verzameld worden zolang de werknemer aan het werk is. </a:t>
            </a:r>
          </a:p>
          <a:p>
            <a:pPr>
              <a:lnSpc>
                <a:spcPts val="2400"/>
              </a:lnSpc>
            </a:pPr>
            <a:endParaRPr lang="en-US" sz="17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HOE PERSOONLIJK MONITOREN INVLOED KAN HEBBEN OP JOU</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453624" cy="3201832"/>
          </a:xfrm>
        </p:spPr>
        <p:txBody>
          <a:bodyPr/>
          <a:lstStyle/>
          <a:p>
            <a:pPr>
              <a:lnSpc>
                <a:spcPts val="2100"/>
              </a:lnSpc>
            </a:pPr>
            <a:r>
              <a:rPr lang="nl" sz="1700" b="0" i="0" strike="noStrike" cap="none" spc="0" baseline="0" dirty="0">
                <a:solidFill>
                  <a:srgbClr val="000000"/>
                </a:solidFill>
                <a:effectLst/>
                <a:latin typeface="Helvetica"/>
                <a:ea typeface="Helvetica"/>
                <a:cs typeface="Helvetica"/>
              </a:rPr>
              <a:t>Het doen van stofmetingen is de verantwoordelijkheid van de werkgevers, maar het kan zijn dat werknemers gevraagd worden om actief bij te dragen aan dit proces. In zulke gevallen: </a:t>
            </a:r>
          </a:p>
          <a:p>
            <a:pPr marL="342900" indent="-342900">
              <a:lnSpc>
                <a:spcPts val="2100"/>
              </a:lnSpc>
              <a:spcBef>
                <a:spcPts val="4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Moet je de apparatuur zo lang als mogelijk dragen gedurende je werkshift</a:t>
            </a:r>
          </a:p>
          <a:p>
            <a:pPr marL="342900" indent="-342900">
              <a:lnSpc>
                <a:spcPts val="2100"/>
              </a:lnSpc>
              <a:spcBef>
                <a:spcPts val="4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Mag je je niet bemoeien met de meetapparatuur</a:t>
            </a:r>
          </a:p>
          <a:p>
            <a:pPr marL="342900" indent="-342900">
              <a:lnSpc>
                <a:spcPts val="2100"/>
              </a:lnSpc>
              <a:spcBef>
                <a:spcPts val="4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Moet je goed in de gaten houden of er tijdens je shift sprake is van specifieke activiteiten of een overmatige hoeveelheid stof (bijvoorbeeld in het geval van problemen of lekkages) </a:t>
            </a:r>
          </a:p>
          <a:p>
            <a:pPr marL="342900" indent="-342900">
              <a:lnSpc>
                <a:spcPts val="2100"/>
              </a:lnSpc>
              <a:buFont typeface="Arial" panose="020B0604020202020204" pitchFamily="34" charset="0"/>
              <a:buChar char="•"/>
            </a:pPr>
            <a:endParaRPr lang="en-US" sz="17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RESULTATEN VAN STOFMETINGEN</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200"/>
              </a:lnSpc>
              <a:buFont typeface="Arial"/>
              <a:buChar char="•"/>
            </a:pPr>
            <a:r>
              <a:rPr lang="nl" sz="1700" b="0" i="0" strike="noStrike" cap="none" spc="0" baseline="0" dirty="0">
                <a:solidFill>
                  <a:srgbClr val="000000"/>
                </a:solidFill>
                <a:effectLst/>
                <a:latin typeface="Helvetica"/>
                <a:ea typeface="Helvetica"/>
                <a:cs typeface="Helvetica"/>
              </a:rPr>
              <a:t>Werknemers hebben het recht om de resultaten van hun stofmeting op te vragen. </a:t>
            </a:r>
          </a:p>
          <a:p>
            <a:pPr marL="342900" indent="-342900">
              <a:lnSpc>
                <a:spcPts val="2200"/>
              </a:lnSpc>
              <a:buFont typeface="Arial"/>
              <a:buChar char="•"/>
            </a:pPr>
            <a:r>
              <a:rPr lang="nl" sz="1700" b="0" i="0" strike="noStrike" cap="none" spc="0" baseline="0" dirty="0">
                <a:solidFill>
                  <a:srgbClr val="000000"/>
                </a:solidFill>
                <a:effectLst/>
                <a:latin typeface="Helvetica"/>
                <a:ea typeface="Helvetica"/>
                <a:cs typeface="Helvetica"/>
              </a:rPr>
              <a:t>Werkgevers zijn verplicht om de resultaten van de stofmetingen te delen tijdens trainingen. </a:t>
            </a:r>
          </a:p>
          <a:p>
            <a:pPr marL="342900" indent="-342900">
              <a:lnSpc>
                <a:spcPts val="2200"/>
              </a:lnSpc>
              <a:buFont typeface="Arial"/>
              <a:buChar char="•"/>
            </a:pPr>
            <a:r>
              <a:rPr lang="nl" sz="1700" b="0" i="0" strike="noStrike" cap="none" spc="0" baseline="0" dirty="0">
                <a:solidFill>
                  <a:srgbClr val="000000"/>
                </a:solidFill>
                <a:effectLst/>
                <a:latin typeface="Helvetica"/>
                <a:ea typeface="Helvetica"/>
                <a:cs typeface="Helvetica"/>
              </a:rPr>
              <a:t>Als werknemers zich bewust zijn van de risico’s die zij lopen, vergroot dit de kans dat zij de voorzorgsmaatregelen opvolgen. </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DO’S EN DON’TS BIJ STOFMETINGEN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a:lstStyle/>
          <a:p>
            <a:pPr>
              <a:lnSpc>
                <a:spcPct val="100000"/>
              </a:lnSpc>
            </a:pPr>
            <a:r>
              <a:rPr lang="nl" sz="1600" b="1" i="0" strike="noStrike" cap="none" spc="0" baseline="0" dirty="0">
                <a:solidFill>
                  <a:srgbClr val="000000"/>
                </a:solidFill>
                <a:effectLst/>
                <a:latin typeface="Helvetica"/>
                <a:ea typeface="Helvetica"/>
                <a:cs typeface="Helvetica"/>
              </a:rPr>
              <a:t>DO</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Draag de meetapparatuur (idealiter) zolang als je werkshift duurt</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Moet je goed in de gaten houden of er tijdens je shift sprake is van specifieke activiteiten of een overmatige hoeveelheid stof (bijvoorbeeld in het geval van problemen of lekkages) </a:t>
            </a:r>
          </a:p>
          <a:p>
            <a:pPr marL="285750" indent="-285750">
              <a:lnSpc>
                <a:spcPct val="100000"/>
              </a:lnSpc>
              <a:spcAft>
                <a:spcPts val="600"/>
              </a:spcAft>
              <a:buSzPct val="85000"/>
              <a:buFont typeface=".Apple Color Emoji UI"/>
              <a:buChar char="✅"/>
            </a:pPr>
            <a:r>
              <a:rPr lang="nl" sz="1600" b="0" i="0" strike="noStrike" cap="none" spc="0" baseline="0" dirty="0">
                <a:solidFill>
                  <a:srgbClr val="000000"/>
                </a:solidFill>
                <a:effectLst/>
                <a:latin typeface="Helvetica"/>
                <a:ea typeface="Helvetica"/>
                <a:cs typeface="Helvetica"/>
              </a:rPr>
              <a:t>Vraag om de resultaten van de stofmeting</a:t>
            </a:r>
          </a:p>
          <a:p>
            <a:pPr>
              <a:lnSpc>
                <a:spcPct val="100000"/>
              </a:lnSpc>
            </a:pPr>
            <a:r>
              <a:rPr lang="nl" sz="1600" b="1" i="0" strike="noStrike" cap="none" spc="0" baseline="0" dirty="0">
                <a:solidFill>
                  <a:srgbClr val="000000"/>
                </a:solidFill>
                <a:effectLst/>
                <a:latin typeface="Helvetica"/>
                <a:ea typeface="Helvetica"/>
                <a:cs typeface="Helvetica"/>
              </a:rPr>
              <a:t>DON’T</a:t>
            </a:r>
          </a:p>
          <a:p>
            <a:pPr marL="285750" indent="-285750">
              <a:lnSpc>
                <a:spcPct val="100000"/>
              </a:lnSpc>
              <a:buSzPct val="85000"/>
              <a:buFont typeface=".Apple Color Emoji UI"/>
              <a:buChar char="❌"/>
            </a:pPr>
            <a:r>
              <a:rPr lang="nl" sz="1600" b="0" i="0" strike="noStrike" cap="none" spc="0" baseline="0" dirty="0">
                <a:solidFill>
                  <a:srgbClr val="000000"/>
                </a:solidFill>
                <a:effectLst/>
                <a:latin typeface="Helvetica"/>
                <a:ea typeface="Helvetica"/>
                <a:cs typeface="Helvetica"/>
              </a:rPr>
              <a:t>Bemoei je niet met de apparatuur die de stofmeting uitvoert</a:t>
            </a:r>
          </a:p>
          <a:p>
            <a:pPr marL="285750" indent="-285750">
              <a:lnSpc>
                <a:spcPct val="100000"/>
              </a:lnSpc>
              <a:buSzPct val="85000"/>
              <a:buFont typeface=".Apple Color Emoji UI"/>
              <a:buChar char="❌"/>
            </a:pPr>
            <a:r>
              <a:rPr lang="nl" sz="1600" b="0" i="0" strike="noStrike" cap="none" spc="0" baseline="0" dirty="0">
                <a:solidFill>
                  <a:srgbClr val="FF0000"/>
                </a:solidFill>
                <a:effectLst/>
                <a:latin typeface="Helvetica"/>
                <a:ea typeface="Helvetica"/>
                <a:cs typeface="Helvetica"/>
              </a:rPr>
              <a:t>Tekst voor de trainer – Voeg aanvullende informatie toe over jouw werkcontext </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3223" cy="3682369"/>
          </a:xfrm>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Het doen van stofmetingen is niet de verantwoordelijkheid van de werknemer, maar kennis van het stofmetingsproces is belangrijk voor iedereen die werkt met materialen waar inhaleerbaar kristallijn silicastof in zit.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Het doen van stofmetingen is een belangrijk onderdeel van het beschermen van de gezondheid van werknemers.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Het kan zijn dat werknemers gevraagd worden om actief bij te dragen aan dit proces</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Werknemers hebben het recht om de resultaten van de stofmetingen op te vragen. Deze resultaten moeten ook gedeeld en toegelicht worden tijdens trainingssessies. </a:t>
            </a:r>
          </a:p>
          <a:p>
            <a:pPr marL="285750" indent="-285750">
              <a:lnSpc>
                <a:spcPts val="2200"/>
              </a:lnSpc>
              <a:buClr>
                <a:srgbClr val="F1B600"/>
              </a:buClr>
              <a:buSzPct val="120000"/>
              <a:buFont typeface="Wingdings" pitchFamily="2" charset="2"/>
              <a:buChar char="q"/>
            </a:pPr>
            <a:endParaRPr lang="en-GB" sz="1700" dirty="0"/>
          </a:p>
          <a:p>
            <a:pPr>
              <a:lnSpc>
                <a:spcPts val="2200"/>
              </a:lnSpc>
            </a:pPr>
            <a:endParaRPr lang="en-US" sz="17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3" history="0"/>
              </a:rPr>
              <a:t>Voorschriften voor stofmetingen (taakblad 2.3.1)</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3" history="0"/>
              </a:rPr>
              <a:t>Voorschriften voor actuele stofmetingen (taakblad 2.3.2)</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4" history="0"/>
              </a:rPr>
              <a:t>NESPI Gids voor de juiste werkwijze</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5" history="0"/>
              </a:rPr>
              <a:t>NEPSI Gids voor het MKB</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6"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410146F9-3491-4CA6-8DD1-6FAC3FD051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38</TotalTime>
  <Words>1179</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43</cp:revision>
  <dcterms:created xsi:type="dcterms:W3CDTF">2020-06-24T14:35:04Z</dcterms:created>
  <dcterms:modified xsi:type="dcterms:W3CDTF">2024-11-13T11:16:41Z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