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9F87F2-FB0E-40F7-8A16-A2CDEA25B955}" v="30" dt="2022-09-27T06:34:26.582"/>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a:t>
            </a:r>
          </a:p>
          <a:p>
            <a:endParaRPr lang="en-US" sz="1200" b="0" i="0" u="none" strike="noStrike" kern="1200" dirty="0">
              <a:solidFill>
                <a:schemeClr val="tx1"/>
              </a:solidFill>
              <a:effectLst/>
              <a:latin typeface="+mn-lt"/>
              <a:ea typeface="+mn-ea"/>
              <a:cs typeface="+mn-cs"/>
            </a:endParaRPr>
          </a:p>
          <a:p>
            <a:r>
              <a:rPr lang="sv" sz="1200" b="0" i="0" strike="noStrike" cap="none" spc="0" baseline="0" dirty="0">
                <a:solidFill>
                  <a:srgbClr val="000000"/>
                </a:solidFill>
                <a:effectLst/>
                <a:latin typeface="+mn-lt"/>
                <a:ea typeface="Calibri"/>
                <a:cs typeface="Calibri"/>
              </a:rPr>
              <a:t>Den här utbildningen ger information om dammövervakning.</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Statisk övervakning kan också användas för undersökningsändamål, för att identifiera specifika källor till luftburet damm och RCS.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7868993" y="429114"/>
            <a:ext cx="394835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 sz="1400" b="1" i="0" strike="noStrike" cap="none" spc="0" baseline="0" dirty="0">
                <a:solidFill>
                  <a:srgbClr val="F6A317"/>
                </a:solidFill>
                <a:effectLst/>
                <a:latin typeface="Helvetica"/>
                <a:ea typeface="Helvetica"/>
                <a:cs typeface="Helvetica"/>
              </a:rPr>
              <a:t>UTBILDNING I BRA METODER FÖR DAMMÖVERVAKNING (FÖR PERSONALEN)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694006" cy="850900"/>
          </a:xfrm>
        </p:spPr>
        <p:txBody>
          <a:bodyPr anchor="t"/>
          <a:lstStyle/>
          <a:p>
            <a:pPr>
              <a:lnSpc>
                <a:spcPct val="100000"/>
              </a:lnSpc>
            </a:pPr>
            <a:r>
              <a:rPr lang="sv" sz="2800" b="1" i="0" strike="noStrike" cap="none" spc="0" baseline="0" dirty="0">
                <a:solidFill>
                  <a:srgbClr val="FFFFFF"/>
                </a:solidFill>
                <a:effectLst/>
                <a:latin typeface="Helvetica"/>
                <a:ea typeface="Helvetica"/>
                <a:cs typeface="Helvetica"/>
              </a:rPr>
              <a:t>UTBILDNING I BRA METODER FÖR DAMMÖVERVAKNING (FÖR PERSONALEN)</a:t>
            </a:r>
          </a:p>
          <a:p>
            <a:pPr>
              <a:lnSpc>
                <a:spcPct val="100000"/>
              </a:lnSpc>
            </a:pPr>
            <a:endParaRPr lang="en-US" sz="28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388942" y="228600"/>
            <a:ext cx="4406817"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latin typeface="Helvetica"/>
                <a:cs typeface="Helvetica"/>
              </a:rPr>
              <a:t>Som en del av utbildningssteget för att implementera NEPSIs bra metoder har NEPSI utvecklat en uppsättning utbildningsresurser.</a:t>
            </a:r>
          </a:p>
          <a:p>
            <a:pPr>
              <a:lnSpc>
                <a:spcPts val="2400"/>
              </a:lnSpc>
            </a:pPr>
            <a:r>
              <a:rPr lang="sv-SE" sz="1800" dirty="0">
                <a:latin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latin typeface="Helvetica"/>
                <a:cs typeface="Helvetica"/>
              </a:rPr>
              <a:t>Använd den tomma mallen och platshållarna för att lägga till ytterligare information i det här utbildningspaket om du behöver.</a:t>
            </a:r>
          </a:p>
          <a:p>
            <a:pPr>
              <a:lnSpc>
                <a:spcPts val="2400"/>
              </a:lnSpc>
            </a:pPr>
            <a:endParaRPr lang="sv-SE" sz="1800" dirty="0">
              <a:latin typeface="Helvetica"/>
              <a:cs typeface="Helvetica"/>
            </a:endParaRP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sv" sz="1800" b="1" i="0" strike="noStrike" cap="none" spc="0" baseline="0">
                <a:solidFill>
                  <a:srgbClr val="000000"/>
                </a:solidFill>
                <a:effectLst/>
                <a:latin typeface="Helvetica"/>
                <a:ea typeface="Helvetica"/>
                <a:cs typeface="Helvetica"/>
              </a:rPr>
              <a:t>Att lära dig att skydda dig mot arbetsrelaterade hälsorisker är en prioritet.</a:t>
            </a:r>
          </a:p>
          <a:p>
            <a:pPr>
              <a:lnSpc>
                <a:spcPts val="2400"/>
              </a:lnSpc>
            </a:pPr>
            <a:r>
              <a:rPr lang="sv" sz="1800" b="0" i="0" strike="noStrike" cap="none" spc="0" baseline="0">
                <a:solidFill>
                  <a:srgbClr val="000000"/>
                </a:solidFill>
                <a:effectLst/>
                <a:latin typeface="Helvetica"/>
                <a:ea typeface="Helvetica"/>
                <a:cs typeface="Helvetica"/>
              </a:rPr>
              <a:t>I den här PowerPoint-utbildningen kommer du att få veta mer om:</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Hur dammövervakning används för att vägleda RCS-förebyggande och kontroll</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Typer av övervakning</a:t>
            </a:r>
          </a:p>
          <a:p>
            <a:pPr marL="285750" indent="-28575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Fördelarna med dammövervakning </a:t>
            </a:r>
          </a:p>
          <a:p>
            <a:pPr marL="285750" indent="-285750">
              <a:lnSpc>
                <a:spcPts val="2400"/>
              </a:lnSpc>
              <a:buFont typeface="Arial" panose="020B0604020202020204" pitchFamily="34" charset="0"/>
              <a:buChar char="•"/>
            </a:pPr>
            <a:endParaRPr lang="en-US" sz="180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84342"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Vi vill gärna påminna dig om de fem huvudsakliga dammkontrollteknikerna. Även om de inte direkt relaterar till övervakning, är de viktiga att komma ihåg! </a:t>
            </a:r>
          </a:p>
          <a:p>
            <a:pPr>
              <a:lnSpc>
                <a:spcPts val="2400"/>
              </a:lnSpc>
            </a:pPr>
            <a:r>
              <a:rPr lang="sv" sz="1800" b="0" i="0" strike="noStrike" cap="none" spc="0" baseline="0" dirty="0">
                <a:solidFill>
                  <a:srgbClr val="000000"/>
                </a:solidFill>
                <a:effectLst/>
                <a:latin typeface="Helvetica"/>
                <a:ea typeface="Helvetica"/>
                <a:cs typeface="Helvetica"/>
              </a:rPr>
              <a:t>Resultaten från övervakningen av dammexponering hjälper till att bedöma effektiviteten av befintliga dammkontrollåtgärder och hjälper till att identifiera situationer där ytterligare kontroller kan behövas.</a:t>
            </a:r>
          </a:p>
          <a:p>
            <a:pPr>
              <a:lnSpc>
                <a:spcPts val="2400"/>
              </a:lnSpc>
            </a:pP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285" cy="850900"/>
          </a:xfrm>
        </p:spPr>
        <p:txBody>
          <a:bodyPr anchor="t"/>
          <a:lstStyle/>
          <a:p>
            <a:pPr>
              <a:lnSpc>
                <a:spcPct val="100000"/>
              </a:lnSpc>
            </a:pPr>
            <a:r>
              <a:rPr lang="sv" sz="2800" b="1" i="0" strike="noStrike" cap="none" spc="0" baseline="0" dirty="0">
                <a:solidFill>
                  <a:srgbClr val="F6A317"/>
                </a:solidFill>
                <a:effectLst/>
                <a:latin typeface="Helvetica"/>
                <a:ea typeface="Helvetica"/>
                <a:cs typeface="Helvetica"/>
              </a:rPr>
              <a:t>SÅ HÄR ANVÄNDS DAMMÖVERVAKNING FÖR ATT MINSKA EXPONERING FÖR RCS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2400"/>
              </a:lnSpc>
            </a:pPr>
            <a:r>
              <a:rPr lang="sv" sz="1800" b="0" i="0" strike="noStrike" cap="none" spc="0" baseline="0">
                <a:solidFill>
                  <a:srgbClr val="000000"/>
                </a:solidFill>
                <a:effectLst/>
                <a:latin typeface="Helvetica"/>
                <a:ea typeface="Helvetica"/>
                <a:cs typeface="Helvetica"/>
              </a:rPr>
              <a:t>Industrier och företag som arbetar med material som innehåller kristallinkiseldioxid måste rutinmässigt kontrollera dammexponeringsnivåerna på arbetsplatsen. </a:t>
            </a:r>
          </a:p>
          <a:p>
            <a:pPr>
              <a:lnSpc>
                <a:spcPts val="2400"/>
              </a:lnSpc>
            </a:pPr>
            <a:r>
              <a:rPr lang="sv" sz="1800" b="0" i="0" strike="noStrike" cap="none" spc="0" baseline="0">
                <a:solidFill>
                  <a:srgbClr val="000000"/>
                </a:solidFill>
                <a:effectLst/>
                <a:latin typeface="Helvetica"/>
                <a:ea typeface="Helvetica"/>
                <a:cs typeface="Helvetica"/>
              </a:rPr>
              <a:t>Dammövervakning är den process som används för att samla in uppgifter om luftkvaliteten och bestämma mängden dammpartiklar som finns i den omgivande luften på arbetsplatsen.</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7570343"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FÖRDELAR MED DAMMÖVERVAKNING</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lIns="91440" tIns="45720" rIns="91440" bIns="45720" anchor="t"/>
          <a:lstStyle/>
          <a:p>
            <a:pPr>
              <a:lnSpc>
                <a:spcPts val="2400"/>
              </a:lnSpc>
              <a:spcAft>
                <a:spcPts val="1000"/>
              </a:spcAft>
            </a:pPr>
            <a:r>
              <a:rPr lang="sv" sz="1800" b="0" i="0" strike="noStrike" cap="none" spc="0" baseline="0" dirty="0">
                <a:solidFill>
                  <a:srgbClr val="000000"/>
                </a:solidFill>
                <a:effectLst/>
                <a:latin typeface="Helvetica"/>
                <a:ea typeface="Helvetica"/>
                <a:cs typeface="Helvetica"/>
              </a:rPr>
              <a:t>Dammövervakning gör att företag kan:</a:t>
            </a:r>
          </a:p>
          <a:p>
            <a:pPr marL="342900" indent="-342900">
              <a:lnSpc>
                <a:spcPts val="2400"/>
              </a:lnSpc>
              <a:spcBef>
                <a:spcPct val="0"/>
              </a:spcBef>
              <a:spcAft>
                <a:spcPts val="6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Bedöma nivån av yrkesrisker för anställda och ge dem säkerhet </a:t>
            </a:r>
          </a:p>
          <a:p>
            <a:pPr marL="342900" indent="-342900">
              <a:lnSpc>
                <a:spcPts val="2400"/>
              </a:lnSpc>
              <a:spcBef>
                <a:spcPct val="0"/>
              </a:spcBef>
              <a:spcAft>
                <a:spcPts val="6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Kontrollera att dammhalterna ligger inom de nationella gränsvärdena för yrkesexponering</a:t>
            </a:r>
          </a:p>
          <a:p>
            <a:pPr marL="342900" indent="-342900">
              <a:lnSpc>
                <a:spcPts val="2400"/>
              </a:lnSpc>
              <a:spcBef>
                <a:spcPct val="0"/>
              </a:spcBef>
              <a:spcAft>
                <a:spcPts val="6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Ha en fullständig översikt över exponeringsnivåer på sina anläggningar (hög- och lågexponerad personal</a:t>
            </a:r>
            <a:r>
              <a:rPr lang="sv" sz="1800" dirty="0">
                <a:solidFill>
                  <a:srgbClr val="000000"/>
                </a:solidFill>
                <a:latin typeface="Helvetica"/>
                <a:ea typeface="Helvetica"/>
                <a:cs typeface="Helvetica"/>
              </a:rPr>
              <a:t>)</a:t>
            </a:r>
            <a:endParaRPr lang="sv" sz="1800" b="0" i="0" strike="noStrike" cap="none" spc="0" baseline="0" dirty="0">
              <a:solidFill>
                <a:srgbClr val="000000"/>
              </a:solidFill>
              <a:effectLst/>
              <a:latin typeface="Helvetica"/>
              <a:ea typeface="Helvetica"/>
              <a:cs typeface="Helvetica"/>
            </a:endParaRPr>
          </a:p>
          <a:p>
            <a:pPr marL="342900" indent="-342900">
              <a:lnSpc>
                <a:spcPts val="2400"/>
              </a:lnSpc>
              <a:spcBef>
                <a:spcPct val="0"/>
              </a:spcBef>
              <a:spcAft>
                <a:spcPts val="6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Identifiera situationer som kräver ytterligare utredning eller implementering av ytterligare kontrollåtgärder för att minska exponeringen</a:t>
            </a:r>
          </a:p>
          <a:p>
            <a:pPr marL="342900" indent="-342900">
              <a:lnSpc>
                <a:spcPts val="2400"/>
              </a:lnSpc>
              <a:spcBef>
                <a:spcPct val="0"/>
              </a:spcBef>
              <a:spcAft>
                <a:spcPts val="6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Övervaka resultat/effektivitet av genomförda </a:t>
            </a:r>
            <a:r>
              <a:rPr lang="sv" sz="1800" b="0" i="0" strike="noStrike" cap="none" spc="0" baseline="0" dirty="0" err="1">
                <a:solidFill>
                  <a:srgbClr val="000000"/>
                </a:solidFill>
                <a:effectLst/>
                <a:latin typeface="Helvetica"/>
                <a:ea typeface="Helvetica"/>
                <a:cs typeface="Helvetica"/>
              </a:rPr>
              <a:t>dammkontrollåtgärder</a:t>
            </a:r>
          </a:p>
          <a:p>
            <a:pPr marL="342900" indent="-342900">
              <a:lnSpc>
                <a:spcPts val="2400"/>
              </a:lnSpc>
              <a:spcBef>
                <a:spcPct val="0"/>
              </a:spcBef>
              <a:spcAft>
                <a:spcPts val="600"/>
              </a:spcAft>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Dokumentera deras överensstämmelse med regelkrav (DEL</a:t>
            </a:r>
            <a:r>
              <a:rPr lang="sv" sz="1800" dirty="0">
                <a:solidFill>
                  <a:srgbClr val="000000"/>
                </a:solidFill>
                <a:latin typeface="Helvetica"/>
                <a:ea typeface="Helvetica"/>
                <a:cs typeface="Helvetica"/>
              </a:rPr>
              <a:t>)</a:t>
            </a:r>
            <a:endParaRPr lang="sv" sz="1800" b="0" i="0" strike="noStrike" cap="none" spc="0" baseline="0" dirty="0">
              <a:solidFill>
                <a:srgbClr val="000000"/>
              </a:solidFill>
              <a:effectLst/>
              <a:latin typeface="Helvetica"/>
              <a:ea typeface="Helvetica"/>
              <a:cs typeface="Helvetica"/>
            </a:endParaRP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TYPER AV ÖVERVAKNING</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0873983" cy="3682369"/>
          </a:xfrm>
        </p:spPr>
        <p:txBody>
          <a:bodyPr lIns="91440" tIns="45720" rIns="91440" bIns="45720" anchor="t"/>
          <a:lstStyle/>
          <a:p>
            <a:pPr>
              <a:lnSpc>
                <a:spcPts val="2400"/>
              </a:lnSpc>
              <a:spcAft>
                <a:spcPts val="1000"/>
              </a:spcAft>
            </a:pPr>
            <a:r>
              <a:rPr lang="sv" sz="1800" b="0" i="0" strike="noStrike" cap="none" spc="0" baseline="0" dirty="0">
                <a:solidFill>
                  <a:srgbClr val="000000"/>
                </a:solidFill>
                <a:effectLst/>
                <a:latin typeface="Helvetica"/>
                <a:ea typeface="Helvetica"/>
                <a:cs typeface="Helvetica"/>
              </a:rPr>
              <a:t>Det finns två typer av dammövervakning som kan användas i kombination eller individuellt:</a:t>
            </a:r>
          </a:p>
          <a:p>
            <a:pPr>
              <a:lnSpc>
                <a:spcPts val="2400"/>
              </a:lnSpc>
            </a:pPr>
            <a:r>
              <a:rPr lang="sv" sz="1800" b="1" i="0" strike="noStrike" cap="none" spc="0" baseline="0" dirty="0">
                <a:solidFill>
                  <a:srgbClr val="000000"/>
                </a:solidFill>
                <a:effectLst/>
                <a:latin typeface="Helvetica"/>
                <a:ea typeface="Helvetica"/>
                <a:cs typeface="Helvetica"/>
              </a:rPr>
              <a:t>Personlig övervakning</a:t>
            </a:r>
          </a:p>
          <a:p>
            <a:pPr marL="342900" indent="-342900">
              <a:lnSpc>
                <a:spcPts val="2400"/>
              </a:lnSpc>
              <a:spcAft>
                <a:spcPts val="1000"/>
              </a:spcAft>
              <a:buFont typeface="Arial"/>
              <a:buChar char="•"/>
            </a:pPr>
            <a:r>
              <a:rPr lang="sv" sz="1800" b="0" i="0" strike="noStrike" cap="none" spc="0" baseline="0" dirty="0">
                <a:solidFill>
                  <a:srgbClr val="000000"/>
                </a:solidFill>
                <a:effectLst/>
                <a:latin typeface="Helvetica"/>
                <a:ea typeface="Helvetica"/>
                <a:cs typeface="Helvetica"/>
              </a:rPr>
              <a:t>Denna metod kräver att personalen bär övervakningsutrustning (för att prova luften inom personalens andningszon) vanligtvis under ett normalt arbetsskift</a:t>
            </a:r>
          </a:p>
          <a:p>
            <a:pPr>
              <a:lnSpc>
                <a:spcPts val="2400"/>
              </a:lnSpc>
            </a:pPr>
            <a:r>
              <a:rPr lang="sv" sz="1800" b="1" i="0" strike="noStrike" cap="none" spc="0" baseline="0" dirty="0">
                <a:solidFill>
                  <a:srgbClr val="000000"/>
                </a:solidFill>
                <a:effectLst/>
                <a:latin typeface="Helvetica"/>
                <a:ea typeface="Helvetica"/>
                <a:cs typeface="Helvetica"/>
              </a:rPr>
              <a:t>Statisk övervakning</a:t>
            </a:r>
          </a:p>
          <a:p>
            <a:pPr marL="342900" indent="-342900">
              <a:lnSpc>
                <a:spcPts val="2400"/>
              </a:lnSpc>
              <a:buFont typeface="Arial"/>
              <a:buChar char="•"/>
            </a:pPr>
            <a:r>
              <a:rPr lang="sv" sz="1800" b="0" i="0" strike="noStrike" cap="none" spc="0" baseline="0" dirty="0">
                <a:solidFill>
                  <a:srgbClr val="000000"/>
                </a:solidFill>
                <a:effectLst/>
                <a:latin typeface="Helvetica"/>
                <a:ea typeface="Helvetica"/>
                <a:cs typeface="Helvetica"/>
              </a:rPr>
              <a:t>Denna metod används för att bestämma luftkvaliteten från källan i utrymmen där luftburet damm utgör ett problem. Provtagningsprocessen bör omfatta de anställdas normala arbetstid</a:t>
            </a:r>
            <a:endParaRPr lang="sv" sz="1800" dirty="0">
              <a:cs typeface="Helvetica"/>
            </a:endParaRPr>
          </a:p>
          <a:p>
            <a:pPr>
              <a:lnSpc>
                <a:spcPts val="24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SÅ HÄR KAN PERSONLIG ÖVERVAKNING PÅVERKA DIG</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2843368"/>
            <a:ext cx="5453624" cy="3201832"/>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Dammövervakning är arbetsgivarens ansvar, men personalen kan behöva delta i processen. I de fallen ska du: </a:t>
            </a: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Bära utrustningen under så stor del av arbetsskiftet som möjligt</a:t>
            </a: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Inte störa övervakningsutrustningen</a:t>
            </a: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Hålla koll på aktiviteter och dammiga händelser under skiftet (t.ex. fel, spill)</a:t>
            </a:r>
          </a:p>
          <a:p>
            <a:pPr marL="342900" indent="-342900">
              <a:lnSpc>
                <a:spcPts val="24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RESULTAT FRÅN DAMMÖVERVAKNINGEN</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2" y="2843213"/>
            <a:ext cx="5933273" cy="3201832"/>
          </a:xfrm>
        </p:spPr>
        <p:txBody>
          <a:bodyPr lIns="91440" tIns="45720" rIns="91440" bIns="45720" anchor="t"/>
          <a:lstStyle/>
          <a:p>
            <a:pPr marL="342900" indent="-342900">
              <a:lnSpc>
                <a:spcPts val="2400"/>
              </a:lnSpc>
              <a:buFont typeface="Arial"/>
              <a:buChar char="•"/>
            </a:pPr>
            <a:r>
              <a:rPr lang="sv" sz="1800" b="0" i="0" strike="noStrike" cap="none" spc="0" baseline="0" dirty="0">
                <a:solidFill>
                  <a:srgbClr val="000000"/>
                </a:solidFill>
                <a:effectLst/>
                <a:latin typeface="Helvetica"/>
                <a:ea typeface="Helvetica"/>
                <a:cs typeface="Helvetica"/>
              </a:rPr>
              <a:t>De anställda har rätt att begära sina </a:t>
            </a:r>
            <a:r>
              <a:rPr lang="sv" sz="1800" b="0" i="0" strike="noStrike" cap="none" spc="0" baseline="0" dirty="0" err="1">
                <a:solidFill>
                  <a:srgbClr val="000000"/>
                </a:solidFill>
                <a:effectLst/>
                <a:latin typeface="Helvetica"/>
                <a:ea typeface="Helvetica"/>
                <a:cs typeface="Helvetica"/>
              </a:rPr>
              <a:t>dammövervakningsresultat</a:t>
            </a:r>
          </a:p>
          <a:p>
            <a:pPr marL="342900" indent="-342900">
              <a:lnSpc>
                <a:spcPts val="2400"/>
              </a:lnSpc>
              <a:buFont typeface="Arial"/>
              <a:buChar char="•"/>
            </a:pPr>
            <a:r>
              <a:rPr lang="sv" sz="1800" b="0" i="0" strike="noStrike" cap="none" spc="0" baseline="0" dirty="0">
                <a:solidFill>
                  <a:srgbClr val="000000"/>
                </a:solidFill>
                <a:effectLst/>
                <a:latin typeface="Helvetica"/>
                <a:ea typeface="Helvetica"/>
                <a:cs typeface="Helvetica"/>
              </a:rPr>
              <a:t>Arbetsgivare bör ge information om </a:t>
            </a:r>
            <a:r>
              <a:rPr lang="sv" sz="1800" b="0" i="0" strike="noStrike" cap="none" spc="0" baseline="0" dirty="0" err="1">
                <a:solidFill>
                  <a:srgbClr val="000000"/>
                </a:solidFill>
                <a:effectLst/>
                <a:latin typeface="Helvetica"/>
                <a:ea typeface="Helvetica"/>
                <a:cs typeface="Helvetica"/>
              </a:rPr>
              <a:t>dammövervakningsresultaten</a:t>
            </a:r>
            <a:r>
              <a:rPr lang="sv" sz="1800" b="0" i="0" strike="noStrike" cap="none" spc="0" baseline="0" dirty="0">
                <a:solidFill>
                  <a:srgbClr val="000000"/>
                </a:solidFill>
                <a:effectLst/>
                <a:latin typeface="Helvetica"/>
                <a:ea typeface="Helvetica"/>
                <a:cs typeface="Helvetica"/>
              </a:rPr>
              <a:t> vid utbildningstillfällen</a:t>
            </a:r>
          </a:p>
          <a:p>
            <a:pPr marL="342900" indent="-342900">
              <a:lnSpc>
                <a:spcPts val="2400"/>
              </a:lnSpc>
              <a:buFont typeface="Arial"/>
              <a:buChar char="•"/>
            </a:pPr>
            <a:r>
              <a:rPr lang="sv" sz="1800" b="0" i="0" strike="noStrike" cap="none" spc="0" baseline="0" dirty="0">
                <a:solidFill>
                  <a:srgbClr val="000000"/>
                </a:solidFill>
                <a:effectLst/>
                <a:latin typeface="Helvetica"/>
                <a:ea typeface="Helvetica"/>
                <a:cs typeface="Helvetica"/>
              </a:rPr>
              <a:t>Att vara medveten om riskerna med dammexponering gör det möjligt för personalen att vidta effektiva åtgärder för att kontrollera dem</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rotWithShape="1">
          <a:blip r:embed="rId3"/>
          <a:srcRect l="13183" r="10751"/>
          <a:stretch/>
        </p:blipFill>
        <p:spPr>
          <a:xfrm>
            <a:off x="6754760" y="1608138"/>
            <a:ext cx="5062589" cy="4437062"/>
          </a:xfrm>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6803426" cy="850900"/>
          </a:xfrm>
        </p:spPr>
        <p:txBody>
          <a:bodyPr/>
          <a:lstStyle/>
          <a:p>
            <a:pPr>
              <a:lnSpc>
                <a:spcPct val="100000"/>
              </a:lnSpc>
            </a:pPr>
            <a:r>
              <a:rPr lang="sv" sz="2800" b="1" i="0" strike="noStrike" cap="none" spc="0" baseline="0" dirty="0">
                <a:solidFill>
                  <a:srgbClr val="F6A317"/>
                </a:solidFill>
                <a:effectLst/>
                <a:latin typeface="Helvetica"/>
                <a:ea typeface="Helvetica"/>
                <a:cs typeface="Helvetica"/>
              </a:rPr>
              <a:t>SAKER ATT GÖRA OCH INTE GÖRA VID DAMMÖVERVAKNING</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7880982" cy="3230407"/>
          </a:xfrm>
        </p:spPr>
        <p:txBody>
          <a:bodyPr/>
          <a:lstStyle/>
          <a:p>
            <a:pPr>
              <a:lnSpc>
                <a:spcPct val="100000"/>
              </a:lnSpc>
            </a:pPr>
            <a:r>
              <a:rPr lang="sv" sz="1600" b="1" i="0" strike="noStrike" cap="none" spc="0" baseline="0">
                <a:solidFill>
                  <a:srgbClr val="000000"/>
                </a:solidFill>
                <a:effectLst/>
                <a:latin typeface="Helvetica"/>
                <a:ea typeface="Helvetica"/>
                <a:cs typeface="Helvetica"/>
              </a:rPr>
              <a:t>GÖR SÅ HÄR</a:t>
            </a:r>
          </a:p>
          <a:p>
            <a:pPr marL="285750" indent="-285750">
              <a:lnSpc>
                <a:spcPct val="100000"/>
              </a:lnSpc>
              <a:buSzPct val="85000"/>
              <a:buFont typeface=".Apple Color Emoji UI"/>
              <a:buChar char="✅"/>
            </a:pPr>
            <a:r>
              <a:rPr lang="sv" sz="1600" b="0" i="0" strike="noStrike" cap="none" spc="0" baseline="0">
                <a:solidFill>
                  <a:srgbClr val="000000"/>
                </a:solidFill>
                <a:effectLst/>
                <a:latin typeface="Helvetica"/>
                <a:ea typeface="Helvetica"/>
                <a:cs typeface="Helvetica"/>
              </a:rPr>
              <a:t>Bär övervakningsutrustningen under hela skiftet (helst)</a:t>
            </a:r>
          </a:p>
          <a:p>
            <a:pPr marL="285750" indent="-285750">
              <a:lnSpc>
                <a:spcPct val="100000"/>
              </a:lnSpc>
              <a:buSzPct val="85000"/>
              <a:buFont typeface=".Apple Color Emoji UI"/>
              <a:buChar char="✅"/>
            </a:pPr>
            <a:r>
              <a:rPr lang="sv" sz="1600" b="0" i="0" strike="noStrike" cap="none" spc="0" baseline="0">
                <a:solidFill>
                  <a:srgbClr val="000000"/>
                </a:solidFill>
                <a:effectLst/>
                <a:latin typeface="Helvetica"/>
                <a:ea typeface="Helvetica"/>
                <a:cs typeface="Helvetica"/>
              </a:rPr>
              <a:t>Håll koll på aktiviteter och incidenter under skiftet (d.v.s. spill och olyckor) </a:t>
            </a:r>
          </a:p>
          <a:p>
            <a:pPr marL="285750" indent="-285750">
              <a:lnSpc>
                <a:spcPct val="100000"/>
              </a:lnSpc>
              <a:spcAft>
                <a:spcPts val="1000"/>
              </a:spcAft>
              <a:buSzPct val="85000"/>
              <a:buFont typeface=".Apple Color Emoji UI"/>
              <a:buChar char="✅"/>
            </a:pPr>
            <a:r>
              <a:rPr lang="sv" sz="1600" b="0" i="0" strike="noStrike" cap="none" spc="0" baseline="0">
                <a:solidFill>
                  <a:srgbClr val="000000"/>
                </a:solidFill>
                <a:effectLst/>
                <a:latin typeface="Helvetica"/>
                <a:ea typeface="Helvetica"/>
                <a:cs typeface="Helvetica"/>
              </a:rPr>
              <a:t>Be att få se dammövervakningsresultaten</a:t>
            </a:r>
          </a:p>
          <a:p>
            <a:pPr>
              <a:lnSpc>
                <a:spcPct val="100000"/>
              </a:lnSpc>
            </a:pPr>
            <a:r>
              <a:rPr lang="sv" sz="1600" b="1" i="0" strike="noStrike" cap="none" spc="0" baseline="0">
                <a:solidFill>
                  <a:srgbClr val="000000"/>
                </a:solidFill>
                <a:effectLst/>
                <a:latin typeface="Helvetica"/>
                <a:ea typeface="Helvetica"/>
                <a:cs typeface="Helvetica"/>
              </a:rPr>
              <a:t>GÖR INTE SÅ HÄR</a:t>
            </a:r>
          </a:p>
          <a:p>
            <a:pPr marL="285750" indent="-285750">
              <a:lnSpc>
                <a:spcPct val="100000"/>
              </a:lnSpc>
              <a:buSzPct val="85000"/>
              <a:buFont typeface=".Apple Color Emoji UI"/>
              <a:buChar char="❌"/>
            </a:pPr>
            <a:r>
              <a:rPr lang="sv" sz="1600" b="0" i="0" strike="noStrike" cap="none" spc="0" baseline="0">
                <a:solidFill>
                  <a:srgbClr val="000000"/>
                </a:solidFill>
                <a:effectLst/>
                <a:latin typeface="Helvetica"/>
                <a:ea typeface="Helvetica"/>
                <a:cs typeface="Helvetica"/>
              </a:rPr>
              <a:t>Stör dammövervakningsutrustningen</a:t>
            </a:r>
          </a:p>
          <a:p>
            <a:pPr marL="285750" indent="-285750">
              <a:lnSpc>
                <a:spcPct val="100000"/>
              </a:lnSpc>
              <a:buSzPct val="85000"/>
              <a:buFont typeface=".Apple Color Emoji UI"/>
              <a:buChar char="❌"/>
            </a:pPr>
            <a:r>
              <a:rPr lang="sv" sz="1600" b="0" i="0" strike="noStrike" cap="none" spc="0" baseline="0">
                <a:solidFill>
                  <a:srgbClr val="FF0000"/>
                </a:solidFill>
                <a:effectLst/>
                <a:latin typeface="Helvetica"/>
                <a:ea typeface="Helvetica"/>
                <a:cs typeface="Helvetica"/>
              </a:rPr>
              <a:t>Text för utbildare — lägg till ytterligare information som är relevant för ditt arbetssammanhang</a:t>
            </a:r>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510014" cy="3682369"/>
          </a:xfrm>
        </p:spPr>
        <p:txBody>
          <a:bodyPr lIns="91440" tIns="45720" rIns="91440" bIns="45720" anchor="t"/>
          <a:lstStyle/>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Dammövervakning är inte arbetstagarens ansvar, men kunskap om dammövervakningsprocessen är viktig för alla som arbetar med material som innehåller kristallin kiseldioxid.</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Dammövervakning är en viktig aspekt för att skydda de anställdas hälsa</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Personalen kan bli ombedda att delta i </a:t>
            </a:r>
            <a:r>
              <a:rPr lang="sv" sz="1800" b="0" i="0" strike="noStrike" cap="none" spc="0" baseline="0" dirty="0" err="1">
                <a:solidFill>
                  <a:srgbClr val="000000"/>
                </a:solidFill>
                <a:effectLst/>
                <a:latin typeface="Helvetica"/>
                <a:ea typeface="Helvetica"/>
                <a:cs typeface="Helvetica"/>
              </a:rPr>
              <a:t>dammövervakningsprocessen</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Personalen har rätt att begära och få tillgång till dammövervakningsresultaten, vilket bör förklaras under utbildningssessioner</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40099"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YTTERLIGARE UTBILDNINGSMATERIAL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3" history="0"/>
              </a:rPr>
              <a:t>Bra metoder för dammövervakning (uppgiftsblad 2.3.1)</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3" history="0"/>
              </a:rPr>
              <a:t>Bra metoder för dammövervakning i realtid (uppgiftsblad 2.3.2)</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4"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5" history="0"/>
              </a:rPr>
              <a:t>Nepsis guide för små och medelstora företag</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262218"/>
            <a:ext cx="10022946" cy="438453"/>
          </a:xfrm>
          <a:prstGeom prst="rect">
            <a:avLst/>
          </a:prstGeom>
          <a:noFill/>
          <a:ln>
            <a:noFill/>
          </a:ln>
        </p:spPr>
        <p:txBody>
          <a:bodyPr wrap="square" anchor="ctr">
            <a:spAutoFit/>
          </a:bodyPr>
          <a:lstStyle/>
          <a:p>
            <a:pPr>
              <a:lnSpc>
                <a:spcPts val="3000"/>
              </a:lnSpc>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6"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1D5592CE-6487-48EF-80CD-A30C264F7E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39</TotalTime>
  <Words>959</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50</cp:revision>
  <dcterms:created xsi:type="dcterms:W3CDTF">2020-06-24T14:35:04Z</dcterms:created>
  <dcterms:modified xsi:type="dcterms:W3CDTF">2024-11-13T11:36:16Z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