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5988D76C-B1FB-44A7-9D8D-7F45EE58C235}" v="7" dt="2022-09-22T14:57:36.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94354" autoAdjust="0"/>
  </p:normalViewPr>
  <p:slideViewPr>
    <p:cSldViewPr snapToGrid="0" snapToObjects="1">
      <p:cViewPr varScale="1">
        <p:scale>
          <a:sx n="116" d="100"/>
          <a:sy n="116" d="100"/>
        </p:scale>
        <p:origin x="88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Käytä työkaluja, joissa on pölynpoistojärjestelmä/vesivalelu esimerkiksi energiaintensiivisissä kiteistä piidioksidia sisältävissä prosesseissa. (Katso yllä oleva kuva.)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i" sz="1400" b="1" i="0" strike="noStrike" cap="none" spc="0" baseline="0">
                <a:solidFill>
                  <a:srgbClr val="F6A317"/>
                </a:solidFill>
                <a:effectLst/>
                <a:latin typeface="Helvetica"/>
                <a:ea typeface="Helvetica"/>
                <a:cs typeface="Helvetica"/>
              </a:rPr>
              <a:t>HYVÄ KÄYTÄNTÖ TYÖSKENTELYYN KITEISTÄ PIIDIOKSIDIA SISÄLTÄVIEN MATERIAALIEN KANSSA TYÖSKENTELYYN</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812441" cy="1592826"/>
          </a:xfrm>
        </p:spPr>
        <p:txBody>
          <a:bodyPr lIns="91440" tIns="45720" rIns="91440" bIns="45720"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a:t>
            </a:r>
            <a:r>
              <a:rPr lang="fi" sz="2800" dirty="0">
                <a:solidFill>
                  <a:srgbClr val="FFFFFF"/>
                </a:solidFill>
                <a:latin typeface="Helvetica"/>
                <a:ea typeface="Helvetica"/>
                <a:cs typeface="Helvetica"/>
              </a:rPr>
              <a:t> </a:t>
            </a:r>
            <a:r>
              <a:rPr lang="fi" sz="2800" b="1" i="0" strike="noStrike" cap="none" spc="0" baseline="0" dirty="0">
                <a:solidFill>
                  <a:srgbClr val="FFFFFF"/>
                </a:solidFill>
                <a:effectLst/>
                <a:latin typeface="Helvetica"/>
                <a:ea typeface="Helvetica"/>
                <a:cs typeface="Helvetica"/>
              </a:rPr>
              <a:t>KITEISTÄ PIIDIOKSIDIA SISÄLTÄVIEN MATERIAALIEN KANSSA TYÖSKENTELYYN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7624917" y="154379"/>
            <a:ext cx="414353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fi" sz="1800" b="1" i="0" strike="noStrike" cap="none" spc="0" baseline="0" dirty="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dirty="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Yleiset tavat, joilla altistumista haitalliselle kiteiselle piidioksidille (RCS) voidaan vähentää</a:t>
            </a:r>
          </a:p>
          <a:p>
            <a:pPr marL="285750" indent="-285750">
              <a:lnSpc>
                <a:spcPts val="2400"/>
              </a:lnSpc>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dirty="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fi" sz="1800" b="0" i="0" strike="noStrike" cap="none" spc="0" baseline="0">
                <a:solidFill>
                  <a:srgbClr val="000000"/>
                </a:solidFill>
                <a:effectLst/>
                <a:latin typeface="Helvetica"/>
                <a:ea typeface="Helvetica"/>
                <a:cs typeface="Helvetica"/>
              </a:rPr>
              <a:t>Tässä ovat muistutuksena viisi tärkeinä pölynhallintamenetelmää</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48325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fi" sz="1050" b="1" i="0" strike="noStrike" cap="none" spc="50" baseline="0" dirty="0">
                <a:solidFill>
                  <a:srgbClr val="EF9A2E"/>
                </a:solidFill>
                <a:effectLst/>
                <a:latin typeface="Futura Medium"/>
                <a:ea typeface="Futura Medium"/>
                <a:cs typeface="Futura Medium"/>
              </a:rPr>
              <a:t>HYVÄ HYGIENIA / TALOUDENHOITO</a:t>
            </a:r>
          </a:p>
          <a:p>
            <a:r>
              <a:rPr lang="fi" sz="1200" b="0" i="0" strike="noStrike" cap="none" spc="0" baseline="0" dirty="0">
                <a:solidFill>
                  <a:srgbClr val="000000"/>
                </a:solidFill>
                <a:effectLst/>
                <a:latin typeface="Calibri"/>
                <a:ea typeface="Calibri"/>
                <a:cs typeface="Calibri"/>
              </a:rPr>
              <a:t>Pölylle altistumisen seuranta auttaa arvioimaan olemassa olevien pölynhallintamenetelmien tehokkuutta ja tunnistamaan tilanteita, joissa saatetaan tarvita lisätoimia.</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483255"/>
            <a:ext cx="2134063" cy="1517897"/>
          </a:xfrm>
          <a:prstGeom prst="rect">
            <a:avLst/>
          </a:prstGeom>
          <a:noFill/>
        </p:spPr>
        <p:txBody>
          <a:bodyPr wrap="square" rtlCol="0">
            <a:spAutoFit/>
          </a:bodyPr>
          <a:lstStyle/>
          <a:p>
            <a:pPr>
              <a:spcAft>
                <a:spcPts val="300"/>
              </a:spcAft>
            </a:pPr>
            <a:r>
              <a:rPr lang="fi" sz="1050" b="1" i="0" strike="noStrike" cap="none" spc="50" baseline="0" dirty="0">
                <a:solidFill>
                  <a:srgbClr val="EF9A2E"/>
                </a:solidFill>
                <a:effectLst/>
                <a:latin typeface="Futura Medium"/>
                <a:ea typeface="Futura Medium"/>
                <a:cs typeface="Futura Medium"/>
              </a:rPr>
              <a:t>SULJETUT ALUEET</a:t>
            </a:r>
          </a:p>
          <a:p>
            <a:pPr>
              <a:spcAft>
                <a:spcPts val="300"/>
              </a:spcAft>
            </a:pPr>
            <a:r>
              <a:rPr lang="fi" sz="1200" b="0" i="0" strike="noStrike" cap="none" spc="0" baseline="0" dirty="0">
                <a:solidFill>
                  <a:srgbClr val="000000"/>
                </a:solidFill>
                <a:effectLst/>
                <a:latin typeface="Calibri"/>
                <a:ea typeface="Calibri"/>
                <a:cs typeface="Calibri"/>
              </a:rPr>
              <a:t>Työvaatteiden pesu ja prosessien tuottaman pölyn imurointi estää pölyn kertymisen ajan myötä – puhdas työtila on turvallinen</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02210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70095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RCS:N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6936"/>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Hyvät käytännöt ovat keskeisiä suojautumisessa RCS:ltä</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dirty="0">
                <a:solidFill>
                  <a:srgbClr val="000000"/>
                </a:solidFill>
                <a:effectLst/>
                <a:latin typeface="Helvetica"/>
                <a:ea typeface="Helvetica"/>
                <a:cs typeface="Helvetica"/>
              </a:rPr>
              <a:t>On tärkeää suojautua ilmassa olevalta pölyltä päivittäin. </a:t>
            </a:r>
          </a:p>
          <a:p>
            <a:pPr>
              <a:lnSpc>
                <a:spcPts val="2400"/>
              </a:lnSpc>
            </a:pPr>
            <a:r>
              <a:rPr lang="fi" sz="1800" b="0" i="0" strike="noStrike" cap="none" spc="0" baseline="0" dirty="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dirty="0">
                <a:solidFill>
                  <a:srgbClr val="000000"/>
                </a:solidFill>
                <a:effectLst/>
                <a:latin typeface="Helvetica"/>
                <a:ea typeface="Helvetica"/>
                <a:cs typeface="Helvetica"/>
              </a:rPr>
              <a:t>Miten aiot viettää eläkepäiväsi?</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PYSÄYTÄ PÖLY SEN LÄHTEELLÄ</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fi" sz="1800" b="0" i="0" strike="noStrike" cap="none" spc="0" baseline="0">
                <a:solidFill>
                  <a:srgbClr val="000000"/>
                </a:solidFill>
                <a:effectLst/>
                <a:latin typeface="Helvetica"/>
                <a:ea typeface="Helvetica"/>
                <a:cs typeface="Helvetica"/>
              </a:rPr>
              <a:t>Pölyn syntymistä itsessään kannattaa yrittää vähentää.</a:t>
            </a:r>
          </a:p>
          <a:p>
            <a:pPr>
              <a:lnSpc>
                <a:spcPts val="2400"/>
              </a:lnSpc>
            </a:pPr>
            <a:r>
              <a:rPr lang="fi" sz="1800" b="0" i="0" strike="noStrike" cap="none" spc="0" baseline="0">
                <a:solidFill>
                  <a:srgbClr val="000000"/>
                </a:solidFill>
                <a:effectLst/>
                <a:latin typeface="Helvetica"/>
                <a:ea typeface="Helvetica"/>
                <a:cs typeface="Helvetica"/>
              </a:rPr>
              <a:t>Jos pölyn syntymistä ei voi välttää, seuraavaksi tehokkainta on hallita sitä sen syntylähteellä.</a:t>
            </a:r>
          </a:p>
          <a:p>
            <a:pPr>
              <a:lnSpc>
                <a:spcPts val="2400"/>
              </a:lnSpc>
            </a:pPr>
            <a:r>
              <a:rPr lang="fi" sz="1800" b="0" i="0" strike="noStrike" cap="none" spc="0" baseline="0">
                <a:solidFill>
                  <a:srgbClr val="000000"/>
                </a:solidFill>
                <a:effectLst/>
                <a:latin typeface="Helvetica"/>
                <a:ea typeface="Helvetica"/>
                <a:cs typeface="Helvetica"/>
              </a:rPr>
              <a:t>Se tarkoittaa pölyn rajoittamista tai erottamista työntekijöistä esteillä tai suluilla, ilmanvaihdolla ja/tai vedellä toimivalla pölyntorjuntajärjestelmällä.</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HOIDA VUODOT HETI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49982"/>
            <a:ext cx="5094169" cy="3682369"/>
          </a:xfrm>
        </p:spPr>
        <p:txBody>
          <a:bodyPr/>
          <a:lstStyle/>
          <a:p>
            <a:pPr>
              <a:lnSpc>
                <a:spcPts val="2400"/>
              </a:lnSpc>
              <a:spcAft>
                <a:spcPts val="1000"/>
              </a:spcAft>
            </a:pPr>
            <a:r>
              <a:rPr lang="fi" sz="1800" b="0" i="0" strike="noStrike" cap="none" spc="0" baseline="0" dirty="0">
                <a:solidFill>
                  <a:srgbClr val="000000"/>
                </a:solidFill>
                <a:effectLst/>
                <a:latin typeface="Helvetica"/>
                <a:ea typeface="Helvetica"/>
                <a:cs typeface="Helvetica"/>
              </a:rPr>
              <a:t>Pölyvuodot (ja niiden syyt) on hoidettava heti, jotta vähennetään riskiä, että laskeutunut pöly nousisi uudelleen ilmaan.</a:t>
            </a:r>
          </a:p>
          <a:p>
            <a:pPr>
              <a:lnSpc>
                <a:spcPts val="2400"/>
              </a:lnSpc>
              <a:spcAft>
                <a:spcPts val="1000"/>
              </a:spcAft>
            </a:pPr>
            <a:r>
              <a:rPr lang="fi" sz="1800" b="0" i="0" strike="noStrike" cap="none" spc="0" baseline="0" dirty="0">
                <a:solidFill>
                  <a:srgbClr val="000000"/>
                </a:solidFill>
                <a:effectLst/>
                <a:latin typeface="Helvetica"/>
                <a:ea typeface="Helvetica"/>
                <a:cs typeface="Helvetica"/>
              </a:rPr>
              <a:t>Hengitettäviä pölyhiukkasia ei voi havaita paljaalla silmällä, ellei niitä valaista voimakkaalla valonlähteellä. Pöly voi leijua ilmassa viikkoja.</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fi" sz="2800" b="1" i="0" strike="noStrike" cap="none" spc="0" baseline="0" dirty="0">
                <a:solidFill>
                  <a:srgbClr val="F6A317"/>
                </a:solidFill>
                <a:effectLst/>
                <a:latin typeface="Helvetica"/>
                <a:ea typeface="Helvetica"/>
                <a:cs typeface="Helvetica"/>
              </a:rPr>
              <a:t>KÄYTÄ SUOJAVARUSTEITA</a:t>
            </a:r>
          </a:p>
          <a:p>
            <a:pPr>
              <a:lnSpc>
                <a:spcPct val="100000"/>
              </a:lnSpc>
              <a:spcBef>
                <a:spcPts val="0"/>
              </a:spcBef>
            </a:pPr>
            <a:r>
              <a:rPr lang="fi" sz="2800" b="1" i="0" strike="noStrike" cap="none" spc="0" baseline="0" dirty="0">
                <a:solidFill>
                  <a:srgbClr val="F6A317"/>
                </a:solidFill>
                <a:effectLst/>
                <a:latin typeface="Helvetica"/>
                <a:ea typeface="Helvetica"/>
                <a:cs typeface="Helvetica"/>
              </a:rPr>
              <a:t>(TARVITTAESSA)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fi" sz="1800" b="0" i="0" strike="noStrike" cap="none" spc="0" baseline="0">
                <a:solidFill>
                  <a:srgbClr val="000000"/>
                </a:solidFill>
                <a:effectLst/>
                <a:latin typeface="Helvetica"/>
                <a:ea typeface="Helvetica"/>
                <a:cs typeface="Helvetica"/>
              </a:rPr>
              <a:t>Jos kaikki muut pölynhallintamentelmät (ks. 5 tärkeintä menetelmää) ovat riittämättömiä, käytä suojavarusteita.</a:t>
            </a:r>
          </a:p>
          <a:p>
            <a:pPr>
              <a:lnSpc>
                <a:spcPts val="2400"/>
              </a:lnSpc>
              <a:spcAft>
                <a:spcPts val="1000"/>
              </a:spcAft>
            </a:pPr>
            <a:r>
              <a:rPr lang="fi" sz="1800" b="0" i="0" strike="noStrike" cap="none" spc="0" baseline="0">
                <a:solidFill>
                  <a:srgbClr val="000000"/>
                </a:solidFill>
                <a:effectLst/>
                <a:latin typeface="Helvetica"/>
                <a:ea typeface="Helvetica"/>
                <a:cs typeface="Helvetica"/>
              </a:rPr>
              <a:t>Suojavarusteiden käyttö ei korvaa muita pölynhallintamenetelmiä. Hengityssuojaimet suojaavat yksittäistä työntekijää lyhytaikaisesti, mutta pöly voi silti heikentää yleistä ilmanlaatua.</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 YLEISISSÄ HYVISSÄ KÄYTÄNNÖISSÄ</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268101"/>
            <a:ext cx="10955577" cy="3230407"/>
          </a:xfrm>
        </p:spPr>
        <p:txBody>
          <a:bodyPr/>
          <a:lstStyle/>
          <a:p>
            <a:pPr>
              <a:lnSpc>
                <a:spcPts val="2400"/>
              </a:lnSpc>
            </a:pPr>
            <a:r>
              <a:rPr lang="fi" sz="1800" b="1" i="0" strike="noStrike" cap="none" spc="0" baseline="0" dirty="0">
                <a:solidFill>
                  <a:srgbClr val="000000"/>
                </a:solidFill>
                <a:effectLst/>
                <a:latin typeface="Helvetica"/>
                <a:ea typeface="Helvetica"/>
                <a:cs typeface="Helvetica"/>
              </a:rPr>
              <a:t>TEE SEURAAVAT</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Rajoita pääsy työmaa-alueelle tai pölylle altistuneille alueille vain valtuutetulle henkilökunnalle</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Torju leijuvaa pölyä ilmanvaihdolla ja vedellä. </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Jos mahdollista, tee pölyävä työ ulkona.</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Käytä imuria tai märkiä puhtaanapitomenetelmiä.</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Suunnittele työt etukäteen varmistaaksesi, että työtilat ovat turvallisia ja laitteet toimivat</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Ilmoita vioista ja suunnittele etukäteen, miten ne korjataan nopeasti ja turvallisesti.</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Käytä suojavarusteita koko työn keston ajan. Varmista, että hengityssuojain istuu hyvin.</a:t>
            </a:r>
          </a:p>
          <a:p>
            <a:pPr>
              <a:lnSpc>
                <a:spcPts val="2400"/>
              </a:lnSpc>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 YLEISISSÄ HYVISSÄ KÄYTÄNNÖISSÄ</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59498"/>
            <a:ext cx="10355978" cy="3230407"/>
          </a:xfrm>
        </p:spPr>
        <p:txBody>
          <a:bodyPr/>
          <a:lstStyle/>
          <a:p>
            <a:pPr>
              <a:lnSpc>
                <a:spcPts val="2400"/>
              </a:lnSpc>
            </a:pPr>
            <a:r>
              <a:rPr lang="fi" sz="1800" b="1" i="0" strike="noStrike" cap="none" spc="0" baseline="0" dirty="0">
                <a:solidFill>
                  <a:srgbClr val="000000"/>
                </a:solidFill>
                <a:effectLst/>
                <a:latin typeface="Helvetica"/>
                <a:ea typeface="Helvetica"/>
                <a:cs typeface="Helvetica"/>
              </a:rPr>
              <a:t>ÄLÄ TEE SEURAAVIA</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Älä käytä kuivaa harjaa – käytä imuria tai märkiä puhtaanapitomenetemiä</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Älä käytä paineilmaa pölyn siivoamiseen</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Älä vie likaisia työvaatteita tai suojavarusteita kotiin</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Älä käytä rikkinäisiä suojavarusteita</a:t>
            </a:r>
          </a:p>
          <a:p>
            <a:pPr marL="285750" indent="-285750">
              <a:lnSpc>
                <a:spcPts val="2400"/>
              </a:lnSpc>
              <a:buSzPct val="85000"/>
              <a:buFont typeface=".Apple Color Emoji UI"/>
              <a:buChar char="❌"/>
            </a:pPr>
            <a:r>
              <a:rPr lang="fi" sz="1800" b="0" i="0" strike="noStrike" cap="none" spc="0" baseline="0" dirty="0">
                <a:solidFill>
                  <a:srgbClr val="000000"/>
                </a:solidFill>
                <a:effectLst/>
                <a:latin typeface="Helvetica"/>
                <a:ea typeface="Helvetica"/>
                <a:cs typeface="Helvetica"/>
              </a:rPr>
              <a:t>Älä tupakoi tai syö alueilla, joilla tehdään töitä</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fi" sz="1800" b="0" i="0" strike="noStrike" cap="none" spc="0" baseline="0">
                <a:solidFill>
                  <a:srgbClr val="000000"/>
                </a:solidFill>
                <a:effectLst/>
                <a:latin typeface="Helvetica"/>
                <a:ea typeface="Helvetica"/>
                <a:cs typeface="Helvetica"/>
              </a:rPr>
              <a:t>Työskenneltäessä kiteistä piidioksidia sisältävien mineraalien kanssa, 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Pyri aina pysäyttämään pöly sen lähteellä</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Siisti työympäristö on turvallinen</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Pääsyn rajoittaminen pölyäville alueille on varma tapa estää altistumista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a:solidFill>
                  <a:srgbClr val="000000"/>
                </a:solidFill>
                <a:effectLst/>
                <a:latin typeface="Helvetica"/>
                <a:ea typeface="Helvetica"/>
                <a:cs typeface="Helvetica"/>
              </a:rPr>
              <a:t>Vältä tupakointi – tupakointi lisää RCS:n aiheuttamia terveyshaittoja</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Hyvä käytäntö pintojen ja laitteistojen puhtaanapitoon (Työohje 2.1.1a)</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Hyvä käytäntö hyvään hygieniaan (Työohje 2.1.10)</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4"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5" history="0"/>
              </a:rPr>
              <a:t>NEPSI Opas PK-yrityksille</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6"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microsoft.com/office/2006/metadata/properties"/>
    <ds:schemaRef ds:uri="6d9d7403-2d8c-4818-ae25-2c5629bc7330"/>
    <ds:schemaRef ds:uri="http://purl.org/dc/terms/"/>
    <ds:schemaRef ds:uri="http://schemas.openxmlformats.org/package/2006/metadata/core-properties"/>
    <ds:schemaRef ds:uri="http://purl.org/dc/dcmitype/"/>
    <ds:schemaRef ds:uri="d8ecf516-e360-4672-81b9-68723bedb71f"/>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543582D7-B6A3-4890-AF80-61691704C3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132</TotalTime>
  <Words>766</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49</cp:revision>
  <dcterms:created xsi:type="dcterms:W3CDTF">2020-06-24T14:35:04Z</dcterms:created>
  <dcterms:modified xsi:type="dcterms:W3CDTF">2024-11-13T12:33:14Z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