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mt" sz="1200" b="0" i="0" strike="noStrike" cap="none" spc="0" baseline="0" dirty="0">
                <a:solidFill>
                  <a:srgbClr val="000000"/>
                </a:solidFill>
                <a:effectLst/>
                <a:latin typeface="+mn-lt"/>
                <a:ea typeface="Calibri"/>
                <a:cs typeface="Calibri"/>
              </a:rPr>
              <a:t>Esponiment eċċessiv għas-silika kristallina respirabbli (RCS) jista’ jwassal għal problemi tas-saħħa serji għall-ħaddiema tul iż-żmien. Għal din ir-raġuni, huwa importanti li l-ħaddiema kollha jkunu konxji ta’ prattiċi tajbin li jillimitaw jew jeliminaw l-esponiment għat-trab tas-silika.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mt" sz="1200" b="0" i="0" strike="noStrike" cap="none" spc="0" baseline="0" dirty="0">
                <a:solidFill>
                  <a:srgbClr val="000000"/>
                </a:solidFill>
                <a:effectLst/>
                <a:latin typeface="+mn-lt"/>
                <a:ea typeface="Calibri"/>
                <a:cs typeface="Calibri"/>
              </a:rPr>
              <a:t>Pereżempju, meta jitwettqu proċessi fuq minerali li jkun fihom is-silika kristallina u li jaħlu ħafna enerġija, uża’ apparat li jkollu sistema ta’ estrazzjoni tat-trab/sistema tal-ilma. (Ara l-Istampa hawn fuq.)</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8358389" y="429114"/>
            <a:ext cx="34589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mt" sz="1400" b="1" i="0" strike="noStrike" cap="none" spc="0" baseline="0" dirty="0">
                <a:solidFill>
                  <a:srgbClr val="F6A317"/>
                </a:solidFill>
                <a:effectLst/>
                <a:latin typeface="Helvetica"/>
                <a:ea typeface="Helvetica"/>
                <a:cs typeface="Helvetica"/>
              </a:rPr>
              <a:t>TAĦRIĠ DWAR PRATTIĊI TAJBIN META TAĦDEM B’MATERJALI </a:t>
            </a:r>
            <a:br>
              <a:rPr lang="en-IN" sz="1400" b="1" i="0" strike="noStrike" cap="none" spc="0" baseline="0" dirty="0">
                <a:solidFill>
                  <a:srgbClr val="F6A317"/>
                </a:solidFill>
                <a:effectLst/>
                <a:latin typeface="Helvetica"/>
                <a:ea typeface="Helvetica"/>
                <a:cs typeface="Helvetica"/>
              </a:rPr>
            </a:br>
            <a:r>
              <a:rPr lang="mt" sz="1400" b="1" i="0" strike="noStrike" cap="none" spc="0" baseline="0" dirty="0">
                <a:solidFill>
                  <a:srgbClr val="F6A317"/>
                </a:solidFill>
                <a:effectLst/>
                <a:latin typeface="Helvetica"/>
                <a:ea typeface="Helvetica"/>
                <a:cs typeface="Helvetica"/>
              </a:rPr>
              <a:t>LI FIHOM IS-SILIKA KRISTALLINA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mt" sz="1000" b="0" i="0" strike="noStrike" cap="none" spc="0" baseline="0">
                <a:solidFill>
                  <a:srgbClr val="000000"/>
                </a:solidFill>
                <a:effectLst/>
                <a:latin typeface="Helvetica"/>
                <a:ea typeface="Helvetica"/>
                <a:cs typeface="Helvetica"/>
              </a:rPr>
              <a:t>Dan il-pakkett għat-taħriġ ġie żviluppat bħala parti mill-Gwida ta’ Prattiċi Tajbin NEPSI - żur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83387"/>
            <a:ext cx="6750110" cy="1592826"/>
          </a:xfrm>
        </p:spPr>
        <p:txBody>
          <a:bodyPr anchor="t"/>
          <a:lstStyle/>
          <a:p>
            <a:pPr>
              <a:lnSpc>
                <a:spcPct val="100000"/>
              </a:lnSpc>
            </a:pPr>
            <a:r>
              <a:rPr lang="mt" sz="2800" b="1" i="0" strike="noStrike" cap="none" spc="0" baseline="0" dirty="0">
                <a:solidFill>
                  <a:srgbClr val="FFFFFF"/>
                </a:solidFill>
                <a:effectLst/>
                <a:latin typeface="Helvetica"/>
                <a:ea typeface="Helvetica"/>
                <a:cs typeface="Helvetica"/>
              </a:rPr>
              <a:t>TAĦRIĠ DWAR PRATTIĊI TAJBIN META TAĦDEM B’MATERJALI </a:t>
            </a:r>
            <a:br>
              <a:rPr lang="en-IN" sz="2800" b="1" i="0" strike="noStrike" cap="none" spc="0" baseline="0" dirty="0">
                <a:solidFill>
                  <a:srgbClr val="FFFFFF"/>
                </a:solidFill>
                <a:effectLst/>
                <a:latin typeface="Helvetica"/>
                <a:ea typeface="Helvetica"/>
                <a:cs typeface="Helvetica"/>
              </a:rPr>
            </a:br>
            <a:r>
              <a:rPr lang="mt" sz="2800" b="1" i="0" strike="noStrike" cap="none" spc="0" baseline="0" dirty="0">
                <a:solidFill>
                  <a:srgbClr val="FFFFFF"/>
                </a:solidFill>
                <a:effectLst/>
                <a:latin typeface="Helvetica"/>
                <a:ea typeface="Helvetica"/>
                <a:cs typeface="Helvetica"/>
              </a:rPr>
              <a:t>LI FIHOM IS-SILIKA KRISTALLINA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288593" y="154379"/>
            <a:ext cx="3479853"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0333121" cy="850900"/>
          </a:xfrm>
        </p:spPr>
        <p:txBody>
          <a:bodyPr/>
          <a:lstStyle/>
          <a:p>
            <a:r>
              <a:rPr lang="mt" sz="2800" b="1" i="0" strike="noStrike" cap="none" spc="0" baseline="0">
                <a:solidFill>
                  <a:srgbClr val="F6A317"/>
                </a:solidFill>
                <a:effectLst/>
                <a:latin typeface="Helvetica"/>
                <a:ea typeface="Helvetica"/>
                <a:cs typeface="Helvetica"/>
              </a:rPr>
              <a:t>PREAMBOLU (GĦALL-GĦALLIEM)</a:t>
            </a:r>
          </a:p>
        </p:txBody>
      </p:sp>
      <p:sp>
        <p:nvSpPr>
          <p:cNvPr id="9"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57012" cy="3601153"/>
          </a:xfrm>
        </p:spPr>
        <p:txBody>
          <a:bodyPr anchor="t"/>
          <a:lstStyle/>
          <a:p>
            <a:pPr>
              <a:lnSpc>
                <a:spcPts val="2400"/>
              </a:lnSpc>
            </a:pPr>
            <a:r>
              <a:rPr lang="mt" sz="1800" b="0" i="0" strike="noStrike" cap="none" spc="0" baseline="0" dirty="0">
                <a:solidFill>
                  <a:srgbClr val="000000"/>
                </a:solidFill>
                <a:effectLst/>
                <a:latin typeface="Helvetica"/>
                <a:ea typeface="Helvetica"/>
                <a:cs typeface="Helvetica"/>
              </a:rPr>
              <a:t>Bħala parti mill-pass tal-edukazzjoni fl-implimentazzjoni tal-Prattiċi Tajba ta’ NEPSI,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NEPSI żviluppat sett ta’ riżorsi edukattivi. </a:t>
            </a:r>
          </a:p>
          <a:p>
            <a:pPr>
              <a:lnSpc>
                <a:spcPts val="2400"/>
              </a:lnSpc>
            </a:pPr>
            <a:r>
              <a:rPr lang="mt" sz="1800" b="0" i="0" strike="noStrike" cap="none" spc="0" baseline="0" dirty="0">
                <a:solidFill>
                  <a:srgbClr val="000000"/>
                </a:solidFill>
                <a:effectLst/>
                <a:latin typeface="Helvetica"/>
                <a:ea typeface="Helvetica"/>
                <a:cs typeface="Helvetica"/>
              </a:rPr>
              <a:t>Kull pakkett ta’ Taħriġ bil-PowerPoint ikopri tema rilevanti għall-ħaddiema madwar l-industriji kollha li jużaw materjali li fihom is-silika kristallina. Il-pakketti jipprovdu informazzjoni dwar ir-riskji għall-esponiment tat-trab relatati mat-tema u l-prattiċi u l-miżuri tajbin disponibbli biex dawn jitnaqqsu.</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L-għan tat-taħriġ huwa biex jinforma u jeduka lill-ħaddiema sabiex jgħinhom jużaw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il-miżuri ta’ kontroll b’mod effettiv u jnaqqas l-esponiment tagħhom għas-silika kristallina respirabbli (RCS) fuq il-post tax-xogħol.</a:t>
            </a:r>
          </a:p>
          <a:p>
            <a:pPr>
              <a:lnSpc>
                <a:spcPts val="2400"/>
              </a:lnSpc>
            </a:pPr>
            <a:r>
              <a:rPr lang="mt" sz="1800" b="0" i="0" strike="noStrike" cap="none" spc="0" baseline="0" dirty="0">
                <a:solidFill>
                  <a:srgbClr val="000000"/>
                </a:solidFill>
                <a:effectLst/>
                <a:latin typeface="Helvetica"/>
                <a:ea typeface="Helvetica"/>
                <a:cs typeface="Helvetica"/>
              </a:rPr>
              <a:t>Uża l-mudell vojt kif ukoll il-placeholders biex iżżid informazzjoni addizzjonali ma’ dan il-pakkett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 taħriġ, kif meħtieġ.</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JEKK JOGĦĠBOK INNOTA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mt" sz="1800" b="0" i="0" strike="noStrike" cap="none" spc="0" baseline="0">
                <a:solidFill>
                  <a:srgbClr val="000000"/>
                </a:solidFill>
                <a:effectLst/>
                <a:latin typeface="Helvetica"/>
                <a:ea typeface="Helvetica"/>
                <a:cs typeface="Helvetica"/>
              </a:rPr>
              <a:t>L-informazzjoni f’dan it-taħriġ bil-PowerPoint huwa ta’ natura konsultattiva u b’kontenut informattiv. Dan mhuwiex standard jew regolament, u lanqas joħloq obbligu ġdid legali jew ibiddel obbligazzjonijiet eżistenti maħluqa minn leġiżlazzjoni u politika tas-saħħa.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INTRODUZZJONI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mt" sz="1800" b="1" i="0" strike="noStrike" cap="none" spc="0" baseline="0" dirty="0">
                <a:solidFill>
                  <a:srgbClr val="000000"/>
                </a:solidFill>
                <a:effectLst/>
                <a:latin typeface="Helvetica"/>
                <a:ea typeface="Helvetica"/>
                <a:cs typeface="Helvetica"/>
              </a:rPr>
              <a:t>Huwa prijorità li tipproteġi lilek innifsek minn perikli relatati max-xogħol.</a:t>
            </a:r>
          </a:p>
          <a:p>
            <a:pPr>
              <a:lnSpc>
                <a:spcPts val="2400"/>
              </a:lnSpc>
            </a:pPr>
            <a:r>
              <a:rPr lang="mt" sz="1800" b="0" i="0" strike="noStrike" cap="none" spc="0" baseline="0" dirty="0">
                <a:solidFill>
                  <a:srgbClr val="000000"/>
                </a:solidFill>
                <a:effectLst/>
                <a:latin typeface="Helvetica"/>
                <a:ea typeface="Helvetica"/>
                <a:cs typeface="Helvetica"/>
              </a:rPr>
              <a:t>F’dan it-taħriġ bil-PowerPoint, inti ser titgħallem dwar:</a:t>
            </a:r>
          </a:p>
          <a:p>
            <a:pPr marL="285750" indent="-28575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Miżuri bażiċi ta’ kontroll sabiex tipprevjeni jew tnaqqas l-esponiment għat-trab tas-silika kristallina respirabbli li tagħmel il-ħsara (RCS)</a:t>
            </a:r>
          </a:p>
          <a:p>
            <a:pPr marL="285750" indent="-285750">
              <a:lnSpc>
                <a:spcPts val="2400"/>
              </a:lnSpc>
              <a:buFont typeface="Arial" panose="020B0604020202020204" pitchFamily="34" charset="0"/>
              <a:buChar char="•"/>
            </a:pPr>
            <a:r>
              <a:rPr lang="mt" sz="1800" b="0" i="0" strike="noStrike" cap="none" spc="0" baseline="0" dirty="0">
                <a:solidFill>
                  <a:srgbClr val="FF0000"/>
                </a:solidFill>
                <a:effectLst/>
                <a:latin typeface="Helvetica"/>
                <a:ea typeface="Helvetica"/>
                <a:cs typeface="Helvetica"/>
              </a:rPr>
              <a:t>Test li jimtela mill-għalliem - jekk inti żidt slajd personalizzat, daħħal ħarsa qasira tal-materjal kontestwali</a:t>
            </a:r>
          </a:p>
          <a:p>
            <a:pPr marL="285750" indent="-285750">
              <a:lnSpc>
                <a:spcPts val="2400"/>
              </a:lnSpc>
              <a:buFont typeface="Arial" panose="020B0604020202020204" pitchFamily="34" charset="0"/>
              <a:buChar char="•"/>
            </a:pPr>
            <a:endParaRPr lang="en-US" sz="18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TEKNIKI GĦALL-KONTROLL TAT-TRAB</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mt" sz="1800" b="0" i="0" strike="noStrike" cap="none" spc="0" baseline="0">
                <a:solidFill>
                  <a:srgbClr val="000000"/>
                </a:solidFill>
                <a:effectLst/>
                <a:latin typeface="Helvetica"/>
                <a:ea typeface="Helvetica"/>
                <a:cs typeface="Helvetica"/>
              </a:rPr>
              <a:t>Hemm ħames tekniki ewlenin għall-kontroll tat-trab li jintużaw biex tikkontrolla l-RCS, li jagħmlu parti mill-Prattiċi Tajbin ta’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IĠJENE TAJBA / </a:t>
            </a:r>
            <a:br>
              <a:rPr lang="en-IN" sz="1050" b="1" i="0" strike="noStrike" cap="none" spc="50" baseline="0" dirty="0">
                <a:solidFill>
                  <a:srgbClr val="EF9A2E"/>
                </a:solidFill>
                <a:effectLst/>
                <a:latin typeface="Futura Medium"/>
                <a:ea typeface="Futura Medium"/>
                <a:cs typeface="Futura Medium"/>
              </a:rPr>
            </a:br>
            <a:r>
              <a:rPr lang="mt" sz="1050" b="1" i="0" strike="noStrike" cap="none" spc="50" baseline="0" dirty="0">
                <a:solidFill>
                  <a:srgbClr val="EF9A2E"/>
                </a:solidFill>
                <a:effectLst/>
                <a:latin typeface="Futura Medium"/>
                <a:ea typeface="Futura Medium"/>
                <a:cs typeface="Futura Medium"/>
              </a:rPr>
              <a:t>ŻAMMA TAD-DAR</a:t>
            </a:r>
          </a:p>
          <a:p>
            <a:r>
              <a:rPr lang="mt" sz="1200" b="0" i="0" strike="noStrike" cap="none" spc="0" baseline="0" dirty="0">
                <a:solidFill>
                  <a:srgbClr val="000000"/>
                </a:solidFill>
                <a:effectLst/>
                <a:latin typeface="Calibri"/>
                <a:ea typeface="Calibri"/>
                <a:cs typeface="Calibri"/>
              </a:rPr>
              <a:t>Il-ħasil tal-ħwejjeġ tax-xogħol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t-tneħħija bil-vakum tat-trab li jiġi prodott minn proċessi jwaqqaf it-trab milli jakkumula tul iż-żmien - post tax-xogħol nadif huwa wieħed sigur</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1934483" cy="1346522"/>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GĦELUQ</a:t>
            </a:r>
          </a:p>
          <a:p>
            <a:pPr>
              <a:spcAft>
                <a:spcPts val="300"/>
              </a:spcAft>
            </a:pPr>
            <a:r>
              <a:rPr lang="mt" sz="1200" b="0" i="0" strike="noStrike" cap="none" spc="0" baseline="0" dirty="0">
                <a:solidFill>
                  <a:srgbClr val="000000"/>
                </a:solidFill>
                <a:effectLst/>
                <a:latin typeface="Calibri"/>
                <a:ea typeface="Calibri"/>
                <a:cs typeface="Calibri"/>
              </a:rPr>
              <a:t>Meta l-proċessi li jipproduċu l-RCS iseħħu f’ambjent magħluq jiġi evitat l-esponiment fis-sors</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18228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ESTRAZZJONI / VENTILAZZJONI</a:t>
            </a:r>
          </a:p>
          <a:p>
            <a:pPr>
              <a:spcAft>
                <a:spcPts val="300"/>
              </a:spcAft>
            </a:pPr>
            <a:r>
              <a:rPr lang="mt" sz="1200" b="0" i="0" strike="noStrike" cap="none" spc="0" baseline="0" dirty="0">
                <a:solidFill>
                  <a:srgbClr val="000000"/>
                </a:solidFill>
                <a:effectLst/>
                <a:latin typeface="Calibri"/>
                <a:ea typeface="Calibri"/>
                <a:cs typeface="Calibri"/>
              </a:rPr>
              <a:t>Aqbad l-RCS jinqabad fis-sors qabel ma tiġi espost għalih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u ssostitwixxi l-arja kontaminata ma’ arja nadifa.</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TAGĦMIR PROTETTIV</a:t>
            </a:r>
          </a:p>
          <a:p>
            <a:r>
              <a:rPr lang="mt" sz="1200" b="0" i="0" strike="noStrike" cap="none" spc="0" baseline="0" dirty="0">
                <a:solidFill>
                  <a:srgbClr val="000000"/>
                </a:solidFill>
                <a:effectLst/>
                <a:latin typeface="Calibri"/>
                <a:ea typeface="Calibri"/>
                <a:cs typeface="Calibri"/>
              </a:rPr>
              <a:t>Il-PPE (ex. maskri tal-wiċċ) jipproteġu l-ħaddiema mit-trab meta l-miżuri l-oħra kollha ta’ kontroll ma jkunux biżżekked biex jikkontrollaw ir-riskji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tal-esponiment</a:t>
            </a:r>
          </a:p>
          <a:p>
            <a:endParaRPr lang="en-US" dirty="0"/>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001346" cy="1334833"/>
          </a:xfrm>
          <a:prstGeom prst="rect">
            <a:avLst/>
          </a:prstGeom>
          <a:noFill/>
        </p:spPr>
        <p:txBody>
          <a:bodyPr wrap="square" rtlCol="0">
            <a:spAutoFit/>
          </a:bodyPr>
          <a:lstStyle/>
          <a:p>
            <a:pPr>
              <a:spcAft>
                <a:spcPts val="300"/>
              </a:spcAft>
            </a:pPr>
            <a:r>
              <a:rPr lang="mt" sz="1050" b="1" i="0" strike="noStrike" cap="none" spc="50" baseline="0" dirty="0">
                <a:solidFill>
                  <a:srgbClr val="EF9A2E"/>
                </a:solidFill>
                <a:effectLst/>
                <a:latin typeface="Futura Medium"/>
                <a:ea typeface="Futura Medium"/>
                <a:cs typeface="Futura Medium"/>
              </a:rPr>
              <a:t>ILMA</a:t>
            </a:r>
          </a:p>
          <a:p>
            <a:pPr>
              <a:spcAft>
                <a:spcPts val="300"/>
              </a:spcAft>
            </a:pPr>
            <a:r>
              <a:rPr lang="mt" sz="1200" b="0" i="0" strike="noStrike" cap="none" spc="0" baseline="0" dirty="0">
                <a:solidFill>
                  <a:srgbClr val="000000"/>
                </a:solidFill>
                <a:effectLst/>
                <a:latin typeface="Calibri"/>
                <a:ea typeface="Calibri"/>
                <a:cs typeface="Calibri"/>
              </a:rPr>
              <a:t>Proċessi li jinżammu mxarrba jipprevejnu li t-trab jidħol </a:t>
            </a:r>
            <a:br>
              <a:rPr lang="en-IN" sz="1200" b="0" i="0" strike="noStrike" cap="none" spc="0" baseline="0" dirty="0">
                <a:solidFill>
                  <a:srgbClr val="000000"/>
                </a:solidFill>
                <a:effectLst/>
                <a:latin typeface="Calibri"/>
                <a:ea typeface="Calibri"/>
                <a:cs typeface="Calibri"/>
              </a:rPr>
            </a:br>
            <a:r>
              <a:rPr lang="mt" sz="1200" b="0" i="0" strike="noStrike" cap="none" spc="0" baseline="0" dirty="0">
                <a:solidFill>
                  <a:srgbClr val="000000"/>
                </a:solidFill>
                <a:effectLst/>
                <a:latin typeface="Calibri"/>
                <a:ea typeface="Calibri"/>
                <a:cs typeface="Calibri"/>
              </a:rPr>
              <a:t>fl-arja billi jaqbad il-partikli mal-ilma</a:t>
            </a:r>
          </a:p>
          <a:p>
            <a:pPr>
              <a:spcAft>
                <a:spcPts val="300"/>
              </a:spcAft>
            </a:pPr>
            <a:endParaRPr lang="en-US" dirty="0"/>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IR-RISKJI MILL-RCS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0916"/>
            <a:ext cx="5453624" cy="2938988"/>
          </a:xfrm>
        </p:spPr>
        <p:txBody>
          <a:bodyPr anchor="t"/>
          <a:lstStyle/>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Il-prattiċi tajbin huma essenzjali sabiex jipproteġuna mill-RCS</a:t>
            </a:r>
          </a:p>
          <a:p>
            <a:pPr marL="342900" indent="-342900">
              <a:lnSpc>
                <a:spcPts val="2400"/>
              </a:lnSpc>
              <a:buFont typeface="Arial" panose="020B0604020202020204" pitchFamily="34" charset="0"/>
              <a:buChar char="•"/>
            </a:pPr>
            <a:r>
              <a:rPr lang="mt" sz="1800" b="0" i="0" strike="noStrike" cap="none" spc="0" baseline="0" dirty="0">
                <a:solidFill>
                  <a:srgbClr val="000000"/>
                </a:solidFill>
                <a:effectLst/>
                <a:latin typeface="Helvetica"/>
                <a:ea typeface="Helvetica"/>
                <a:cs typeface="Helvetica"/>
              </a:rPr>
              <a:t>Esponiment fit-tul għal livelli ta’ RCS jista’ jikkawża mard fil-pulmun diżabilitattiv</a:t>
            </a:r>
          </a:p>
          <a:p>
            <a:pPr>
              <a:lnSpc>
                <a:spcPts val="2400"/>
              </a:lnSpc>
            </a:pPr>
            <a:r>
              <a:rPr lang="mt" sz="1800" b="0" i="0" strike="noStrike" cap="none" spc="0" baseline="0" dirty="0">
                <a:solidFill>
                  <a:srgbClr val="000000"/>
                </a:solidFill>
                <a:effectLst/>
                <a:latin typeface="Helvetica"/>
                <a:ea typeface="Helvetica"/>
                <a:cs typeface="Helvetica"/>
              </a:rPr>
              <a:t>Huwa importanti li nipproteġu ruħna kuljum mill-esponiment għal dan it-trab fl-arja. </a:t>
            </a:r>
          </a:p>
          <a:p>
            <a:pPr>
              <a:lnSpc>
                <a:spcPts val="2400"/>
              </a:lnSpc>
            </a:pPr>
            <a:r>
              <a:rPr lang="mt" sz="1800" b="0" i="0" strike="noStrike" cap="none" spc="0" baseline="0" dirty="0">
                <a:solidFill>
                  <a:srgbClr val="000000"/>
                </a:solidFill>
                <a:effectLst/>
                <a:latin typeface="Helvetica"/>
                <a:ea typeface="Helvetica"/>
                <a:cs typeface="Helvetica"/>
              </a:rPr>
              <a:t>Meta ssegwi prattiċi tajbin illum, inkunu qed nipproteġu lil saħħitna għall-futur.</a:t>
            </a:r>
          </a:p>
          <a:p>
            <a:pPr>
              <a:lnSpc>
                <a:spcPts val="2400"/>
              </a:lnSpc>
            </a:pPr>
            <a:r>
              <a:rPr lang="mt" sz="1800" b="0" i="0" strike="noStrike" cap="none" spc="0" baseline="0" dirty="0">
                <a:solidFill>
                  <a:srgbClr val="000000"/>
                </a:solidFill>
                <a:effectLst/>
                <a:latin typeface="Helvetica"/>
                <a:ea typeface="Helvetica"/>
                <a:cs typeface="Helvetica"/>
              </a:rPr>
              <a:t>Kif ser tqatta’ ż-żmien tal-pensjoni tiegħek?</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389799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WAQQAF IT-TRAB FIS-SORS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a:lstStyle/>
          <a:p>
            <a:pPr>
              <a:lnSpc>
                <a:spcPts val="2400"/>
              </a:lnSpc>
            </a:pPr>
            <a:r>
              <a:rPr lang="mt" sz="1800" b="0" i="0" strike="noStrike" cap="none" spc="0" baseline="0" dirty="0">
                <a:solidFill>
                  <a:srgbClr val="000000"/>
                </a:solidFill>
                <a:effectLst/>
                <a:latin typeface="Helvetica"/>
                <a:ea typeface="Helvetica"/>
                <a:cs typeface="Helvetica"/>
              </a:rPr>
              <a:t>Għandna nippruvaw innaqqsu l-potenzjal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għall-ġenerazzjoni tat-trab mill-ewwel post.</a:t>
            </a:r>
          </a:p>
          <a:p>
            <a:pPr>
              <a:lnSpc>
                <a:spcPts val="2400"/>
              </a:lnSpc>
            </a:pPr>
            <a:r>
              <a:rPr lang="mt" sz="1800" b="0" i="0" strike="noStrike" cap="none" spc="0" baseline="0" dirty="0">
                <a:solidFill>
                  <a:srgbClr val="000000"/>
                </a:solidFill>
                <a:effectLst/>
                <a:latin typeface="Helvetica"/>
                <a:ea typeface="Helvetica"/>
                <a:cs typeface="Helvetica"/>
              </a:rPr>
              <a:t>Jekk ma nkunux nistgħu nevitaw il-ġenerazzjoni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tat-trab, mela l-aktar mod effettiv biex tikkontrollah huwa fis-sors.</a:t>
            </a:r>
          </a:p>
          <a:p>
            <a:pPr>
              <a:lnSpc>
                <a:spcPts val="2400"/>
              </a:lnSpc>
            </a:pPr>
            <a:r>
              <a:rPr lang="mt" sz="1800" b="0" i="0" strike="noStrike" cap="none" spc="0" baseline="0" dirty="0">
                <a:solidFill>
                  <a:srgbClr val="000000"/>
                </a:solidFill>
                <a:effectLst/>
                <a:latin typeface="Helvetica"/>
                <a:ea typeface="Helvetica"/>
                <a:cs typeface="Helvetica"/>
              </a:rPr>
              <a:t>Dan ifisser li tpoġġi jew tissepara t-trab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mill-ħaddiem billi tuża’ barriera jew post magħluq, sistema ta’ ventilazzjoni (eż. estrazzjoni) u/jew sistema tas-suppressjoni tal-ilma.</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ĦU ĦSIEB IT-TIXRID IMMEDJATAMENT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Meta tieħu ħsieb immedjatament it-tixrid tat-trab (u x’qed jikkawżhom) ser inaqqas il-potenzjal li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t-trab li jissettilja jidħol fl-arja.</a:t>
            </a:r>
          </a:p>
          <a:p>
            <a:pPr>
              <a:lnSpc>
                <a:spcPts val="2400"/>
              </a:lnSpc>
              <a:spcAft>
                <a:spcPts val="1000"/>
              </a:spcAft>
            </a:pPr>
            <a:r>
              <a:rPr lang="mt" sz="1800" b="0" i="0" strike="noStrike" cap="none" spc="0" baseline="0" dirty="0">
                <a:solidFill>
                  <a:srgbClr val="000000"/>
                </a:solidFill>
                <a:effectLst/>
                <a:latin typeface="Helvetica"/>
                <a:ea typeface="Helvetica"/>
                <a:cs typeface="Helvetica"/>
              </a:rPr>
              <a:t>Il-partikli tat-trab respirabbli huma inviżibbli għall-għajn sakemm ma jintużax sors ta’ dawl qawwi biex jilluminahom. It-trab jista’ jibqa’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fl-arja għal jiem u ġimgħat sħaħ.</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mt" sz="2800" b="1" i="0" strike="noStrike" cap="none" spc="0" baseline="0" dirty="0">
                <a:solidFill>
                  <a:srgbClr val="F6A317"/>
                </a:solidFill>
                <a:effectLst/>
                <a:latin typeface="Helvetica"/>
                <a:ea typeface="Helvetica"/>
                <a:cs typeface="Helvetica"/>
              </a:rPr>
              <a:t>ILBES IL-PPE</a:t>
            </a:r>
          </a:p>
          <a:p>
            <a:pPr>
              <a:lnSpc>
                <a:spcPct val="100000"/>
              </a:lnSpc>
              <a:spcBef>
                <a:spcPts val="0"/>
              </a:spcBef>
            </a:pPr>
            <a:r>
              <a:rPr lang="mt" sz="2800" b="1" i="0" strike="noStrike" cap="none" spc="0" baseline="0" dirty="0">
                <a:solidFill>
                  <a:srgbClr val="F6A317"/>
                </a:solidFill>
                <a:effectLst/>
                <a:latin typeface="Helvetica"/>
                <a:ea typeface="Helvetica"/>
                <a:cs typeface="Helvetica"/>
              </a:rPr>
              <a:t>(JEKK MEĦTIEĠ)</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721600"/>
            <a:ext cx="5094169" cy="3682369"/>
          </a:xfrm>
        </p:spPr>
        <p:txBody>
          <a:bodyPr/>
          <a:lstStyle/>
          <a:p>
            <a:pPr>
              <a:lnSpc>
                <a:spcPts val="2400"/>
              </a:lnSpc>
              <a:spcAft>
                <a:spcPts val="1000"/>
              </a:spcAft>
            </a:pPr>
            <a:r>
              <a:rPr lang="mt" sz="1800" b="0" i="0" strike="noStrike" cap="none" spc="0" baseline="0" dirty="0">
                <a:solidFill>
                  <a:srgbClr val="000000"/>
                </a:solidFill>
                <a:effectLst/>
                <a:latin typeface="Helvetica"/>
                <a:ea typeface="Helvetica"/>
                <a:cs typeface="Helvetica"/>
              </a:rPr>
              <a:t>Jekk il-miżuri l-oħra kollha għall-kontroll tat-trab (ara l-5 tekniki ewlenin ta’ kontroll) mhumiex biżżejjed sabiex jipprevjenu l-esponiment għat-trab, ilbes il-PPE.</a:t>
            </a:r>
          </a:p>
          <a:p>
            <a:pPr>
              <a:lnSpc>
                <a:spcPts val="2400"/>
              </a:lnSpc>
              <a:spcAft>
                <a:spcPts val="1000"/>
              </a:spcAft>
            </a:pPr>
            <a:r>
              <a:rPr lang="mt" sz="1800" b="0" i="0" strike="noStrike" cap="none" spc="0" baseline="0" dirty="0">
                <a:solidFill>
                  <a:srgbClr val="000000"/>
                </a:solidFill>
                <a:effectLst/>
                <a:latin typeface="Helvetica"/>
                <a:ea typeface="Helvetica"/>
                <a:cs typeface="Helvetica"/>
              </a:rPr>
              <a:t>Minkejja dan il-PPE mhuwiex sostituzzjoni għal miżuri oħra ta’ kontroll għat-trab. Maskri tat-trab jipproteġu l-ħaddiem b’mod individwali temporanjament, iżda l-kwalità ġenerali tal-arja xorta tista’ tiġi kompromessa bit-trab.</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X’GĦANDEK U X’M’GĦANDEKX TAGĦMEL GĦAL PRATTIĊI TAJBIN BAŻIĊI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10553"/>
            <a:ext cx="10955577" cy="3230407"/>
          </a:xfrm>
        </p:spPr>
        <p:txBody>
          <a:bodyPr/>
          <a:lstStyle/>
          <a:p>
            <a:pPr>
              <a:lnSpc>
                <a:spcPts val="2400"/>
              </a:lnSpc>
              <a:spcBef>
                <a:spcPts val="600"/>
              </a:spcBef>
            </a:pPr>
            <a:r>
              <a:rPr lang="mt" sz="1800" b="1" i="0" strike="noStrike" cap="none" spc="0" baseline="0" dirty="0">
                <a:solidFill>
                  <a:srgbClr val="000000"/>
                </a:solidFill>
                <a:effectLst/>
                <a:latin typeface="Helvetica"/>
                <a:ea typeface="Helvetica"/>
                <a:cs typeface="Helvetica"/>
              </a:rPr>
              <a:t>X’GĦANDEK TAGĦMEL</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Tillimita l-aċċess għall-impjegati u għall-persunal awtorizzat biss għas-siti fejn qed isir ix-xogħol/għaż-żoni esposti għat-trab </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Tuża sistemi ta’ ventilazzjoni jew ta’ suppressjoni tal-ilma sabiex tnaqqas it-trab li jidħol fl-arja. </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Jekk huwa possibbli, agħmel ix-xogħol barra.</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Tuża metodi ta’ vakum jew ta’ tindif bl-ilma.</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Tippjana ’l quddiem sabiex tassigura li l-postijiet tax-xogħol ikunu siguri u li t-tagħmir ikun qed jaħdem</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Tirrapporta ħsarat u fassal pjan kif timmanniġġjahom b’mod malajr u sigur</a:t>
            </a:r>
          </a:p>
          <a:p>
            <a:pPr marL="285750" indent="-285750">
              <a:lnSpc>
                <a:spcPts val="2400"/>
              </a:lnSpc>
              <a:spcBef>
                <a:spcPts val="600"/>
              </a:spcBef>
              <a:buSzPct val="85000"/>
              <a:buFont typeface=".Apple Color Emoji UI"/>
              <a:buChar char="✅"/>
            </a:pPr>
            <a:r>
              <a:rPr lang="mt" sz="1800" b="0" i="0" strike="noStrike" cap="none" spc="0" baseline="0" dirty="0">
                <a:solidFill>
                  <a:srgbClr val="000000"/>
                </a:solidFill>
                <a:effectLst/>
                <a:latin typeface="Helvetica"/>
                <a:ea typeface="Helvetica"/>
                <a:cs typeface="Helvetica"/>
              </a:rPr>
              <a:t>Tilbes il-PPE għat-tul tal-ħidma tiegħek. Tassigura li l-maskri tal-wiċċ jitpoġġew ġew.</a:t>
            </a:r>
          </a:p>
          <a:p>
            <a:pPr>
              <a:lnSpc>
                <a:spcPts val="2400"/>
              </a:lnSpc>
              <a:spcBef>
                <a:spcPts val="600"/>
              </a:spcBef>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mt" sz="2800" b="1" i="0" strike="noStrike" cap="none" spc="0" baseline="0">
                <a:solidFill>
                  <a:srgbClr val="F6A317"/>
                </a:solidFill>
                <a:effectLst/>
                <a:latin typeface="Helvetica"/>
                <a:ea typeface="Helvetica"/>
                <a:cs typeface="Helvetica"/>
              </a:rPr>
              <a:t>X’GĦANDEK U X’M’GĦANDEKX TAGĦMEL GĦAL PRATTIĊI TAJBIN BAŻIĊI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a:lstStyle/>
          <a:p>
            <a:pPr>
              <a:lnSpc>
                <a:spcPts val="2400"/>
              </a:lnSpc>
            </a:pPr>
            <a:r>
              <a:rPr lang="mt" sz="1800" b="1" i="0" strike="noStrike" cap="none" spc="0" baseline="0">
                <a:solidFill>
                  <a:srgbClr val="000000"/>
                </a:solidFill>
                <a:effectLst/>
                <a:latin typeface="Helvetica"/>
                <a:ea typeface="Helvetica"/>
                <a:cs typeface="Helvetica"/>
              </a:rPr>
              <a:t>X’M’GĦANDEKX TAGĦMEL</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Tuża xkupilja xotta — Tuża metodi bil-vakwu jew bit-tindif bl-ilma</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Tuża arja ikkumpressata biex tnaddaf it-trab</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Tieħu ħwejjeġ maħmuġin tax-xogħol jew il-PPE id-dar</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Tuża PPE bil-ħsara</a:t>
            </a:r>
          </a:p>
          <a:p>
            <a:pPr marL="285750" indent="-285750">
              <a:lnSpc>
                <a:spcPts val="2400"/>
              </a:lnSpc>
              <a:buSzPct val="85000"/>
              <a:buFont typeface=".Apple Color Emoji UI"/>
              <a:buChar char="❌"/>
            </a:pPr>
            <a:r>
              <a:rPr lang="mt" sz="1800" b="0" i="0" strike="noStrike" cap="none" spc="0" baseline="0">
                <a:solidFill>
                  <a:srgbClr val="000000"/>
                </a:solidFill>
                <a:effectLst/>
                <a:latin typeface="Helvetica"/>
                <a:ea typeface="Helvetica"/>
                <a:cs typeface="Helvetica"/>
              </a:rPr>
              <a:t>Tpejjep jew tiekol fiż-żoni fejn qed isir il-proċess fuq il-post tax-xogħol tiegħek</a:t>
            </a:r>
          </a:p>
          <a:p>
            <a:pPr marL="285750" indent="-285750">
              <a:lnSpc>
                <a:spcPts val="2400"/>
              </a:lnSpc>
              <a:buSzPct val="85000"/>
              <a:buFont typeface=".Apple Color Emoji UI"/>
              <a:buChar char="❌"/>
            </a:pPr>
            <a:endParaRPr lang="en-US" sz="1800"/>
          </a:p>
          <a:p>
            <a:pPr marL="285750" indent="-285750">
              <a:lnSpc>
                <a:spcPts val="2400"/>
              </a:lnSpc>
              <a:buSzPct val="85000"/>
              <a:buFont typeface=".Apple Color Emoji UI"/>
              <a:buChar char="✅"/>
            </a:pPr>
            <a:endParaRPr lang="en-US" sz="180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SLAJD VOJTA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mt" sz="1800" b="0" i="0" strike="noStrike" cap="none" spc="0" baseline="0" dirty="0">
                <a:solidFill>
                  <a:srgbClr val="000000"/>
                </a:solidFill>
                <a:effectLst/>
                <a:latin typeface="Helvetica"/>
                <a:ea typeface="Helvetica"/>
                <a:cs typeface="Helvetica"/>
              </a:rPr>
              <a:t>Uża din is-slajd biex toħloq materjal ta’ taħriġ personalizzat u speċifiku għall-ambjent/kuntest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tax-xogħol.</a:t>
            </a:r>
          </a:p>
          <a:p>
            <a:pPr>
              <a:lnSpc>
                <a:spcPts val="2400"/>
              </a:lnSpc>
            </a:pPr>
            <a:r>
              <a:rPr lang="mt" sz="1800" b="0" i="0" strike="noStrike" cap="none" spc="0" baseline="0" dirty="0">
                <a:solidFill>
                  <a:srgbClr val="000000"/>
                </a:solidFill>
                <a:effectLst/>
                <a:latin typeface="Helvetica"/>
                <a:ea typeface="Helvetica"/>
                <a:cs typeface="Helvetica"/>
              </a:rPr>
              <a:t>Biex tbiddel l-istampa, ikklikkja bil-lemin</a:t>
            </a:r>
            <a:r>
              <a:rPr lang="en-IN" sz="1800" b="0" i="0" strike="noStrike" cap="none" spc="0" baseline="0" dirty="0">
                <a:solidFill>
                  <a:srgbClr val="000000"/>
                </a:solidFill>
                <a:effectLst/>
                <a:latin typeface="Helvetica"/>
                <a:ea typeface="Helvetica"/>
                <a:cs typeface="Helvetica"/>
              </a:rPr>
              <a:t> </a:t>
            </a:r>
            <a:r>
              <a:rPr lang="mt" sz="1800" b="0" i="0" strike="noStrike" cap="none" spc="0" baseline="0" dirty="0">
                <a:solidFill>
                  <a:srgbClr val="000000"/>
                </a:solidFill>
                <a:effectLst/>
                <a:latin typeface="Helvetica"/>
                <a:ea typeface="Helvetica"/>
                <a:cs typeface="Helvetica"/>
              </a:rPr>
              <a:t>&gt;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biddel l-istampa &gt; mill-fajl.</a:t>
            </a:r>
          </a:p>
          <a:p>
            <a:pPr>
              <a:lnSpc>
                <a:spcPts val="2400"/>
              </a:lnSpc>
            </a:pPr>
            <a:r>
              <a:rPr lang="mt" sz="1800" b="0" i="0" strike="noStrike" cap="none" spc="0" baseline="0" dirty="0">
                <a:solidFill>
                  <a:srgbClr val="000000"/>
                </a:solidFill>
                <a:effectLst/>
                <a:latin typeface="Helvetica"/>
                <a:ea typeface="Helvetica"/>
                <a:cs typeface="Helvetica"/>
              </a:rPr>
              <a:t>Sabiex toħloq iktar slajds, ikklikkja t-tab </a:t>
            </a:r>
            <a:br>
              <a:rPr lang="en-IN" sz="1800" b="0" i="0" strike="noStrike" cap="none" spc="0" baseline="0" dirty="0">
                <a:solidFill>
                  <a:srgbClr val="000000"/>
                </a:solidFill>
                <a:effectLst/>
                <a:latin typeface="Helvetica"/>
                <a:ea typeface="Helvetica"/>
                <a:cs typeface="Helvetica"/>
              </a:rPr>
            </a:br>
            <a:r>
              <a:rPr lang="mt" sz="1800" b="0" i="0" strike="noStrike" cap="none" spc="0" baseline="0" dirty="0">
                <a:solidFill>
                  <a:srgbClr val="000000"/>
                </a:solidFill>
                <a:effectLst/>
                <a:latin typeface="Helvetica"/>
                <a:ea typeface="Helvetica"/>
                <a:cs typeface="Helvetica"/>
              </a:rPr>
              <a:t>‘New Slide’ (Slajd Ġdida) hawn fuq.</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mt" sz="2800" b="1" i="0" strike="noStrike" cap="none" spc="0" baseline="0">
                <a:solidFill>
                  <a:srgbClr val="F6A317"/>
                </a:solidFill>
                <a:effectLst/>
                <a:latin typeface="Helvetica"/>
                <a:ea typeface="Helvetica"/>
                <a:cs typeface="Helvetica"/>
              </a:rPr>
              <a:t>KONKLUŻJONI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889028" cy="3682369"/>
          </a:xfrm>
        </p:spPr>
        <p:txBody>
          <a:bodyPr/>
          <a:lstStyle/>
          <a:p>
            <a:pPr>
              <a:lnSpc>
                <a:spcPts val="2400"/>
              </a:lnSpc>
              <a:spcBef>
                <a:spcPts val="600"/>
              </a:spcBef>
              <a:spcAft>
                <a:spcPts val="1000"/>
              </a:spcAft>
            </a:pPr>
            <a:r>
              <a:rPr lang="mt" sz="1800" b="0" i="0" strike="noStrike" cap="none" spc="0" baseline="0" dirty="0">
                <a:solidFill>
                  <a:srgbClr val="000000"/>
                </a:solidFill>
                <a:effectLst/>
                <a:latin typeface="Helvetica"/>
                <a:ea typeface="Helvetica"/>
                <a:cs typeface="Helvetica"/>
              </a:rPr>
              <a:t>Meta taħdem b’minerali li fihom is-silika kristallina, ftakar: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Dejjem immira biex twaqqaf it-trab fis-sors</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Ambjent tax-xogħol nadif huwa wieħed sigur</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Ir-restrizzjoni tal-aċċess għal żoni esposti għat-trab huwa metodu tajjeb kif tipprevjeni l-esponiment.</a:t>
            </a:r>
          </a:p>
          <a:p>
            <a:pPr marL="285750" indent="-285750">
              <a:lnSpc>
                <a:spcPts val="2400"/>
              </a:lnSpc>
              <a:spcBef>
                <a:spcPts val="600"/>
              </a:spcBef>
              <a:spcAft>
                <a:spcPts val="600"/>
              </a:spcAft>
              <a:buClr>
                <a:srgbClr val="F1B600"/>
              </a:buClr>
              <a:buSzPct val="120000"/>
              <a:buFont typeface="Wingdings" pitchFamily="2" charset="2"/>
              <a:buChar char="q"/>
            </a:pPr>
            <a:r>
              <a:rPr lang="mt" sz="1800" b="0" i="0" strike="noStrike" cap="none" spc="0" baseline="0" dirty="0">
                <a:solidFill>
                  <a:srgbClr val="000000"/>
                </a:solidFill>
                <a:effectLst/>
                <a:latin typeface="Helvetica"/>
                <a:ea typeface="Helvetica"/>
                <a:cs typeface="Helvetica"/>
              </a:rPr>
              <a:t>Evita t-tipjip — it-tipjip iżid l-effetti negattivi tal-RCS fuq is-saħħa </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207414" cy="850900"/>
          </a:xfrm>
        </p:spPr>
        <p:txBody>
          <a:bodyPr/>
          <a:lstStyle/>
          <a:p>
            <a:pPr>
              <a:lnSpc>
                <a:spcPct val="100000"/>
              </a:lnSpc>
            </a:pPr>
            <a:r>
              <a:rPr lang="mt" sz="2800" b="1" i="0" strike="noStrike" cap="none" spc="0" baseline="0" dirty="0">
                <a:solidFill>
                  <a:srgbClr val="F6A317"/>
                </a:solidFill>
                <a:effectLst/>
                <a:latin typeface="Helvetica"/>
                <a:ea typeface="Helvetica"/>
                <a:cs typeface="Helvetica"/>
              </a:rPr>
              <a:t>MATERJAL ADDIZZJONALI GĦAT-TAGĦLIM</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3" history="0"/>
              </a:rPr>
              <a:t>Prattiċi Tajbin għat-Tindif ta’ Uċuh u Installazzjonijiet (Folja ta’ Ħidma 2.1.1a)</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3" history="0"/>
              </a:rPr>
              <a:t>Prattiċi Tajbin għal Iġjene Tajba (Folja ta’ Ħidma 2.1.10)</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4" history="0"/>
              </a:rPr>
              <a:t>Gwida ta’ Prattiċi Tajbin NEPSI</a:t>
            </a:r>
          </a:p>
          <a:p>
            <a:pPr marL="285750" indent="-285750">
              <a:lnSpc>
                <a:spcPts val="2300"/>
              </a:lnSpc>
              <a:spcBef>
                <a:spcPts val="600"/>
              </a:spcBef>
              <a:spcAft>
                <a:spcPts val="600"/>
              </a:spcAft>
              <a:buSzPct val="130000"/>
              <a:buFont typeface="Arial" panose="020B0604020202020204" pitchFamily="34" charset="0"/>
              <a:buChar char="•"/>
            </a:pPr>
            <a:r>
              <a:rPr lang="mt" sz="1600" b="0" i="0" strike="noStrike" cap="none" spc="0" baseline="0">
                <a:solidFill>
                  <a:srgbClr val="000000"/>
                </a:solidFill>
                <a:effectLst/>
                <a:latin typeface="Helvetica"/>
                <a:ea typeface="Helvetica"/>
                <a:cs typeface="Helvetica"/>
                <a:hlinkClick r:id="rId5" history="0"/>
              </a:rPr>
              <a:t>Gwida NEPSI għal SMEs</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mt" b="0" i="0" strike="noStrike" cap="none" spc="0" baseline="0" dirty="0">
                <a:solidFill>
                  <a:srgbClr val="000000"/>
                </a:solidFill>
                <a:effectLst/>
                <a:latin typeface="Calibri"/>
                <a:ea typeface="Calibri"/>
                <a:cs typeface="Calibri"/>
              </a:rPr>
              <a:t>Żur il-</a:t>
            </a:r>
            <a:r>
              <a:rPr lang="mt" b="1" i="0" strike="noStrike" cap="none" spc="0" baseline="0" dirty="0">
                <a:solidFill>
                  <a:srgbClr val="000000"/>
                </a:solidFill>
                <a:effectLst/>
                <a:latin typeface="Calibri"/>
                <a:ea typeface="Calibri"/>
                <a:cs typeface="Calibri"/>
              </a:rPr>
              <a:t>Pjattaforma tat-Tagħlim Elettroniku NEPSI</a:t>
            </a:r>
            <a:r>
              <a:rPr lang="mt" b="0" i="0" strike="noStrike" cap="none" spc="0" baseline="0" dirty="0">
                <a:solidFill>
                  <a:srgbClr val="000000"/>
                </a:solidFill>
                <a:effectLst/>
                <a:latin typeface="Calibri"/>
                <a:ea typeface="Calibri"/>
                <a:cs typeface="Calibri"/>
              </a:rPr>
              <a:t> fuq </a:t>
            </a:r>
            <a:r>
              <a:rPr lang="mt" b="0" i="0" strike="noStrike" cap="none" spc="0" baseline="0" dirty="0">
                <a:solidFill>
                  <a:srgbClr val="000000"/>
                </a:solidFill>
                <a:effectLst/>
                <a:latin typeface="Calibri"/>
                <a:ea typeface="Calibri"/>
                <a:cs typeface="Calibri"/>
                <a:hlinkClick r:id="rId6" history="0"/>
              </a:rPr>
              <a:t>training.nepsi.eu</a:t>
            </a:r>
            <a:r>
              <a:rPr lang="mt" b="0" i="0" strike="noStrike" cap="none" spc="0" baseline="0" dirty="0">
                <a:solidFill>
                  <a:srgbClr val="000000"/>
                </a:solidFill>
                <a:effectLst/>
                <a:latin typeface="Calibri"/>
                <a:ea typeface="Calibri"/>
                <a:cs typeface="Calibri"/>
              </a:rPr>
              <a:t> għal iktar riżorsi ta’ tagħlim fuq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472D388-DBE5-4CED-BDAB-22593FC35B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137</TotalTime>
  <Words>998</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48</cp:revision>
  <dcterms:created xsi:type="dcterms:W3CDTF">2020-06-24T14:35:04Z</dcterms:created>
  <dcterms:modified xsi:type="dcterms:W3CDTF">2024-11-13T12:18:25Z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