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9"/>
  </p:notesMasterIdLst>
  <p:sldIdLst>
    <p:sldId id="256" r:id="rId5"/>
    <p:sldId id="273" r:id="rId6"/>
    <p:sldId id="278" r:id="rId7"/>
    <p:sldId id="272" r:id="rId8"/>
    <p:sldId id="277" r:id="rId9"/>
    <p:sldId id="281" r:id="rId10"/>
    <p:sldId id="261" r:id="rId11"/>
    <p:sldId id="260" r:id="rId12"/>
    <p:sldId id="280" r:id="rId13"/>
    <p:sldId id="268" r:id="rId14"/>
    <p:sldId id="279" r:id="rId15"/>
    <p:sldId id="266" r:id="rId16"/>
    <p:sldId id="264" r:id="rId17"/>
    <p:sldId id="267" r:id="rId18"/>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A14D"/>
    <a:srgbClr val="EF9A2E"/>
    <a:srgbClr val="F7A315"/>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B5F5DC1-1193-0C46-B250-A1ADEA3AB979}" v="1" dt="2020-12-09T20:37:57.93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298" autoAdjust="0"/>
    <p:restoredTop sz="88844"/>
  </p:normalViewPr>
  <p:slideViewPr>
    <p:cSldViewPr snapToGrid="0" snapToObjects="1">
      <p:cViewPr varScale="1">
        <p:scale>
          <a:sx n="109" d="100"/>
          <a:sy n="109" d="100"/>
        </p:scale>
        <p:origin x="1144" y="176"/>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16472896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2</a:t>
            </a:fld>
            <a:endParaRPr lang="en-US"/>
          </a:p>
        </p:txBody>
      </p:sp>
    </p:spTree>
    <p:extLst>
      <p:ext uri="{BB962C8B-B14F-4D97-AF65-F5344CB8AC3E}">
        <p14:creationId xmlns:p14="http://schemas.microsoft.com/office/powerpoint/2010/main" val="28470979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16016924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nl" sz="1200" b="0" i="0" strike="noStrike" cap="none" spc="0" baseline="0" dirty="0">
                <a:solidFill>
                  <a:srgbClr val="000000"/>
                </a:solidFill>
                <a:effectLst/>
                <a:latin typeface="+mn-lt"/>
                <a:ea typeface="Calibri"/>
                <a:cs typeface="Calibri"/>
              </a:rPr>
              <a:t>Overmatige blootstelling aan inhaleerbaar kristallijn silicastof kan bij werknemers leiden tot serieuze gezondheidsklachten op de lange termijn. Daarom is het belangrijk dat alle werknemers zich bewust zijn van de voorschriften die het risico op blootstelling aan silicastof zo veel mogelijk beperken of voorkomen”. </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13545987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4068020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 sz="1200" b="0" i="0" strike="noStrike" cap="none" spc="0" baseline="0" dirty="0">
                <a:solidFill>
                  <a:srgbClr val="000000"/>
                </a:solidFill>
                <a:effectLst/>
                <a:latin typeface="+mn-lt"/>
                <a:ea typeface="Calibri"/>
                <a:cs typeface="Calibri"/>
              </a:rPr>
              <a:t>Bij het uitvoeren van high-energy processen op mineralen is het bijvoorbeeld belangrijk om een apparaat te gebruiken met een afzuigsysteem/watersysteem. (Zie afbeelding hierboven.)</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24897398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8965028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22656369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695539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13250933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17478750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730192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44323794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Text Placeholder 4">
            <a:extLst>
              <a:ext uri="{FF2B5EF4-FFF2-40B4-BE49-F238E27FC236}">
                <a16:creationId xmlns:a16="http://schemas.microsoft.com/office/drawing/2014/main" id="{D1521AF0-1C3C-9B42-BAF5-EBAA6AC12E16}"/>
              </a:ext>
            </a:extLst>
          </p:cNvPr>
          <p:cNvSpPr txBox="1"/>
          <p:nvPr userDrawn="1"/>
        </p:nvSpPr>
        <p:spPr>
          <a:xfrm>
            <a:off x="7876903" y="429114"/>
            <a:ext cx="3940448"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nl" sz="1400" b="1" i="0" strike="noStrike" cap="none" spc="0" baseline="0">
                <a:solidFill>
                  <a:srgbClr val="F6A317"/>
                </a:solidFill>
                <a:effectLst/>
                <a:latin typeface="Helvetica"/>
                <a:ea typeface="Helvetica"/>
                <a:cs typeface="Helvetica"/>
              </a:rPr>
              <a:t>VOORSCHRIFTEN VOOR HET WERKEN MET MATERIALEN DIE INHALEERBAAR KRISTALLIJN SILICASTOF BEVATTEN</a:t>
            </a:r>
          </a:p>
        </p:txBody>
      </p:sp>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nl" sz="1000" b="0" i="0" strike="noStrike" cap="none" spc="0" baseline="0">
                <a:solidFill>
                  <a:srgbClr val="000000"/>
                </a:solidFill>
                <a:effectLst/>
                <a:latin typeface="Helvetica"/>
                <a:ea typeface="Helvetica"/>
                <a:cs typeface="Helvetica"/>
              </a:rPr>
              <a:t>Dit trainingspakket is onderdeel van de NEPSI Gids voor de juiste werkwijze – ga naar guide.nepsi.eu </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151E51A5-48D1-3541-A394-ED11EF33B05A}"/>
              </a:ext>
            </a:extLst>
          </p:cNvPr>
          <p:cNvPicPr>
            <a:picLocks noChangeAspect="1"/>
          </p:cNvPicPr>
          <p:nvPr userDrawn="1"/>
        </p:nvPicPr>
        <p:blipFill>
          <a:blip r:embed="rId10"/>
          <a:stretch>
            <a:fillRect/>
          </a:stretch>
        </p:blipFill>
        <p:spPr>
          <a:xfrm>
            <a:off x="406346" y="366936"/>
            <a:ext cx="1000588" cy="630000"/>
          </a:xfrm>
          <a:prstGeom prst="rect">
            <a:avLst/>
          </a:prstGeom>
        </p:spPr>
      </p:pic>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4.sv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2" y="2683387"/>
            <a:ext cx="7534275" cy="1592826"/>
          </a:xfrm>
        </p:spPr>
        <p:txBody>
          <a:bodyPr anchor="t"/>
          <a:lstStyle/>
          <a:p>
            <a:pPr>
              <a:lnSpc>
                <a:spcPct val="100000"/>
              </a:lnSpc>
            </a:pPr>
            <a:r>
              <a:rPr lang="nl" sz="2800" b="1" i="0" strike="noStrike" cap="none" spc="0" baseline="0" dirty="0">
                <a:solidFill>
                  <a:srgbClr val="FFFFFF"/>
                </a:solidFill>
                <a:effectLst/>
                <a:latin typeface="Helvetica"/>
                <a:ea typeface="Helvetica"/>
                <a:cs typeface="Helvetica"/>
              </a:rPr>
              <a:t>VOORSCHRIFTEN VOOR HET WERKEN MET MATERIALEN DIE INHALEERBAAR KRISTALLIJN SILICASTOF BEVATTEN</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276213"/>
            <a:ext cx="7534275" cy="850900"/>
          </a:xfrm>
        </p:spPr>
        <p:txBody>
          <a:bodyPr/>
          <a:lstStyle/>
          <a:p>
            <a:endParaRPr lang="en-US"/>
          </a:p>
        </p:txBody>
      </p:sp>
      <p:sp>
        <p:nvSpPr>
          <p:cNvPr id="2" name="Rectangle 1">
            <a:extLst>
              <a:ext uri="{FF2B5EF4-FFF2-40B4-BE49-F238E27FC236}">
                <a16:creationId xmlns:a16="http://schemas.microsoft.com/office/drawing/2014/main" id="{2277DBB3-EF70-E14E-B8FC-73E766794D0D}"/>
              </a:ext>
            </a:extLst>
          </p:cNvPr>
          <p:cNvSpPr/>
          <p:nvPr/>
        </p:nvSpPr>
        <p:spPr>
          <a:xfrm>
            <a:off x="8170606" y="154379"/>
            <a:ext cx="3597840" cy="9856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nl-NL" sz="2800" dirty="0"/>
              <a:t>INLEIDING (VOOR DE TRAINER)</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200"/>
              </a:lnSpc>
            </a:pPr>
            <a:r>
              <a:rPr lang="nl-NL" sz="1700" dirty="0">
                <a:latin typeface="Helvetica"/>
                <a:cs typeface="Helvetica"/>
              </a:rPr>
              <a:t>Als onderdeel van de educatie die hoort bij het implementeren van de NEPSI voorschriften, heeft NEPSI ook diverse educatieve bronnen ontwikkeld. </a:t>
            </a:r>
          </a:p>
          <a:p>
            <a:pPr>
              <a:lnSpc>
                <a:spcPts val="2200"/>
              </a:lnSpc>
            </a:pPr>
            <a:r>
              <a:rPr lang="nl-NL" sz="1700" dirty="0">
                <a:latin typeface="Helvetica"/>
                <a:cs typeface="Helvetica"/>
              </a:rPr>
              <a:t>In iedere PowerPointtraining vind je informatie over een onderwerp dat relevant is voor werknemers die, ongeacht de industrie waarin ze werken, werken met inhaleerbaar kristallijn silicastof. De trainingen bevatten informatie over de risico’s van blootstelling en voorschriften die je kunt opvolgen om deze risico’s zo veel mogelijk te beperken. Het doel van de training is om werknemers te informeren en op te leiden om de voorzorgsmaatregelen zo goed mogelijk op te volgen, om het risico op blootstelling aan inhaleerbaar kristallijn silicastof op de werkvloer zo veel mogelijk te beperken. </a:t>
            </a:r>
          </a:p>
          <a:p>
            <a:pPr>
              <a:lnSpc>
                <a:spcPts val="2200"/>
              </a:lnSpc>
            </a:pPr>
            <a:r>
              <a:rPr lang="nl-NL" sz="1700" dirty="0">
                <a:latin typeface="Helvetica"/>
                <a:cs typeface="Helvetica"/>
              </a:rPr>
              <a:t>Gebruik indien gewenst het blanco template en de placeholders om aanvullende informatie aan de training toe te voegen. </a:t>
            </a:r>
          </a:p>
        </p:txBody>
      </p:sp>
    </p:spTree>
    <p:extLst>
      <p:ext uri="{BB962C8B-B14F-4D97-AF65-F5344CB8AC3E}">
        <p14:creationId xmlns:p14="http://schemas.microsoft.com/office/powerpoint/2010/main" val="39766414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nl" sz="2800" b="1" i="0" strike="noStrike" cap="none" spc="0" baseline="0">
                <a:solidFill>
                  <a:srgbClr val="F6A317"/>
                </a:solidFill>
                <a:effectLst/>
                <a:latin typeface="Helvetica"/>
                <a:ea typeface="Helvetica"/>
                <a:cs typeface="Helvetica"/>
              </a:rPr>
              <a:t>LET OP</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xfrm>
            <a:off x="777242" y="2362676"/>
            <a:ext cx="10652757" cy="3601153"/>
          </a:xfrm>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200"/>
              </a:lnSpc>
            </a:pPr>
            <a:r>
              <a:rPr lang="nl" sz="1700" b="0" i="0" strike="noStrike" cap="none" spc="0" baseline="0" dirty="0">
                <a:solidFill>
                  <a:srgbClr val="000000"/>
                </a:solidFill>
                <a:effectLst/>
                <a:latin typeface="Helvetica"/>
                <a:ea typeface="Helvetica"/>
                <a:cs typeface="Helvetica"/>
              </a:rPr>
              <a:t>De informatie in deze PowerPointpresentatie is adviserend van aard en bevat informatieve inhoud. Deze informatie bevat geen regelgeving of nieuwe juridische verplichtingen. De informatie zorgt ook niet voor wijzigingen in de bestaande regelgeving in de gezondheidswetgeving.</a:t>
            </a:r>
          </a:p>
        </p:txBody>
      </p:sp>
    </p:spTree>
    <p:extLst>
      <p:ext uri="{BB962C8B-B14F-4D97-AF65-F5344CB8AC3E}">
        <p14:creationId xmlns:p14="http://schemas.microsoft.com/office/powerpoint/2010/main" val="1327012488"/>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nl" sz="2800" b="1" i="0" strike="noStrike" cap="none" spc="0" baseline="0">
                <a:solidFill>
                  <a:srgbClr val="F6A317"/>
                </a:solidFill>
                <a:effectLst/>
                <a:latin typeface="Helvetica"/>
                <a:ea typeface="Helvetica"/>
                <a:cs typeface="Helvetica"/>
              </a:rPr>
              <a:t>INTRODUCTIE</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p:txBody>
          <a:bodyPr/>
          <a:lstStyle/>
          <a:p>
            <a:pPr>
              <a:lnSpc>
                <a:spcPts val="2200"/>
              </a:lnSpc>
            </a:pPr>
            <a:r>
              <a:rPr lang="nl" sz="1700" b="1" i="0" strike="noStrike" cap="none" spc="0" baseline="0" dirty="0">
                <a:solidFill>
                  <a:srgbClr val="000000"/>
                </a:solidFill>
                <a:effectLst/>
                <a:latin typeface="Helvetica"/>
                <a:ea typeface="Helvetica"/>
                <a:cs typeface="Helvetica"/>
              </a:rPr>
              <a:t>Leren hoe je jezelf kunt beschermen tegen werkgerelateerde gezondheidsproblemen is zeer belangrijk.</a:t>
            </a:r>
          </a:p>
          <a:p>
            <a:pPr>
              <a:lnSpc>
                <a:spcPts val="2200"/>
              </a:lnSpc>
            </a:pPr>
            <a:r>
              <a:rPr lang="nl" sz="1700" b="0" i="0" strike="noStrike" cap="none" spc="0" baseline="0" dirty="0">
                <a:solidFill>
                  <a:srgbClr val="000000"/>
                </a:solidFill>
                <a:effectLst/>
                <a:latin typeface="Helvetica"/>
                <a:ea typeface="Helvetica"/>
                <a:cs typeface="Helvetica"/>
              </a:rPr>
              <a:t>In deze PowerPointtraining leer je: </a:t>
            </a:r>
          </a:p>
          <a:p>
            <a:pPr marL="285750" indent="-285750">
              <a:lnSpc>
                <a:spcPts val="2200"/>
              </a:lnSpc>
              <a:buFont typeface="Arial" panose="020B0604020202020204" pitchFamily="34" charset="0"/>
              <a:buChar char="•"/>
            </a:pPr>
            <a:r>
              <a:rPr lang="nl" sz="1700" b="0" i="0" strike="noStrike" cap="none" spc="0" baseline="0" dirty="0">
                <a:solidFill>
                  <a:srgbClr val="000000"/>
                </a:solidFill>
                <a:effectLst/>
                <a:latin typeface="Helvetica"/>
                <a:ea typeface="Helvetica"/>
                <a:cs typeface="Helvetica"/>
              </a:rPr>
              <a:t>Eenvoudige voorzorgsmaatregelen om blootstelling aan het gevaarlijke inhaleerbaar kristallijn silicastof te voorkomen of te beperken </a:t>
            </a:r>
          </a:p>
          <a:p>
            <a:pPr marL="285750" indent="-285750">
              <a:lnSpc>
                <a:spcPts val="2200"/>
              </a:lnSpc>
              <a:buFont typeface="Arial" panose="020B0604020202020204" pitchFamily="34" charset="0"/>
              <a:buChar char="•"/>
            </a:pPr>
            <a:r>
              <a:rPr lang="nl" sz="1700" b="0" i="0" strike="noStrike" cap="none" spc="0" baseline="0" dirty="0">
                <a:solidFill>
                  <a:srgbClr val="FF0000"/>
                </a:solidFill>
                <a:effectLst/>
                <a:latin typeface="Helvetica"/>
                <a:ea typeface="Helvetica"/>
                <a:cs typeface="Helvetica"/>
              </a:rPr>
              <a:t>Tekst in te vullen door trainer – heb je zelf slides aan de presentatie toegevoegd? Maak dan een kort overzicht van de contextuele materialen </a:t>
            </a:r>
          </a:p>
          <a:p>
            <a:pPr marL="285750" indent="-285750">
              <a:lnSpc>
                <a:spcPts val="2200"/>
              </a:lnSpc>
              <a:buFont typeface="Arial" panose="020B0604020202020204" pitchFamily="34" charset="0"/>
              <a:buChar char="•"/>
            </a:pPr>
            <a:endParaRPr lang="en-US" sz="1700" dirty="0"/>
          </a:p>
        </p:txBody>
      </p:sp>
      <p:pic>
        <p:nvPicPr>
          <p:cNvPr id="5" name="Picture Placeholder 8" descr="Construction worker">
            <a:extLst>
              <a:ext uri="{FF2B5EF4-FFF2-40B4-BE49-F238E27FC236}">
                <a16:creationId xmlns:a16="http://schemas.microsoft.com/office/drawing/2014/main" id="{722E9D79-B5C0-8B43-9EE5-A3BB4C04C93F}"/>
              </a:ext>
            </a:extLst>
          </p:cNvPr>
          <p:cNvPicPr>
            <a:picLocks noGrp="1" noChangeAspect="1"/>
          </p:cNvPicPr>
          <p:nvPr>
            <p:ph type="pic" sz="quarter" idx="12"/>
          </p:nvPr>
        </p:nvPicPr>
        <p:blipFill>
          <a:blip r:embed="rId3">
            <a:extLst>
              <a:ext uri="{96DAC541-7B7A-43D3-8B79-37D633B846F1}">
                <asvg:svgBlip xmlns:asvg="http://schemas.microsoft.com/office/drawing/2016/SVG/main" r:embed="rId4"/>
              </a:ext>
            </a:extLst>
          </a:blip>
          <a:srcRect/>
          <a:stretch/>
        </p:blipFill>
        <p:spPr>
          <a:xfrm>
            <a:off x="6986588" y="1608138"/>
            <a:ext cx="4437062" cy="4437062"/>
          </a:xfrm>
        </p:spPr>
      </p:pic>
    </p:spTree>
    <p:extLst>
      <p:ext uri="{BB962C8B-B14F-4D97-AF65-F5344CB8AC3E}">
        <p14:creationId xmlns:p14="http://schemas.microsoft.com/office/powerpoint/2010/main" val="178900945"/>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5" y="1640901"/>
            <a:ext cx="4540104" cy="850900"/>
          </a:xfrm>
        </p:spPr>
        <p:txBody>
          <a:bodyPr/>
          <a:lstStyle/>
          <a:p>
            <a:pPr>
              <a:lnSpc>
                <a:spcPct val="100000"/>
              </a:lnSpc>
            </a:pPr>
            <a:r>
              <a:rPr lang="nl" sz="2800" b="1" i="0" strike="noStrike" cap="none" spc="0" baseline="0">
                <a:solidFill>
                  <a:srgbClr val="F6A317"/>
                </a:solidFill>
                <a:effectLst/>
                <a:latin typeface="Helvetica"/>
                <a:ea typeface="Helvetica"/>
                <a:cs typeface="Helvetica"/>
              </a:rPr>
              <a:t>TECHNIEKEN VOOR STOFBEHEERSING</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5"/>
            <a:ext cx="4387796" cy="2590690"/>
          </a:xfrm>
        </p:spPr>
        <p:txBody>
          <a:bodyPr/>
          <a:lstStyle/>
          <a:p>
            <a:pPr>
              <a:lnSpc>
                <a:spcPts val="2200"/>
              </a:lnSpc>
            </a:pPr>
            <a:r>
              <a:rPr lang="nl" sz="1700" b="0" i="0" strike="noStrike" cap="none" spc="0" baseline="0" dirty="0">
                <a:solidFill>
                  <a:srgbClr val="000000"/>
                </a:solidFill>
                <a:effectLst/>
                <a:latin typeface="Helvetica"/>
                <a:ea typeface="Helvetica"/>
                <a:cs typeface="Helvetica"/>
              </a:rPr>
              <a:t>Er zijn vijf technieken voor stofbeheersing die worden toegepast om om te gaan met inhaleerbaar kristallijn silicastof. Deze technieken zijn onderdeel van de NEPSI voorschriften. </a:t>
            </a:r>
          </a:p>
        </p:txBody>
      </p:sp>
      <p:pic>
        <p:nvPicPr>
          <p:cNvPr id="8" name="Picture 7" descr="A screenshot of a cell phone&#10;&#10;Description automatically generated">
            <a:extLst>
              <a:ext uri="{FF2B5EF4-FFF2-40B4-BE49-F238E27FC236}">
                <a16:creationId xmlns:a16="http://schemas.microsoft.com/office/drawing/2014/main" id="{10632FE8-F8F5-A547-989B-4ABE1B92E56A}"/>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11" name="Picture 10" descr="A screenshot of a cell phone&#10;&#10;Description automatically generated">
            <a:extLst>
              <a:ext uri="{FF2B5EF4-FFF2-40B4-BE49-F238E27FC236}">
                <a16:creationId xmlns:a16="http://schemas.microsoft.com/office/drawing/2014/main" id="{AD6D66F3-54AE-BC42-8E92-5A04A01A5CFD}"/>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6" name="Picture 5" descr="A screenshot of a cell phone&#10;&#10;Description automatically generated">
            <a:extLst>
              <a:ext uri="{FF2B5EF4-FFF2-40B4-BE49-F238E27FC236}">
                <a16:creationId xmlns:a16="http://schemas.microsoft.com/office/drawing/2014/main" id="{3892BAA8-98B0-7346-9C0F-D2D3A0C9074E}"/>
              </a:ext>
            </a:extLst>
          </p:cNvPr>
          <p:cNvPicPr>
            <a:picLocks noChangeAspect="1"/>
          </p:cNvPicPr>
          <p:nvPr/>
        </p:nvPicPr>
        <p:blipFill>
          <a:blip r:embed="rId3"/>
          <a:srcRect l="7057" t="9146" r="76967" b="66230"/>
          <a:stretch>
            <a:fillRect/>
          </a:stretch>
        </p:blipFill>
        <p:spPr>
          <a:xfrm>
            <a:off x="5365058" y="3255685"/>
            <a:ext cx="1073250" cy="1064204"/>
          </a:xfrm>
          <a:prstGeom prst="rect">
            <a:avLst/>
          </a:prstGeom>
        </p:spPr>
      </p:pic>
      <p:pic>
        <p:nvPicPr>
          <p:cNvPr id="9" name="Picture 8" descr="A screenshot of a cell phone&#10;&#10;Description automatically generated">
            <a:extLst>
              <a:ext uri="{FF2B5EF4-FFF2-40B4-BE49-F238E27FC236}">
                <a16:creationId xmlns:a16="http://schemas.microsoft.com/office/drawing/2014/main" id="{DFA46869-474C-6949-A914-489747B877EB}"/>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7" name="Picture 6" descr="A screenshot of a cell phone&#10;&#10;Description automatically generated">
            <a:extLst>
              <a:ext uri="{FF2B5EF4-FFF2-40B4-BE49-F238E27FC236}">
                <a16:creationId xmlns:a16="http://schemas.microsoft.com/office/drawing/2014/main" id="{80D6658B-94DC-6A40-B1CC-8AFFC64934EB}"/>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4" name="TextBox 3">
            <a:extLst>
              <a:ext uri="{FF2B5EF4-FFF2-40B4-BE49-F238E27FC236}">
                <a16:creationId xmlns:a16="http://schemas.microsoft.com/office/drawing/2014/main" id="{30EFE92B-4FD7-A345-A753-216FB998B01F}"/>
              </a:ext>
            </a:extLst>
          </p:cNvPr>
          <p:cNvSpPr txBox="1"/>
          <p:nvPr/>
        </p:nvSpPr>
        <p:spPr>
          <a:xfrm>
            <a:off x="6579514" y="1702138"/>
            <a:ext cx="2049057" cy="1823002"/>
          </a:xfrm>
          <a:prstGeom prst="rect">
            <a:avLst/>
          </a:prstGeom>
          <a:noFill/>
        </p:spPr>
        <p:txBody>
          <a:bodyPr wrap="square" rtlCol="0">
            <a:spAutoFit/>
          </a:bodyPr>
          <a:lstStyle/>
          <a:p>
            <a:pPr>
              <a:spcAft>
                <a:spcPts val="300"/>
              </a:spcAft>
            </a:pPr>
            <a:r>
              <a:rPr lang="nl" sz="1050" b="1" i="0" strike="noStrike" cap="none" spc="50" baseline="0" dirty="0">
                <a:solidFill>
                  <a:srgbClr val="EF9A2E"/>
                </a:solidFill>
                <a:effectLst/>
                <a:latin typeface="Futura Medium"/>
                <a:ea typeface="Futura Medium"/>
                <a:cs typeface="Futura Medium"/>
              </a:rPr>
              <a:t>GOEDE HYGIENE / SCHOONMAAK</a:t>
            </a:r>
          </a:p>
          <a:p>
            <a:r>
              <a:rPr lang="nl" sz="1200" b="0" i="0" strike="noStrike" cap="none" spc="0" baseline="0" dirty="0">
                <a:solidFill>
                  <a:srgbClr val="000000"/>
                </a:solidFill>
                <a:effectLst/>
                <a:latin typeface="Calibri"/>
                <a:ea typeface="Calibri"/>
                <a:cs typeface="Calibri"/>
              </a:rPr>
              <a:t>Het wassen van werkkleding en goed stofzuigen gaat stopophoping op de lange termijn tegen – een schone werkplek is een veilige werkplek</a:t>
            </a:r>
          </a:p>
          <a:p>
            <a:endParaRPr lang="en-US" dirty="0"/>
          </a:p>
        </p:txBody>
      </p:sp>
      <p:sp>
        <p:nvSpPr>
          <p:cNvPr id="10" name="TextBox 9">
            <a:extLst>
              <a:ext uri="{FF2B5EF4-FFF2-40B4-BE49-F238E27FC236}">
                <a16:creationId xmlns:a16="http://schemas.microsoft.com/office/drawing/2014/main" id="{D2E06BDD-2B10-8544-8ADF-4B09321CF4E0}"/>
              </a:ext>
            </a:extLst>
          </p:cNvPr>
          <p:cNvSpPr txBox="1"/>
          <p:nvPr/>
        </p:nvSpPr>
        <p:spPr>
          <a:xfrm>
            <a:off x="6579514" y="3394767"/>
            <a:ext cx="2134063" cy="1700960"/>
          </a:xfrm>
          <a:prstGeom prst="rect">
            <a:avLst/>
          </a:prstGeom>
          <a:noFill/>
        </p:spPr>
        <p:txBody>
          <a:bodyPr wrap="square" rtlCol="0">
            <a:spAutoFit/>
          </a:bodyPr>
          <a:lstStyle/>
          <a:p>
            <a:pPr>
              <a:spcAft>
                <a:spcPts val="300"/>
              </a:spcAft>
            </a:pPr>
            <a:r>
              <a:rPr lang="nl" sz="1050" b="1" i="0" strike="noStrike" cap="none" spc="50" baseline="0">
                <a:solidFill>
                  <a:srgbClr val="EF9A2E"/>
                </a:solidFill>
                <a:effectLst/>
                <a:latin typeface="Futura Medium"/>
                <a:ea typeface="Futura Medium"/>
                <a:cs typeface="Futura Medium"/>
              </a:rPr>
              <a:t>BEHUIZING</a:t>
            </a:r>
          </a:p>
          <a:p>
            <a:pPr>
              <a:spcAft>
                <a:spcPts val="300"/>
              </a:spcAft>
            </a:pPr>
            <a:r>
              <a:rPr lang="nl" sz="1200" b="0" i="0" strike="noStrike" cap="none" spc="0" baseline="0">
                <a:solidFill>
                  <a:srgbClr val="000000"/>
                </a:solidFill>
                <a:effectLst/>
                <a:latin typeface="Calibri"/>
                <a:ea typeface="Calibri"/>
                <a:cs typeface="Calibri"/>
              </a:rPr>
              <a:t>Het uitvoeren van inhaleerbaar kristallijn silicastof productieprocessen in een afgesloten omgeving voorkomt blootstelling aan stof bij de bron</a:t>
            </a:r>
          </a:p>
          <a:p>
            <a:pPr>
              <a:spcAft>
                <a:spcPts val="300"/>
              </a:spcAft>
            </a:pPr>
            <a:endParaRPr lang="en-US"/>
          </a:p>
        </p:txBody>
      </p:sp>
      <p:sp>
        <p:nvSpPr>
          <p:cNvPr id="12" name="TextBox 11">
            <a:extLst>
              <a:ext uri="{FF2B5EF4-FFF2-40B4-BE49-F238E27FC236}">
                <a16:creationId xmlns:a16="http://schemas.microsoft.com/office/drawing/2014/main" id="{846EF0DB-2F1B-FE40-AD16-0EAD6F8C33B9}"/>
              </a:ext>
            </a:extLst>
          </p:cNvPr>
          <p:cNvSpPr txBox="1"/>
          <p:nvPr/>
        </p:nvSpPr>
        <p:spPr>
          <a:xfrm>
            <a:off x="6579515" y="4852474"/>
            <a:ext cx="2134063" cy="1205164"/>
          </a:xfrm>
          <a:prstGeom prst="rect">
            <a:avLst/>
          </a:prstGeom>
          <a:noFill/>
        </p:spPr>
        <p:txBody>
          <a:bodyPr wrap="square" rtlCol="0">
            <a:spAutoFit/>
          </a:bodyPr>
          <a:lstStyle/>
          <a:p>
            <a:pPr>
              <a:spcAft>
                <a:spcPts val="300"/>
              </a:spcAft>
            </a:pPr>
            <a:r>
              <a:rPr lang="nl" sz="1050" b="1" i="0" strike="noStrike" cap="none" spc="50" baseline="0">
                <a:solidFill>
                  <a:srgbClr val="EF9A2E"/>
                </a:solidFill>
                <a:effectLst/>
                <a:latin typeface="Futura Medium"/>
                <a:ea typeface="Futura Medium"/>
                <a:cs typeface="Futura Medium"/>
              </a:rPr>
              <a:t>AFZUIGING / VENTILATIE</a:t>
            </a:r>
          </a:p>
          <a:p>
            <a:pPr>
              <a:spcAft>
                <a:spcPts val="300"/>
              </a:spcAft>
            </a:pPr>
            <a:r>
              <a:rPr lang="nl" sz="1200" b="0" i="0" strike="noStrike" cap="none" spc="0" baseline="0">
                <a:solidFill>
                  <a:srgbClr val="000000"/>
                </a:solidFill>
                <a:effectLst/>
                <a:latin typeface="Calibri"/>
                <a:ea typeface="Calibri"/>
                <a:cs typeface="Calibri"/>
              </a:rPr>
              <a:t>Het opvangen van inhaleerbaar kristallijn silicastof bij de bron mensen eraan blootgesteld worden en het blijven reinigen van de lucht </a:t>
            </a:r>
          </a:p>
        </p:txBody>
      </p:sp>
      <p:sp>
        <p:nvSpPr>
          <p:cNvPr id="13" name="TextBox 12">
            <a:extLst>
              <a:ext uri="{FF2B5EF4-FFF2-40B4-BE49-F238E27FC236}">
                <a16:creationId xmlns:a16="http://schemas.microsoft.com/office/drawing/2014/main" id="{216AEF2B-4BC7-BC4A-BA6B-2CFEB4C7D7E0}"/>
              </a:ext>
            </a:extLst>
          </p:cNvPr>
          <p:cNvSpPr txBox="1"/>
          <p:nvPr/>
        </p:nvSpPr>
        <p:spPr>
          <a:xfrm>
            <a:off x="9787266" y="3131928"/>
            <a:ext cx="2134062" cy="1845884"/>
          </a:xfrm>
          <a:prstGeom prst="rect">
            <a:avLst/>
          </a:prstGeom>
          <a:noFill/>
        </p:spPr>
        <p:txBody>
          <a:bodyPr wrap="square" rtlCol="0">
            <a:spAutoFit/>
          </a:bodyPr>
          <a:lstStyle/>
          <a:p>
            <a:pPr>
              <a:spcAft>
                <a:spcPts val="300"/>
              </a:spcAft>
            </a:pPr>
            <a:r>
              <a:rPr lang="nl" sz="1050" b="1" i="0" strike="noStrike" cap="none" spc="50" baseline="0">
                <a:solidFill>
                  <a:srgbClr val="EF9A2E"/>
                </a:solidFill>
                <a:effectLst/>
                <a:latin typeface="Futura Medium"/>
                <a:ea typeface="Futura Medium"/>
                <a:cs typeface="Futura Medium"/>
              </a:rPr>
              <a:t>BESCHERMINGSMIDDELEN</a:t>
            </a:r>
          </a:p>
          <a:p>
            <a:r>
              <a:rPr lang="nl" sz="1200" b="0" i="0" strike="noStrike" cap="none" spc="0" baseline="0">
                <a:solidFill>
                  <a:srgbClr val="000000"/>
                </a:solidFill>
                <a:effectLst/>
                <a:latin typeface="Calibri"/>
                <a:ea typeface="Calibri"/>
                <a:cs typeface="Calibri"/>
              </a:rPr>
              <a:t>Persoonlijke beschermingsmiddelen (zoals gezichtsmaskers) beschermen werknemers tegen stof als andere maatregelen niet voldoende zijn om de risico’s te beperken</a:t>
            </a:r>
          </a:p>
          <a:p>
            <a:endParaRPr lang="en-US"/>
          </a:p>
        </p:txBody>
      </p:sp>
      <p:sp>
        <p:nvSpPr>
          <p:cNvPr id="14" name="TextBox 13">
            <a:extLst>
              <a:ext uri="{FF2B5EF4-FFF2-40B4-BE49-F238E27FC236}">
                <a16:creationId xmlns:a16="http://schemas.microsoft.com/office/drawing/2014/main" id="{D26BB86C-4B5F-164E-AD03-5F81B6D4A003}"/>
              </a:ext>
            </a:extLst>
          </p:cNvPr>
          <p:cNvSpPr txBox="1"/>
          <p:nvPr/>
        </p:nvSpPr>
        <p:spPr>
          <a:xfrm>
            <a:off x="9787266" y="1679231"/>
            <a:ext cx="2134062" cy="1517896"/>
          </a:xfrm>
          <a:prstGeom prst="rect">
            <a:avLst/>
          </a:prstGeom>
          <a:noFill/>
        </p:spPr>
        <p:txBody>
          <a:bodyPr wrap="square" rtlCol="0">
            <a:spAutoFit/>
          </a:bodyPr>
          <a:lstStyle/>
          <a:p>
            <a:pPr>
              <a:spcAft>
                <a:spcPts val="300"/>
              </a:spcAft>
            </a:pPr>
            <a:r>
              <a:rPr lang="nl" sz="1050" b="1" i="0" strike="noStrike" cap="none" spc="50" baseline="0">
                <a:solidFill>
                  <a:srgbClr val="EF9A2E"/>
                </a:solidFill>
                <a:effectLst/>
                <a:latin typeface="Futura Medium"/>
                <a:ea typeface="Futura Medium"/>
                <a:cs typeface="Futura Medium"/>
              </a:rPr>
              <a:t>WATER</a:t>
            </a:r>
          </a:p>
          <a:p>
            <a:pPr>
              <a:spcAft>
                <a:spcPts val="300"/>
              </a:spcAft>
            </a:pPr>
            <a:r>
              <a:rPr lang="nl" sz="1200" b="0" i="0" strike="noStrike" cap="none" spc="0" baseline="0">
                <a:solidFill>
                  <a:srgbClr val="000000"/>
                </a:solidFill>
                <a:effectLst/>
                <a:latin typeface="Calibri"/>
                <a:ea typeface="Calibri"/>
                <a:cs typeface="Calibri"/>
              </a:rPr>
              <a:t>Door de processen vochtig te houden, beperken we het rondwaaien van stof. Stofdeeltjes worden als het ware gevangen door het water</a:t>
            </a:r>
          </a:p>
          <a:p>
            <a:pPr>
              <a:spcAft>
                <a:spcPts val="300"/>
              </a:spcAft>
            </a:pPr>
            <a:endParaRPr lang="en-US"/>
          </a:p>
        </p:txBody>
      </p:sp>
    </p:spTree>
    <p:extLst>
      <p:ext uri="{BB962C8B-B14F-4D97-AF65-F5344CB8AC3E}">
        <p14:creationId xmlns:p14="http://schemas.microsoft.com/office/powerpoint/2010/main" val="900493844"/>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6390471" cy="850900"/>
          </a:xfrm>
        </p:spPr>
        <p:txBody>
          <a:bodyPr/>
          <a:lstStyle/>
          <a:p>
            <a:pPr>
              <a:lnSpc>
                <a:spcPct val="100000"/>
              </a:lnSpc>
            </a:pPr>
            <a:r>
              <a:rPr lang="nl" sz="2800" b="1" i="0" strike="noStrike" cap="none" spc="0" baseline="0" dirty="0">
                <a:solidFill>
                  <a:srgbClr val="F6A317"/>
                </a:solidFill>
                <a:effectLst/>
                <a:latin typeface="Helvetica"/>
                <a:ea typeface="Helvetica"/>
                <a:cs typeface="Helvetica"/>
              </a:rPr>
              <a:t>DE RISICO’S VAN INHALEERBAAR KRISTALLIJN SILICASTOF</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735521"/>
            <a:ext cx="6390472" cy="2938988"/>
          </a:xfrm>
        </p:spPr>
        <p:txBody>
          <a:bodyPr anchor="t"/>
          <a:lstStyle/>
          <a:p>
            <a:pPr marL="342900" indent="-342900">
              <a:lnSpc>
                <a:spcPts val="2200"/>
              </a:lnSpc>
              <a:buFont typeface="Arial" panose="020B0604020202020204" pitchFamily="34" charset="0"/>
              <a:buChar char="•"/>
            </a:pPr>
            <a:r>
              <a:rPr lang="nl" sz="1700" b="0" i="0" strike="noStrike" cap="none" spc="0" baseline="0" dirty="0">
                <a:solidFill>
                  <a:srgbClr val="000000"/>
                </a:solidFill>
                <a:effectLst/>
                <a:latin typeface="Helvetica"/>
                <a:ea typeface="Helvetica"/>
                <a:cs typeface="Helvetica"/>
              </a:rPr>
              <a:t>De voorschriften zijn essentieel om onszelf te beschermen tegen inhaleerbaar kristallijn silicastof</a:t>
            </a:r>
          </a:p>
          <a:p>
            <a:pPr marL="342900" indent="-342900">
              <a:lnSpc>
                <a:spcPts val="2200"/>
              </a:lnSpc>
              <a:buFont typeface="Arial" panose="020B0604020202020204" pitchFamily="34" charset="0"/>
              <a:buChar char="•"/>
            </a:pPr>
            <a:r>
              <a:rPr lang="nl" sz="1700" b="0" i="0" strike="noStrike" cap="none" spc="0" baseline="0" dirty="0">
                <a:solidFill>
                  <a:srgbClr val="000000"/>
                </a:solidFill>
                <a:effectLst/>
                <a:latin typeface="Helvetica"/>
                <a:ea typeface="Helvetica"/>
                <a:cs typeface="Helvetica"/>
              </a:rPr>
              <a:t>Langdurige blootstelling aan grote hoeveelheden inhaleerbaar kristallijn silicastof kan longziektes veroorzaken</a:t>
            </a:r>
          </a:p>
          <a:p>
            <a:pPr>
              <a:lnSpc>
                <a:spcPts val="2200"/>
              </a:lnSpc>
            </a:pPr>
            <a:r>
              <a:rPr lang="nl" sz="1700" b="0" i="0" strike="noStrike" cap="none" spc="0" baseline="0" dirty="0">
                <a:solidFill>
                  <a:srgbClr val="000000"/>
                </a:solidFill>
                <a:effectLst/>
                <a:latin typeface="Helvetica"/>
                <a:ea typeface="Helvetica"/>
                <a:cs typeface="Helvetica"/>
              </a:rPr>
              <a:t>Het is belangrijk dat we onszelf dagelijks beschermen tegen blootstelling aan stof. </a:t>
            </a:r>
          </a:p>
          <a:p>
            <a:pPr>
              <a:lnSpc>
                <a:spcPts val="2200"/>
              </a:lnSpc>
            </a:pPr>
            <a:r>
              <a:rPr lang="nl" sz="1700" b="0" i="0" strike="noStrike" cap="none" spc="0" baseline="0" dirty="0">
                <a:solidFill>
                  <a:srgbClr val="000000"/>
                </a:solidFill>
                <a:effectLst/>
                <a:latin typeface="Helvetica"/>
                <a:ea typeface="Helvetica"/>
                <a:cs typeface="Helvetica"/>
              </a:rPr>
              <a:t>Door de juiste voorschriften op te volgen, beschermen we onze gezondheid voor de toekomst. </a:t>
            </a:r>
          </a:p>
          <a:p>
            <a:pPr>
              <a:lnSpc>
                <a:spcPts val="2200"/>
              </a:lnSpc>
            </a:pPr>
            <a:r>
              <a:rPr lang="nl" sz="1700" b="0" i="0" strike="noStrike" cap="none" spc="0" baseline="0" dirty="0">
                <a:solidFill>
                  <a:srgbClr val="000000"/>
                </a:solidFill>
                <a:effectLst/>
                <a:latin typeface="Helvetica"/>
                <a:ea typeface="Helvetica"/>
                <a:cs typeface="Helvetica"/>
              </a:rPr>
              <a:t>Hoe ga jij je pensioen doorbrengen? </a:t>
            </a:r>
          </a:p>
        </p:txBody>
      </p:sp>
      <p:pic>
        <p:nvPicPr>
          <p:cNvPr id="7" name="Picture Placeholder 6" descr="A picture containing person, indoor, bed, room&#10;&#10;Description automatically generated">
            <a:extLst>
              <a:ext uri="{FF2B5EF4-FFF2-40B4-BE49-F238E27FC236}">
                <a16:creationId xmlns:a16="http://schemas.microsoft.com/office/drawing/2014/main" id="{2A9C7B0A-2F8E-C149-8334-E3EB74E76DBA}"/>
              </a:ext>
            </a:extLst>
          </p:cNvPr>
          <p:cNvPicPr>
            <a:picLocks noGrp="1" noChangeAspect="1"/>
          </p:cNvPicPr>
          <p:nvPr>
            <p:ph type="pic" sz="quarter" idx="12"/>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576943" y="1971379"/>
            <a:ext cx="3548990" cy="2029091"/>
          </a:xfrm>
        </p:spPr>
      </p:pic>
      <p:pic>
        <p:nvPicPr>
          <p:cNvPr id="9" name="Picture 8" descr="A young child riding a wave on a surfboard in the ocean&#10;&#10;Description automatically generated">
            <a:extLst>
              <a:ext uri="{FF2B5EF4-FFF2-40B4-BE49-F238E27FC236}">
                <a16:creationId xmlns:a16="http://schemas.microsoft.com/office/drawing/2014/main" id="{A3284F4F-1B99-FA43-8380-2F50D92FB573}"/>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579805" y="4205015"/>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4D35895-4567-0C4E-826D-3CDE9A1AE9DC}"/>
              </a:ext>
            </a:extLst>
          </p:cNvPr>
          <p:cNvSpPr>
            <a:spLocks noGrp="1"/>
          </p:cNvSpPr>
          <p:nvPr>
            <p:ph type="body" sz="quarter" idx="10"/>
          </p:nvPr>
        </p:nvSpPr>
        <p:spPr>
          <a:xfrm>
            <a:off x="777245" y="1640901"/>
            <a:ext cx="5053930" cy="850900"/>
          </a:xfrm>
        </p:spPr>
        <p:txBody>
          <a:bodyPr/>
          <a:lstStyle/>
          <a:p>
            <a:pPr>
              <a:lnSpc>
                <a:spcPct val="100000"/>
              </a:lnSpc>
            </a:pPr>
            <a:r>
              <a:rPr lang="nl" sz="2800" b="1" i="0" strike="noStrike" cap="none" spc="0" baseline="0">
                <a:solidFill>
                  <a:srgbClr val="F6A317"/>
                </a:solidFill>
                <a:effectLst/>
                <a:latin typeface="Helvetica"/>
                <a:ea typeface="Helvetica"/>
                <a:cs typeface="Helvetica"/>
              </a:rPr>
              <a:t>STOF TEGENHOUDEN BIJ DE BRON</a:t>
            </a:r>
          </a:p>
        </p:txBody>
      </p:sp>
      <p:sp>
        <p:nvSpPr>
          <p:cNvPr id="3" name="Text Placeholder 2">
            <a:extLst>
              <a:ext uri="{FF2B5EF4-FFF2-40B4-BE49-F238E27FC236}">
                <a16:creationId xmlns:a16="http://schemas.microsoft.com/office/drawing/2014/main" id="{A2A116B4-2106-0947-A6DF-7DD749E593A5}"/>
              </a:ext>
            </a:extLst>
          </p:cNvPr>
          <p:cNvSpPr>
            <a:spLocks noGrp="1"/>
          </p:cNvSpPr>
          <p:nvPr>
            <p:ph type="body" sz="quarter" idx="11"/>
          </p:nvPr>
        </p:nvSpPr>
        <p:spPr>
          <a:xfrm>
            <a:off x="777243" y="2747934"/>
            <a:ext cx="5453624" cy="3236531"/>
          </a:xfrm>
        </p:spPr>
        <p:txBody>
          <a:bodyPr/>
          <a:lstStyle/>
          <a:p>
            <a:pPr>
              <a:lnSpc>
                <a:spcPts val="2200"/>
              </a:lnSpc>
            </a:pPr>
            <a:r>
              <a:rPr lang="nl" sz="1700" b="0" i="0" strike="noStrike" cap="none" spc="0" baseline="0" dirty="0">
                <a:solidFill>
                  <a:srgbClr val="000000"/>
                </a:solidFill>
                <a:effectLst/>
                <a:latin typeface="Helvetica"/>
                <a:ea typeface="Helvetica"/>
                <a:cs typeface="Helvetica"/>
              </a:rPr>
              <a:t>We moeten proberen om te voorkomen dat stof überhaupt de kans krijgt om zich te verspreiden. </a:t>
            </a:r>
          </a:p>
          <a:p>
            <a:pPr>
              <a:lnSpc>
                <a:spcPts val="2200"/>
              </a:lnSpc>
            </a:pPr>
            <a:r>
              <a:rPr lang="nl" sz="1700" b="0" i="0" strike="noStrike" cap="none" spc="0" baseline="0" dirty="0">
                <a:solidFill>
                  <a:srgbClr val="000000"/>
                </a:solidFill>
                <a:effectLst/>
                <a:latin typeface="Helvetica"/>
                <a:ea typeface="Helvetica"/>
                <a:cs typeface="Helvetica"/>
              </a:rPr>
              <a:t>Als we stofverspreiding niet kunnen stoppen, dan vindt de meest effectieve manier van stofbeheersing bij de bron plaats. </a:t>
            </a:r>
          </a:p>
          <a:p>
            <a:pPr>
              <a:lnSpc>
                <a:spcPts val="2200"/>
              </a:lnSpc>
            </a:pPr>
            <a:r>
              <a:rPr lang="nl" sz="1700" b="0" i="0" strike="noStrike" cap="none" spc="0" baseline="0" dirty="0">
                <a:solidFill>
                  <a:srgbClr val="000000"/>
                </a:solidFill>
                <a:effectLst/>
                <a:latin typeface="Helvetica"/>
                <a:ea typeface="Helvetica"/>
                <a:cs typeface="Helvetica"/>
              </a:rPr>
              <a:t>Dit betekent dat het stof bij de bron gescheiden moet worden van de werknemer door een barrière of een behuizing, een ventilatie- of afzuigsysteem en/of een watersysteem te gebruiken. </a:t>
            </a:r>
          </a:p>
          <a:p>
            <a:pPr>
              <a:lnSpc>
                <a:spcPts val="2200"/>
              </a:lnSpc>
            </a:pPr>
            <a:endParaRPr lang="en-US" sz="1700" dirty="0"/>
          </a:p>
        </p:txBody>
      </p:sp>
      <p:pic>
        <p:nvPicPr>
          <p:cNvPr id="9" name="Picture Placeholder 8" descr="A picture containing indoor, sitting, table, kitchen&#10;&#10;Description automatically generated">
            <a:extLst>
              <a:ext uri="{FF2B5EF4-FFF2-40B4-BE49-F238E27FC236}">
                <a16:creationId xmlns:a16="http://schemas.microsoft.com/office/drawing/2014/main" id="{A164F5F6-ADE5-0A48-B8B4-B0FFD87273E7}"/>
              </a:ext>
            </a:extLst>
          </p:cNvPr>
          <p:cNvPicPr>
            <a:picLocks noGrp="1" noChangeAspect="1"/>
          </p:cNvPicPr>
          <p:nvPr>
            <p:ph type="pic" sz="quarter" idx="12"/>
          </p:nvPr>
        </p:nvPicPr>
        <p:blipFill>
          <a:blip r:embed="rId3"/>
          <a:srcRect l="16884" r="16884"/>
          <a:stretch>
            <a:fillRect/>
          </a:stretch>
        </p:blipFill>
        <p:spPr>
          <a:prstGeom prst="rect">
            <a:avLst/>
          </a:prstGeom>
        </p:spPr>
      </p:pic>
    </p:spTree>
    <p:extLst>
      <p:ext uri="{BB962C8B-B14F-4D97-AF65-F5344CB8AC3E}">
        <p14:creationId xmlns:p14="http://schemas.microsoft.com/office/powerpoint/2010/main" val="45519731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a:xfrm>
            <a:off x="777244" y="1640901"/>
            <a:ext cx="5318756" cy="850900"/>
          </a:xfrm>
        </p:spPr>
        <p:txBody>
          <a:bodyPr/>
          <a:lstStyle/>
          <a:p>
            <a:pPr>
              <a:lnSpc>
                <a:spcPct val="100000"/>
              </a:lnSpc>
            </a:pPr>
            <a:r>
              <a:rPr lang="nl" sz="2800" b="1" i="0" strike="noStrike" cap="none" spc="0" baseline="0">
                <a:solidFill>
                  <a:srgbClr val="F6A317"/>
                </a:solidFill>
                <a:effectLst/>
                <a:latin typeface="Helvetica"/>
                <a:ea typeface="Helvetica"/>
                <a:cs typeface="Helvetica"/>
              </a:rPr>
              <a:t>DIRECT OMGAAN MET LEKKAGES</a:t>
            </a:r>
          </a:p>
        </p:txBody>
      </p:sp>
      <p:sp>
        <p:nvSpPr>
          <p:cNvPr id="3" name="Text Placeholder 2">
            <a:extLst>
              <a:ext uri="{FF2B5EF4-FFF2-40B4-BE49-F238E27FC236}">
                <a16:creationId xmlns:a16="http://schemas.microsoft.com/office/drawing/2014/main" id="{C91D7B63-B11D-0749-BF2A-A9891251A1CB}"/>
              </a:ext>
            </a:extLst>
          </p:cNvPr>
          <p:cNvSpPr>
            <a:spLocks noGrp="1"/>
          </p:cNvSpPr>
          <p:nvPr>
            <p:ph type="body" sz="quarter" idx="11"/>
          </p:nvPr>
        </p:nvSpPr>
        <p:spPr>
          <a:xfrm>
            <a:off x="777242" y="2715603"/>
            <a:ext cx="5094169" cy="3682369"/>
          </a:xfrm>
        </p:spPr>
        <p:txBody>
          <a:bodyPr/>
          <a:lstStyle/>
          <a:p>
            <a:pPr>
              <a:lnSpc>
                <a:spcPts val="2200"/>
              </a:lnSpc>
            </a:pPr>
            <a:r>
              <a:rPr lang="nl" sz="1700" b="0" i="0" strike="noStrike" cap="none" spc="0" baseline="0" dirty="0">
                <a:solidFill>
                  <a:srgbClr val="000000"/>
                </a:solidFill>
                <a:effectLst/>
                <a:latin typeface="Helvetica"/>
                <a:ea typeface="Helvetica"/>
                <a:cs typeface="Helvetica"/>
              </a:rPr>
              <a:t>Het direct oplossen van stoflekkages (en de oorzaken ervan) vermindert de kans dat stof zich gaat verspreiden. </a:t>
            </a:r>
          </a:p>
          <a:p>
            <a:pPr>
              <a:lnSpc>
                <a:spcPts val="2200"/>
              </a:lnSpc>
            </a:pPr>
            <a:r>
              <a:rPr lang="nl" sz="1700" b="0" i="0" strike="noStrike" cap="none" spc="0" baseline="0" dirty="0">
                <a:solidFill>
                  <a:srgbClr val="000000"/>
                </a:solidFill>
                <a:effectLst/>
                <a:latin typeface="Helvetica"/>
                <a:ea typeface="Helvetica"/>
                <a:cs typeface="Helvetica"/>
              </a:rPr>
              <a:t>Inhaleerbare stofdeeltjes zijn onzichtbaar voor het blote oog, tenzij er een krachtige lichtbron op schijnt. Het stof kan dagen tot zelfs weken in de lucht blijven hangen. </a:t>
            </a:r>
          </a:p>
          <a:p>
            <a:pPr>
              <a:lnSpc>
                <a:spcPts val="2200"/>
              </a:lnSpc>
            </a:pPr>
            <a:endParaRPr lang="en-US" sz="1700" dirty="0"/>
          </a:p>
        </p:txBody>
      </p:sp>
      <p:pic>
        <p:nvPicPr>
          <p:cNvPr id="4" name="Picture Placeholder 7">
            <a:extLst>
              <a:ext uri="{FF2B5EF4-FFF2-40B4-BE49-F238E27FC236}">
                <a16:creationId xmlns:a16="http://schemas.microsoft.com/office/drawing/2014/main" id="{D1A675EE-3C3F-334C-B8A0-643F67D57989}"/>
              </a:ext>
            </a:extLst>
          </p:cNvPr>
          <p:cNvPicPr>
            <a:picLocks noGrp="1" noChangeAspect="1"/>
          </p:cNvPicPr>
          <p:nvPr>
            <p:ph type="pic" sz="quarter" idx="12"/>
          </p:nvPr>
        </p:nvPicPr>
        <p:blipFill>
          <a:blip r:embed="rId3"/>
          <a:srcRect l="8004" r="8004"/>
          <a:stretch>
            <a:fillRect/>
          </a:stretch>
        </p:blipFill>
        <p:spPr>
          <a:xfrm>
            <a:off x="6592888" y="1608138"/>
            <a:ext cx="5224462" cy="4437062"/>
          </a:xfrm>
          <a:prstGeom prst="rect">
            <a:avLst/>
          </a:prstGeom>
        </p:spPr>
      </p:pic>
    </p:spTree>
    <p:extLst>
      <p:ext uri="{BB962C8B-B14F-4D97-AF65-F5344CB8AC3E}">
        <p14:creationId xmlns:p14="http://schemas.microsoft.com/office/powerpoint/2010/main" val="3382270117"/>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a:xfrm>
            <a:off x="777244" y="1640901"/>
            <a:ext cx="7147556" cy="850900"/>
          </a:xfrm>
        </p:spPr>
        <p:txBody>
          <a:bodyPr/>
          <a:lstStyle/>
          <a:p>
            <a:pPr>
              <a:lnSpc>
                <a:spcPct val="100000"/>
              </a:lnSpc>
              <a:spcBef>
                <a:spcPts val="0"/>
              </a:spcBef>
            </a:pPr>
            <a:r>
              <a:rPr lang="nl" sz="2800" b="1" i="0" strike="noStrike" cap="none" spc="0" baseline="0" dirty="0">
                <a:solidFill>
                  <a:srgbClr val="F6A317"/>
                </a:solidFill>
                <a:effectLst/>
                <a:latin typeface="Helvetica"/>
                <a:ea typeface="Helvetica"/>
                <a:cs typeface="Helvetica"/>
              </a:rPr>
              <a:t>DRAAG PERSOONLIJKE BESCHERMINGSMIDDELEN</a:t>
            </a:r>
          </a:p>
          <a:p>
            <a:pPr>
              <a:lnSpc>
                <a:spcPct val="100000"/>
              </a:lnSpc>
              <a:spcBef>
                <a:spcPts val="0"/>
              </a:spcBef>
            </a:pPr>
            <a:r>
              <a:rPr lang="nl" sz="2800" b="1" i="0" strike="noStrike" cap="none" spc="0" baseline="0" dirty="0">
                <a:solidFill>
                  <a:srgbClr val="F6A317"/>
                </a:solidFill>
                <a:effectLst/>
                <a:latin typeface="Helvetica"/>
                <a:ea typeface="Helvetica"/>
                <a:cs typeface="Helvetica"/>
              </a:rPr>
              <a:t>(INDIEN NOODZAKELIJK)</a:t>
            </a:r>
          </a:p>
        </p:txBody>
      </p:sp>
      <p:sp>
        <p:nvSpPr>
          <p:cNvPr id="3" name="Text Placeholder 2">
            <a:extLst>
              <a:ext uri="{FF2B5EF4-FFF2-40B4-BE49-F238E27FC236}">
                <a16:creationId xmlns:a16="http://schemas.microsoft.com/office/drawing/2014/main" id="{C91D7B63-B11D-0749-BF2A-A9891251A1CB}"/>
              </a:ext>
            </a:extLst>
          </p:cNvPr>
          <p:cNvSpPr>
            <a:spLocks noGrp="1"/>
          </p:cNvSpPr>
          <p:nvPr>
            <p:ph type="body" sz="quarter" idx="11"/>
          </p:nvPr>
        </p:nvSpPr>
        <p:spPr>
          <a:xfrm>
            <a:off x="777244" y="3231768"/>
            <a:ext cx="5697298" cy="3682369"/>
          </a:xfrm>
        </p:spPr>
        <p:txBody>
          <a:bodyPr/>
          <a:lstStyle/>
          <a:p>
            <a:pPr>
              <a:lnSpc>
                <a:spcPts val="2200"/>
              </a:lnSpc>
              <a:spcAft>
                <a:spcPts val="1000"/>
              </a:spcAft>
            </a:pPr>
            <a:r>
              <a:rPr lang="nl" sz="1700" b="0" i="0" strike="noStrike" cap="none" spc="0" baseline="0" dirty="0">
                <a:solidFill>
                  <a:srgbClr val="000000"/>
                </a:solidFill>
                <a:effectLst/>
                <a:latin typeface="Helvetica"/>
                <a:ea typeface="Helvetica"/>
                <a:cs typeface="Helvetica"/>
              </a:rPr>
              <a:t>Als alle andere voorzorgsmaatregelen zijn getroffen (zie de 5 belangrijke stofbeheersingstechnieken) en deze niet voldoende zijn, dan is het nodig om persoonlijke beschermingsmiddelen te dragen. </a:t>
            </a:r>
          </a:p>
          <a:p>
            <a:pPr>
              <a:lnSpc>
                <a:spcPts val="2200"/>
              </a:lnSpc>
              <a:spcAft>
                <a:spcPts val="1000"/>
              </a:spcAft>
            </a:pPr>
            <a:r>
              <a:rPr lang="nl" sz="1700" b="0" i="0" strike="noStrike" cap="none" spc="0" baseline="0" dirty="0">
                <a:solidFill>
                  <a:srgbClr val="000000"/>
                </a:solidFill>
                <a:effectLst/>
                <a:latin typeface="Helvetica"/>
                <a:ea typeface="Helvetica"/>
                <a:cs typeface="Helvetica"/>
              </a:rPr>
              <a:t>Persoonlijke beschermingsmiddelen zijn geen vervanging voor andere maatregelen. Stofmaskers beschermen individuen tijdelijk, maar de algemene luchtkwaliteit kan nog steeds slecht zijn vanwege het stof. </a:t>
            </a:r>
          </a:p>
        </p:txBody>
      </p:sp>
      <p:sp>
        <p:nvSpPr>
          <p:cNvPr id="7" name="Picture Placeholder 6">
            <a:extLst>
              <a:ext uri="{FF2B5EF4-FFF2-40B4-BE49-F238E27FC236}">
                <a16:creationId xmlns:a16="http://schemas.microsoft.com/office/drawing/2014/main" id="{4B227ACE-63E6-A146-97C1-D40C67E44A70}"/>
              </a:ext>
            </a:extLst>
          </p:cNvPr>
          <p:cNvSpPr>
            <a:spLocks noGrp="1"/>
          </p:cNvSpPr>
          <p:nvPr>
            <p:ph type="pic" sz="quarter" idx="12"/>
          </p:nvPr>
        </p:nvSpPr>
        <p:spPr/>
        <p:txBody>
          <a:bodyPr/>
          <a:lstStyle/>
          <a:p>
            <a:endParaRPr/>
          </a:p>
        </p:txBody>
      </p:sp>
      <p:pic>
        <p:nvPicPr>
          <p:cNvPr id="8" name="Picture 7">
            <a:extLst>
              <a:ext uri="{FF2B5EF4-FFF2-40B4-BE49-F238E27FC236}">
                <a16:creationId xmlns:a16="http://schemas.microsoft.com/office/drawing/2014/main" id="{D2B39C38-3218-1444-91FB-2E76B9A700C7}"/>
              </a:ext>
            </a:extLst>
          </p:cNvPr>
          <p:cNvPicPr>
            <a:picLocks noChangeAspect="1"/>
          </p:cNvPicPr>
          <p:nvPr/>
        </p:nvPicPr>
        <p:blipFill rotWithShape="1">
          <a:blip r:embed="rId3"/>
          <a:srcRect l="-3325" r="24855"/>
          <a:stretch/>
        </p:blipFill>
        <p:spPr>
          <a:xfrm>
            <a:off x="6595119" y="1608531"/>
            <a:ext cx="5221973" cy="4436510"/>
          </a:xfrm>
          <a:prstGeom prst="rect">
            <a:avLst/>
          </a:prstGeom>
        </p:spPr>
      </p:pic>
    </p:spTree>
    <p:extLst>
      <p:ext uri="{BB962C8B-B14F-4D97-AF65-F5344CB8AC3E}">
        <p14:creationId xmlns:p14="http://schemas.microsoft.com/office/powerpoint/2010/main" val="1429115304"/>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4" y="1640901"/>
            <a:ext cx="9714294" cy="850900"/>
          </a:xfrm>
        </p:spPr>
        <p:txBody>
          <a:bodyPr/>
          <a:lstStyle/>
          <a:p>
            <a:pPr>
              <a:lnSpc>
                <a:spcPct val="100000"/>
              </a:lnSpc>
            </a:pPr>
            <a:r>
              <a:rPr lang="nl" sz="2800" b="1" i="0" strike="noStrike" cap="none" spc="0" baseline="0">
                <a:solidFill>
                  <a:srgbClr val="F6A317"/>
                </a:solidFill>
                <a:effectLst/>
                <a:latin typeface="Helvetica"/>
                <a:ea typeface="Helvetica"/>
                <a:cs typeface="Helvetica"/>
              </a:rPr>
              <a:t>DO’S EN DON’TS BIJ DE VOORSCHRIFTEN</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3" y="2268101"/>
            <a:ext cx="10955577" cy="3230407"/>
          </a:xfrm>
        </p:spPr>
        <p:txBody>
          <a:bodyPr/>
          <a:lstStyle/>
          <a:p>
            <a:pPr>
              <a:lnSpc>
                <a:spcPts val="2200"/>
              </a:lnSpc>
            </a:pPr>
            <a:r>
              <a:rPr lang="nl" sz="1700" b="1" i="0" strike="noStrike" cap="none" spc="0" baseline="0" dirty="0">
                <a:solidFill>
                  <a:srgbClr val="000000"/>
                </a:solidFill>
                <a:effectLst/>
                <a:latin typeface="Helvetica"/>
                <a:ea typeface="Helvetica"/>
                <a:cs typeface="Helvetica"/>
              </a:rPr>
              <a:t>DO</a:t>
            </a:r>
          </a:p>
          <a:p>
            <a:pPr marL="285750" indent="-285750">
              <a:lnSpc>
                <a:spcPts val="2200"/>
              </a:lnSpc>
              <a:buSzPct val="85000"/>
              <a:buFont typeface=".Apple Color Emoji UI"/>
              <a:buChar char="✅"/>
            </a:pPr>
            <a:r>
              <a:rPr lang="nl" sz="1700" b="0" i="0" strike="noStrike" cap="none" spc="0" baseline="0" dirty="0">
                <a:solidFill>
                  <a:srgbClr val="000000"/>
                </a:solidFill>
                <a:effectLst/>
                <a:latin typeface="Helvetica"/>
                <a:ea typeface="Helvetica"/>
                <a:cs typeface="Helvetica"/>
              </a:rPr>
              <a:t>Beperk de toegang tot werkplekken/stoffen waar veel stof is tot werknemers en geautoriseerd personeel </a:t>
            </a:r>
          </a:p>
          <a:p>
            <a:pPr marL="285750" indent="-285750">
              <a:lnSpc>
                <a:spcPts val="2200"/>
              </a:lnSpc>
              <a:buSzPct val="85000"/>
              <a:buFont typeface=".Apple Color Emoji UI"/>
              <a:buChar char="✅"/>
            </a:pPr>
            <a:r>
              <a:rPr lang="nl" sz="1700" b="0" i="0" strike="noStrike" cap="none" spc="0" baseline="0" dirty="0">
                <a:solidFill>
                  <a:srgbClr val="000000"/>
                </a:solidFill>
                <a:effectLst/>
                <a:latin typeface="Helvetica"/>
                <a:ea typeface="Helvetica"/>
                <a:cs typeface="Helvetica"/>
              </a:rPr>
              <a:t>Maak gebruik van ventilatiesystemen of water om de stofverspreiding te beperken. </a:t>
            </a:r>
          </a:p>
          <a:p>
            <a:pPr marL="285750" indent="-285750">
              <a:lnSpc>
                <a:spcPts val="2200"/>
              </a:lnSpc>
              <a:buSzPct val="85000"/>
              <a:buFont typeface=".Apple Color Emoji UI"/>
              <a:buChar char="✅"/>
            </a:pPr>
            <a:r>
              <a:rPr lang="nl" sz="1700" b="0" i="0" strike="noStrike" cap="none" spc="0" baseline="0" dirty="0">
                <a:solidFill>
                  <a:srgbClr val="000000"/>
                </a:solidFill>
                <a:effectLst/>
                <a:latin typeface="Helvetica"/>
                <a:ea typeface="Helvetica"/>
                <a:cs typeface="Helvetica"/>
              </a:rPr>
              <a:t>Als het mogelijk is, is het beter om buiten te werken. </a:t>
            </a:r>
          </a:p>
          <a:p>
            <a:pPr marL="285750" indent="-285750">
              <a:lnSpc>
                <a:spcPts val="2200"/>
              </a:lnSpc>
              <a:buSzPct val="85000"/>
              <a:buFont typeface=".Apple Color Emoji UI"/>
              <a:buChar char="✅"/>
            </a:pPr>
            <a:r>
              <a:rPr lang="nl" sz="1700" b="0" i="0" strike="noStrike" cap="none" spc="0" baseline="0" dirty="0">
                <a:solidFill>
                  <a:srgbClr val="000000"/>
                </a:solidFill>
                <a:effectLst/>
                <a:latin typeface="Helvetica"/>
                <a:ea typeface="Helvetica"/>
                <a:cs typeface="Helvetica"/>
              </a:rPr>
              <a:t>Maak gebruik van afzuiging of vochtige schoonmaakmethodes. </a:t>
            </a:r>
          </a:p>
          <a:p>
            <a:pPr marL="285750" indent="-285750">
              <a:lnSpc>
                <a:spcPts val="2200"/>
              </a:lnSpc>
              <a:buSzPct val="85000"/>
              <a:buFont typeface=".Apple Color Emoji UI"/>
              <a:buChar char="✅"/>
            </a:pPr>
            <a:r>
              <a:rPr lang="nl" sz="1700" b="0" i="0" strike="noStrike" cap="none" spc="0" baseline="0" dirty="0">
                <a:solidFill>
                  <a:srgbClr val="000000"/>
                </a:solidFill>
                <a:effectLst/>
                <a:latin typeface="Helvetica"/>
                <a:ea typeface="Helvetica"/>
                <a:cs typeface="Helvetica"/>
              </a:rPr>
              <a:t>Plan vooruit zodat je kunt zorgen dat werkplekken veilig zijn en apparatuur goed werkt</a:t>
            </a:r>
          </a:p>
          <a:p>
            <a:pPr marL="285750" indent="-285750">
              <a:lnSpc>
                <a:spcPts val="2200"/>
              </a:lnSpc>
              <a:buSzPct val="85000"/>
              <a:buFont typeface=".Apple Color Emoji UI"/>
              <a:buChar char="✅"/>
            </a:pPr>
            <a:r>
              <a:rPr lang="nl" sz="1700" b="0" i="0" strike="noStrike" cap="none" spc="0" baseline="0" dirty="0">
                <a:solidFill>
                  <a:srgbClr val="000000"/>
                </a:solidFill>
                <a:effectLst/>
                <a:latin typeface="Helvetica"/>
                <a:ea typeface="Helvetica"/>
                <a:cs typeface="Helvetica"/>
              </a:rPr>
              <a:t>Rapporteer problemen en zorg dat je een plan hebt om snel en veilig met problemen om te gaan</a:t>
            </a:r>
          </a:p>
          <a:p>
            <a:pPr marL="285750" indent="-285750">
              <a:lnSpc>
                <a:spcPts val="2200"/>
              </a:lnSpc>
              <a:buSzPct val="85000"/>
              <a:buFont typeface=".Apple Color Emoji UI"/>
              <a:buChar char="✅"/>
            </a:pPr>
            <a:r>
              <a:rPr lang="nl" sz="1700" b="0" i="0" strike="noStrike" cap="none" spc="0" baseline="0" dirty="0">
                <a:solidFill>
                  <a:srgbClr val="000000"/>
                </a:solidFill>
                <a:effectLst/>
                <a:latin typeface="Helvetica"/>
                <a:ea typeface="Helvetica"/>
                <a:cs typeface="Helvetica"/>
              </a:rPr>
              <a:t>Draag persoonlijke beschermingsmiddelen wanneer je je werkzaamheden uitvoert. Draag alleen gezichtsmaskers die goed passen. </a:t>
            </a:r>
          </a:p>
          <a:p>
            <a:pPr>
              <a:lnSpc>
                <a:spcPts val="2200"/>
              </a:lnSpc>
              <a:buSzPct val="85000"/>
            </a:pPr>
            <a:endParaRPr lang="en-US" sz="1700" dirty="0"/>
          </a:p>
        </p:txBody>
      </p:sp>
    </p:spTree>
    <p:extLst>
      <p:ext uri="{BB962C8B-B14F-4D97-AF65-F5344CB8AC3E}">
        <p14:creationId xmlns:p14="http://schemas.microsoft.com/office/powerpoint/2010/main" val="1534901246"/>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3" y="1640901"/>
            <a:ext cx="9957431" cy="850900"/>
          </a:xfrm>
        </p:spPr>
        <p:txBody>
          <a:bodyPr/>
          <a:lstStyle/>
          <a:p>
            <a:pPr>
              <a:lnSpc>
                <a:spcPct val="100000"/>
              </a:lnSpc>
            </a:pPr>
            <a:r>
              <a:rPr lang="nl" sz="2800" b="1" i="0" strike="noStrike" cap="none" spc="0" baseline="0">
                <a:solidFill>
                  <a:srgbClr val="F6A317"/>
                </a:solidFill>
                <a:effectLst/>
                <a:latin typeface="Helvetica"/>
                <a:ea typeface="Helvetica"/>
                <a:cs typeface="Helvetica"/>
              </a:rPr>
              <a:t>DO’S EN DON’TS BIJ DE VOORSCHRIFTEN</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3" y="2268000"/>
            <a:ext cx="10355978" cy="3230407"/>
          </a:xfrm>
        </p:spPr>
        <p:txBody>
          <a:bodyPr/>
          <a:lstStyle/>
          <a:p>
            <a:pPr>
              <a:lnSpc>
                <a:spcPts val="2200"/>
              </a:lnSpc>
            </a:pPr>
            <a:r>
              <a:rPr lang="nl" sz="1700" b="1" i="0" strike="noStrike" cap="none" spc="0" baseline="0" dirty="0">
                <a:solidFill>
                  <a:srgbClr val="000000"/>
                </a:solidFill>
                <a:effectLst/>
                <a:latin typeface="Helvetica"/>
                <a:ea typeface="Helvetica"/>
                <a:cs typeface="Helvetica"/>
              </a:rPr>
              <a:t>DON’T</a:t>
            </a:r>
          </a:p>
          <a:p>
            <a:pPr marL="285750" indent="-285750">
              <a:lnSpc>
                <a:spcPts val="2200"/>
              </a:lnSpc>
              <a:buSzPct val="85000"/>
              <a:buFont typeface=".Apple Color Emoji UI"/>
              <a:buChar char="❌"/>
            </a:pPr>
            <a:r>
              <a:rPr lang="nl" sz="1700" b="0" i="0" strike="noStrike" cap="none" spc="0" baseline="0" dirty="0">
                <a:solidFill>
                  <a:srgbClr val="000000"/>
                </a:solidFill>
                <a:effectLst/>
                <a:latin typeface="Helvetica"/>
                <a:ea typeface="Helvetica"/>
                <a:cs typeface="Helvetica"/>
              </a:rPr>
              <a:t>Gebruik geen droge bezem – Maak gebruik van afzuiging of vochtige schoonmaakmethodes </a:t>
            </a:r>
          </a:p>
          <a:p>
            <a:pPr marL="285750" indent="-285750">
              <a:lnSpc>
                <a:spcPts val="2200"/>
              </a:lnSpc>
              <a:buSzPct val="85000"/>
              <a:buFont typeface=".Apple Color Emoji UI"/>
              <a:buChar char="❌"/>
            </a:pPr>
            <a:r>
              <a:rPr lang="nl" sz="1700" b="0" i="0" strike="noStrike" cap="none" spc="0" baseline="0" dirty="0">
                <a:solidFill>
                  <a:srgbClr val="000000"/>
                </a:solidFill>
                <a:effectLst/>
                <a:latin typeface="Helvetica"/>
                <a:ea typeface="Helvetica"/>
                <a:cs typeface="Helvetica"/>
              </a:rPr>
              <a:t>Gebruik geen lucht onder druk om stof op te ruimen</a:t>
            </a:r>
          </a:p>
          <a:p>
            <a:pPr marL="285750" indent="-285750">
              <a:lnSpc>
                <a:spcPts val="2200"/>
              </a:lnSpc>
              <a:buSzPct val="85000"/>
              <a:buFont typeface=".Apple Color Emoji UI"/>
              <a:buChar char="❌"/>
            </a:pPr>
            <a:r>
              <a:rPr lang="nl" sz="1700" b="0" i="0" strike="noStrike" cap="none" spc="0" baseline="0" dirty="0">
                <a:solidFill>
                  <a:srgbClr val="000000"/>
                </a:solidFill>
                <a:effectLst/>
                <a:latin typeface="Helvetica"/>
                <a:ea typeface="Helvetica"/>
                <a:cs typeface="Helvetica"/>
              </a:rPr>
              <a:t>Neem geen vieze werkkleding of persoonlijke beschermingsmiddelen mee naar huis </a:t>
            </a:r>
          </a:p>
          <a:p>
            <a:pPr marL="285750" indent="-285750">
              <a:lnSpc>
                <a:spcPts val="2200"/>
              </a:lnSpc>
              <a:buSzPct val="85000"/>
              <a:buFont typeface=".Apple Color Emoji UI"/>
              <a:buChar char="❌"/>
            </a:pPr>
            <a:r>
              <a:rPr lang="nl" sz="1700" b="0" i="0" strike="noStrike" cap="none" spc="0" baseline="0" dirty="0">
                <a:solidFill>
                  <a:srgbClr val="000000"/>
                </a:solidFill>
                <a:effectLst/>
                <a:latin typeface="Helvetica"/>
                <a:ea typeface="Helvetica"/>
                <a:cs typeface="Helvetica"/>
              </a:rPr>
              <a:t>Gebruik geen beschadigde persoonlijke beschermingsmiddelen</a:t>
            </a:r>
          </a:p>
          <a:p>
            <a:pPr marL="285750" indent="-285750">
              <a:lnSpc>
                <a:spcPts val="2200"/>
              </a:lnSpc>
              <a:buSzPct val="85000"/>
              <a:buFont typeface=".Apple Color Emoji UI"/>
              <a:buChar char="❌"/>
            </a:pPr>
            <a:r>
              <a:rPr lang="nl" sz="1700" b="0" i="0" strike="noStrike" cap="none" spc="0" baseline="0" dirty="0">
                <a:solidFill>
                  <a:srgbClr val="000000"/>
                </a:solidFill>
                <a:effectLst/>
                <a:latin typeface="Helvetica"/>
                <a:ea typeface="Helvetica"/>
                <a:cs typeface="Helvetica"/>
              </a:rPr>
              <a:t>Rook of eet niet op de werkplek </a:t>
            </a:r>
          </a:p>
          <a:p>
            <a:pPr marL="285750" indent="-285750">
              <a:lnSpc>
                <a:spcPts val="2200"/>
              </a:lnSpc>
              <a:buSzPct val="85000"/>
              <a:buFont typeface=".Apple Color Emoji UI"/>
              <a:buChar char="❌"/>
            </a:pPr>
            <a:endParaRPr lang="en-US" sz="1700" dirty="0"/>
          </a:p>
          <a:p>
            <a:pPr marL="285750" indent="-285750">
              <a:lnSpc>
                <a:spcPts val="2200"/>
              </a:lnSpc>
              <a:buSzPct val="85000"/>
              <a:buFont typeface=".Apple Color Emoji UI"/>
              <a:buChar char="✅"/>
            </a:pPr>
            <a:endParaRPr lang="en-US" sz="1700" dirty="0"/>
          </a:p>
        </p:txBody>
      </p:sp>
    </p:spTree>
    <p:extLst>
      <p:ext uri="{BB962C8B-B14F-4D97-AF65-F5344CB8AC3E}">
        <p14:creationId xmlns:p14="http://schemas.microsoft.com/office/powerpoint/2010/main" val="3794724952"/>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pPr>
            <a:r>
              <a:rPr lang="nl" sz="2800" b="1" i="0" strike="noStrike" cap="none" spc="0" baseline="0">
                <a:solidFill>
                  <a:srgbClr val="F6A317"/>
                </a:solidFill>
                <a:effectLst/>
                <a:latin typeface="Helvetica"/>
                <a:ea typeface="Helvetica"/>
                <a:cs typeface="Helvetica"/>
              </a:rPr>
              <a:t>LEGE SLIDE</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pPr>
              <a:lnSpc>
                <a:spcPts val="2200"/>
              </a:lnSpc>
            </a:pPr>
            <a:r>
              <a:rPr lang="nl" sz="1700" b="0" i="0" strike="noStrike" cap="none" spc="0" baseline="0" dirty="0">
                <a:solidFill>
                  <a:srgbClr val="000000"/>
                </a:solidFill>
                <a:effectLst/>
                <a:latin typeface="Helvetica"/>
                <a:ea typeface="Helvetica"/>
                <a:cs typeface="Helvetica"/>
              </a:rPr>
              <a:t>Gebruik deze slide om zelf trainingsmateriaal toe te voegen over een specifieke werkomgeving/context. </a:t>
            </a:r>
          </a:p>
          <a:p>
            <a:pPr>
              <a:lnSpc>
                <a:spcPts val="2200"/>
              </a:lnSpc>
            </a:pPr>
            <a:r>
              <a:rPr lang="nl" sz="1700" b="0" i="0" strike="noStrike" cap="none" spc="0" baseline="0" dirty="0">
                <a:solidFill>
                  <a:srgbClr val="000000"/>
                </a:solidFill>
                <a:effectLst/>
                <a:latin typeface="Helvetica"/>
                <a:ea typeface="Helvetica"/>
                <a:cs typeface="Helvetica"/>
              </a:rPr>
              <a:t>Wil je de afbeelding veranderen? Klik met de rechtermuisknop &gt; wijzig afbeelding &gt; uit bestand. </a:t>
            </a:r>
          </a:p>
          <a:p>
            <a:pPr>
              <a:lnSpc>
                <a:spcPts val="2200"/>
              </a:lnSpc>
            </a:pPr>
            <a:r>
              <a:rPr lang="nl" sz="1700" b="0" i="0" strike="noStrike" cap="none" spc="0" baseline="0" dirty="0">
                <a:solidFill>
                  <a:srgbClr val="000000"/>
                </a:solidFill>
                <a:effectLst/>
                <a:latin typeface="Helvetica"/>
                <a:ea typeface="Helvetica"/>
                <a:cs typeface="Helvetica"/>
              </a:rPr>
              <a:t>Wil je meer slides aanmaken? Klik dan op ‘nieuwe slide’ in de taakbalk bovenaan. </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191220303"/>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pPr>
              <a:lnSpc>
                <a:spcPct val="100000"/>
              </a:lnSpc>
            </a:pPr>
            <a:r>
              <a:rPr lang="nl" sz="2800" b="1" i="0" strike="noStrike" cap="none" spc="0" baseline="0">
                <a:solidFill>
                  <a:srgbClr val="F6A317"/>
                </a:solidFill>
                <a:effectLst/>
                <a:latin typeface="Helvetica"/>
                <a:ea typeface="Helvetica"/>
                <a:cs typeface="Helvetica"/>
              </a:rPr>
              <a:t>CONCLUSIE</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p:txBody>
          <a:bodyPr/>
          <a:lstStyle/>
          <a:p>
            <a:pPr>
              <a:lnSpc>
                <a:spcPts val="2200"/>
              </a:lnSpc>
            </a:pPr>
            <a:r>
              <a:rPr lang="nl" sz="1700" b="0" i="0" strike="noStrike" cap="none" spc="0" baseline="0" dirty="0">
                <a:solidFill>
                  <a:srgbClr val="000000"/>
                </a:solidFill>
                <a:effectLst/>
                <a:latin typeface="Helvetica"/>
                <a:ea typeface="Helvetica"/>
                <a:cs typeface="Helvetica"/>
              </a:rPr>
              <a:t>Werk je met mineralen waar inhaleerbaar kristallijn silicastof in zit? Onthoud dan: </a:t>
            </a:r>
          </a:p>
          <a:p>
            <a:pPr marL="285750" indent="-285750">
              <a:lnSpc>
                <a:spcPts val="2200"/>
              </a:lnSpc>
              <a:buClr>
                <a:srgbClr val="F1B600"/>
              </a:buClr>
              <a:buSzPct val="120000"/>
              <a:buFont typeface="Wingdings" pitchFamily="2" charset="2"/>
              <a:buChar char="q"/>
            </a:pPr>
            <a:r>
              <a:rPr lang="nl" sz="1700" b="0" i="0" strike="noStrike" cap="none" spc="0" baseline="0" dirty="0">
                <a:solidFill>
                  <a:srgbClr val="000000"/>
                </a:solidFill>
                <a:effectLst/>
                <a:latin typeface="Helvetica"/>
                <a:ea typeface="Helvetica"/>
                <a:cs typeface="Helvetica"/>
              </a:rPr>
              <a:t>Stop stof altijd bij de bron</a:t>
            </a:r>
          </a:p>
          <a:p>
            <a:pPr marL="285750" indent="-285750">
              <a:lnSpc>
                <a:spcPts val="2200"/>
              </a:lnSpc>
              <a:buClr>
                <a:srgbClr val="F1B600"/>
              </a:buClr>
              <a:buSzPct val="120000"/>
              <a:buFont typeface="Wingdings" pitchFamily="2" charset="2"/>
              <a:buChar char="q"/>
            </a:pPr>
            <a:r>
              <a:rPr lang="nl" sz="1700" b="0" i="0" strike="noStrike" cap="none" spc="0" baseline="0" dirty="0">
                <a:solidFill>
                  <a:srgbClr val="000000"/>
                </a:solidFill>
                <a:effectLst/>
                <a:latin typeface="Helvetica"/>
                <a:ea typeface="Helvetica"/>
                <a:cs typeface="Helvetica"/>
              </a:rPr>
              <a:t>Een schone werkplek is een veilige werkplek</a:t>
            </a:r>
          </a:p>
          <a:p>
            <a:pPr marL="285750" indent="-285750">
              <a:lnSpc>
                <a:spcPts val="2200"/>
              </a:lnSpc>
              <a:buClr>
                <a:srgbClr val="F1B600"/>
              </a:buClr>
              <a:buSzPct val="120000"/>
              <a:buFont typeface="Wingdings" pitchFamily="2" charset="2"/>
              <a:buChar char="q"/>
            </a:pPr>
            <a:r>
              <a:rPr lang="nl" sz="1700" b="0" i="0" strike="noStrike" cap="none" spc="0" baseline="0" dirty="0">
                <a:solidFill>
                  <a:srgbClr val="000000"/>
                </a:solidFill>
                <a:effectLst/>
                <a:latin typeface="Helvetica"/>
                <a:ea typeface="Helvetica"/>
                <a:cs typeface="Helvetica"/>
              </a:rPr>
              <a:t>Beperk de toegang tot plekken waar veel stof verspreidt wordt en werk met manieren om de blootstelling te beperken.</a:t>
            </a:r>
          </a:p>
          <a:p>
            <a:pPr marL="285750" indent="-285750">
              <a:lnSpc>
                <a:spcPts val="2200"/>
              </a:lnSpc>
              <a:buClr>
                <a:srgbClr val="F1B600"/>
              </a:buClr>
              <a:buSzPct val="120000"/>
              <a:buFont typeface="Wingdings" pitchFamily="2" charset="2"/>
              <a:buChar char="q"/>
            </a:pPr>
            <a:r>
              <a:rPr lang="nl" sz="1700" b="0" i="0" strike="noStrike" cap="none" spc="0" baseline="0" dirty="0">
                <a:solidFill>
                  <a:srgbClr val="000000"/>
                </a:solidFill>
                <a:effectLst/>
                <a:latin typeface="Helvetica"/>
                <a:ea typeface="Helvetica"/>
                <a:cs typeface="Helvetica"/>
              </a:rPr>
              <a:t>Rook niet – roken vergroot het risico op negatieve gezondheidseffecten van inhaleerbaar kristallijn silicastof </a:t>
            </a:r>
          </a:p>
          <a:p>
            <a:pPr>
              <a:lnSpc>
                <a:spcPts val="2200"/>
              </a:lnSpc>
            </a:pPr>
            <a:endParaRPr lang="en-US" sz="1700"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796397107"/>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a:xfrm>
            <a:off x="777244" y="1640901"/>
            <a:ext cx="7538853" cy="850900"/>
          </a:xfrm>
        </p:spPr>
        <p:txBody>
          <a:bodyPr/>
          <a:lstStyle/>
          <a:p>
            <a:pPr>
              <a:lnSpc>
                <a:spcPct val="100000"/>
              </a:lnSpc>
            </a:pPr>
            <a:r>
              <a:rPr lang="nl" sz="2800" b="1" i="0" strike="noStrike" cap="none" spc="0" baseline="0">
                <a:solidFill>
                  <a:srgbClr val="F6A317"/>
                </a:solidFill>
                <a:effectLst/>
                <a:latin typeface="Helvetica"/>
                <a:ea typeface="Helvetica"/>
                <a:cs typeface="Helvetica"/>
              </a:rPr>
              <a:t>AANVULLEND LEERMATERIAAL</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nl" sz="1600" b="0" i="0" strike="noStrike" cap="none" spc="0" baseline="0">
                <a:solidFill>
                  <a:srgbClr val="000000"/>
                </a:solidFill>
                <a:effectLst/>
                <a:latin typeface="Helvetica"/>
                <a:ea typeface="Helvetica"/>
                <a:cs typeface="Helvetica"/>
                <a:hlinkClick r:id="rId3" history="0"/>
              </a:rPr>
              <a:t>Voorschriften voor het schoonmaken van oppervlakken en installaties (taakblad 2.1.1a)</a:t>
            </a:r>
          </a:p>
          <a:p>
            <a:pPr marL="285750" indent="-285750">
              <a:lnSpc>
                <a:spcPts val="2300"/>
              </a:lnSpc>
              <a:spcBef>
                <a:spcPts val="600"/>
              </a:spcBef>
              <a:spcAft>
                <a:spcPts val="600"/>
              </a:spcAft>
              <a:buSzPct val="130000"/>
              <a:buFont typeface="Arial" panose="020B0604020202020204" pitchFamily="34" charset="0"/>
              <a:buChar char="•"/>
            </a:pPr>
            <a:r>
              <a:rPr lang="nl" sz="1600" b="0" i="0" strike="noStrike" cap="none" spc="0" baseline="0">
                <a:solidFill>
                  <a:srgbClr val="000000"/>
                </a:solidFill>
                <a:effectLst/>
                <a:latin typeface="Helvetica"/>
                <a:ea typeface="Helvetica"/>
                <a:cs typeface="Helvetica"/>
                <a:hlinkClick r:id="rId3" history="0"/>
              </a:rPr>
              <a:t>Voorschriften voor goede hygiëne (taakblad 2.1.10) </a:t>
            </a:r>
          </a:p>
          <a:p>
            <a:pPr marL="285750" indent="-285750">
              <a:lnSpc>
                <a:spcPts val="2300"/>
              </a:lnSpc>
              <a:spcBef>
                <a:spcPts val="600"/>
              </a:spcBef>
              <a:spcAft>
                <a:spcPts val="600"/>
              </a:spcAft>
              <a:buSzPct val="130000"/>
              <a:buFont typeface="Arial" panose="020B0604020202020204" pitchFamily="34" charset="0"/>
              <a:buChar char="•"/>
            </a:pPr>
            <a:r>
              <a:rPr lang="nl" sz="1600" b="0" i="0" strike="noStrike" cap="none" spc="0" baseline="0">
                <a:solidFill>
                  <a:srgbClr val="000000"/>
                </a:solidFill>
                <a:effectLst/>
                <a:latin typeface="Helvetica"/>
                <a:ea typeface="Helvetica"/>
                <a:cs typeface="Helvetica"/>
                <a:hlinkClick r:id="rId4" history="0"/>
              </a:rPr>
              <a:t>NESPI Voorschriften</a:t>
            </a:r>
          </a:p>
          <a:p>
            <a:pPr marL="285750" indent="-285750">
              <a:lnSpc>
                <a:spcPts val="2300"/>
              </a:lnSpc>
              <a:spcBef>
                <a:spcPts val="600"/>
              </a:spcBef>
              <a:spcAft>
                <a:spcPts val="600"/>
              </a:spcAft>
              <a:buSzPct val="130000"/>
              <a:buFont typeface="Arial" panose="020B0604020202020204" pitchFamily="34" charset="0"/>
              <a:buChar char="•"/>
            </a:pPr>
            <a:r>
              <a:rPr lang="nl" sz="1600" b="0" i="0" strike="noStrike" cap="none" spc="0" baseline="0">
                <a:solidFill>
                  <a:srgbClr val="000000"/>
                </a:solidFill>
                <a:effectLst/>
                <a:latin typeface="Helvetica"/>
                <a:ea typeface="Helvetica"/>
                <a:cs typeface="Helvetica"/>
                <a:hlinkClick r:id="rId5" history="0"/>
              </a:rPr>
              <a:t>NEPSI Voorschriften voor het MKB</a:t>
            </a:r>
          </a:p>
        </p:txBody>
      </p:sp>
      <p:sp>
        <p:nvSpPr>
          <p:cNvPr id="4" name="Rounded Rectangle 3">
            <a:extLst>
              <a:ext uri="{FF2B5EF4-FFF2-40B4-BE49-F238E27FC236}">
                <a16:creationId xmlns:a16="http://schemas.microsoft.com/office/drawing/2014/main" id="{70F01C61-0840-6243-9982-C4FCFF0051A6}"/>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8911A584-1B44-1940-BDDF-233757B9D560}"/>
              </a:ext>
            </a:extLst>
          </p:cNvPr>
          <p:cNvSpPr/>
          <p:nvPr/>
        </p:nvSpPr>
        <p:spPr>
          <a:xfrm>
            <a:off x="1088454" y="5158279"/>
            <a:ext cx="10022946" cy="646331"/>
          </a:xfrm>
          <a:prstGeom prst="rect">
            <a:avLst/>
          </a:prstGeom>
          <a:noFill/>
          <a:ln>
            <a:noFill/>
          </a:ln>
        </p:spPr>
        <p:txBody>
          <a:bodyPr wrap="square" anchor="ctr">
            <a:spAutoFit/>
          </a:bodyPr>
          <a:lstStyle/>
          <a:p>
            <a:pPr>
              <a:spcBef>
                <a:spcPts val="1200"/>
              </a:spcBef>
              <a:spcAft>
                <a:spcPts val="1200"/>
              </a:spcAft>
              <a:buSzPct val="130000"/>
            </a:pPr>
            <a:r>
              <a:rPr lang="nl" b="0" i="0" strike="noStrike" cap="none" spc="0" baseline="0" dirty="0">
                <a:solidFill>
                  <a:srgbClr val="000000"/>
                </a:solidFill>
                <a:effectLst/>
                <a:latin typeface="Calibri"/>
                <a:ea typeface="Calibri"/>
                <a:cs typeface="Calibri"/>
              </a:rPr>
              <a:t>Ga naar het </a:t>
            </a:r>
            <a:r>
              <a:rPr lang="nl" b="1" i="0" strike="noStrike" cap="none" spc="0" baseline="0" dirty="0">
                <a:solidFill>
                  <a:srgbClr val="000000"/>
                </a:solidFill>
                <a:effectLst/>
                <a:latin typeface="Calibri"/>
                <a:ea typeface="Calibri"/>
                <a:cs typeface="Calibri"/>
              </a:rPr>
              <a:t>NEPSI E-learning platform</a:t>
            </a:r>
            <a:r>
              <a:rPr lang="nl" b="0" i="0" strike="noStrike" cap="none" spc="0" baseline="0" dirty="0">
                <a:solidFill>
                  <a:srgbClr val="000000"/>
                </a:solidFill>
                <a:effectLst/>
                <a:latin typeface="Calibri"/>
                <a:ea typeface="Calibri"/>
                <a:cs typeface="Calibri"/>
              </a:rPr>
              <a:t> op </a:t>
            </a:r>
            <a:r>
              <a:rPr lang="nl" b="0" i="0" strike="noStrike" cap="none" spc="0" baseline="0" dirty="0">
                <a:solidFill>
                  <a:srgbClr val="000000"/>
                </a:solidFill>
                <a:effectLst/>
                <a:latin typeface="Calibri"/>
                <a:ea typeface="Calibri"/>
                <a:cs typeface="Calibri"/>
                <a:hlinkClick r:id="rId6" history="0"/>
              </a:rPr>
              <a:t>training.nepsi.eu</a:t>
            </a:r>
            <a:r>
              <a:rPr lang="nl" b="0" i="0" strike="noStrike" cap="none" spc="0" baseline="0" dirty="0">
                <a:solidFill>
                  <a:srgbClr val="000000"/>
                </a:solidFill>
                <a:effectLst/>
                <a:latin typeface="Calibri"/>
                <a:ea typeface="Calibri"/>
                <a:cs typeface="Calibri"/>
              </a:rPr>
              <a:t> voor meer informatie over inhaleerbaar kristallijn silicastof</a:t>
            </a:r>
          </a:p>
        </p:txBody>
      </p:sp>
    </p:spTree>
    <p:extLst>
      <p:ext uri="{BB962C8B-B14F-4D97-AF65-F5344CB8AC3E}">
        <p14:creationId xmlns:p14="http://schemas.microsoft.com/office/powerpoint/2010/main" val="1794480174"/>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_PPTTraining_Cleaning_Hygiene" id="{39BFAD84-DCD9-3346-BC3F-2E78ED66515C}" vid="{FAC23321-1EAD-BA4F-A31B-84139DFB50C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d8ecf516-e360-4672-81b9-68723bedb71f" xsi:nil="true"/>
    <lcf76f155ced4ddcb4097134ff3c332f xmlns="6d9d7403-2d8c-4818-ae25-2c5629bc7330">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D545FEE-AD81-4023-B6AC-5CAEA335ED97}">
  <ds:schemaRefs>
    <ds:schemaRef ds:uri="6d9d7403-2d8c-4818-ae25-2c5629bc7330"/>
    <ds:schemaRef ds:uri="http://purl.org/dc/terms/"/>
    <ds:schemaRef ds:uri="d8ecf516-e360-4672-81b9-68723bedb71f"/>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schemas.openxmlformats.org/package/2006/metadata/core-properties"/>
    <ds:schemaRef ds:uri="http://www.w3.org/XML/1998/namespace"/>
    <ds:schemaRef ds:uri="http://purl.org/dc/dcmitype/"/>
  </ds:schemaRefs>
</ds:datastoreItem>
</file>

<file path=customXml/itemProps2.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3.xml><?xml version="1.0" encoding="utf-8"?>
<ds:datastoreItem xmlns:ds="http://schemas.openxmlformats.org/officeDocument/2006/customXml" ds:itemID="{5DFE7FA1-BEF6-4042-BE5E-2D657D1B699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123</TotalTime>
  <Words>1061</Words>
  <Application>Microsoft Macintosh PowerPoint</Application>
  <PresentationFormat>Widescreen</PresentationFormat>
  <Paragraphs>89</Paragraphs>
  <Slides>14</Slides>
  <Notes>14</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48</cp:revision>
  <dcterms:created xsi:type="dcterms:W3CDTF">2020-06-24T14:35:04Z</dcterms:created>
  <dcterms:modified xsi:type="dcterms:W3CDTF">2024-11-13T11:16:47Z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