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130185-E729-4D44-94F2-3CA13ED96267}" v="2" dt="2022-09-27T06:45:21.791"/>
    <p1510:client id="{2B5F5DC1-1193-0C46-B250-A1ADEA3AB979}" v="1" dt="2020-12-09T20:37:57.938"/>
    <p1510:client id="{3283D61F-6C7B-4446-BA67-E0D9D1E0EEF4}" v="14" dt="2022-09-27T06:35:53.0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När du till exempel utför högenergiprocesser på mineraler som innehåller kristallinkiseldioxid ska du använda en enhet som har ett dammutsug/vattensystem. (Se bild ovan)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v" sz="1400" b="1" i="0" strike="noStrike" cap="none" spc="0" baseline="0">
                <a:solidFill>
                  <a:srgbClr val="F6A317"/>
                </a:solidFill>
                <a:effectLst/>
                <a:latin typeface="Helvetica"/>
                <a:ea typeface="Helvetica"/>
                <a:cs typeface="Helvetica"/>
              </a:rPr>
              <a:t>UTBILDNING I BRA METODER FÖR ATT ARBETA MED MATERIAL SOM INNEHÅLLER KRISTALLINKISELDIOXID</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ATT ARBETA MED MATERIAL SOM INNEHÅLLER KRISTALLINKISELDIOXID</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8155858" y="154379"/>
            <a:ext cx="3612588"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v" sz="1800" b="1" i="0" strike="noStrike" cap="none" spc="0" baseline="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a:solidFill>
                  <a:srgbClr val="000000"/>
                </a:solidFill>
                <a:effectLst/>
                <a:latin typeface="Helvetica"/>
                <a:ea typeface="Helvetica"/>
                <a:cs typeface="Helvetica"/>
              </a:rPr>
              <a:t>I den här PowerPoint-utbildningen kommer du att få veta mer om:</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Grundläggande kontrollåtgärder för att förhindra eller minimera exponering för skadligt respirabelt kristallinkiseldioxiddamm (RCS)</a:t>
            </a:r>
          </a:p>
          <a:p>
            <a:pPr marL="285750" indent="-285750">
              <a:lnSpc>
                <a:spcPts val="2400"/>
              </a:lnSpc>
              <a:buFont typeface="Arial" panose="020B0604020202020204" pitchFamily="34" charset="0"/>
              <a:buChar char="•"/>
            </a:pPr>
            <a:r>
              <a:rPr lang="sv" sz="1800" b="0" i="0" strike="noStrike" cap="none" spc="0" baseline="0">
                <a:solidFill>
                  <a:srgbClr val="FF0000"/>
                </a:solidFill>
                <a:effectLst/>
                <a:latin typeface="Helvetica"/>
                <a:ea typeface="Helvetica"/>
                <a:cs typeface="Helvetica"/>
              </a:rPr>
              <a:t>Text som utbildaren fyller i – om du har lagt till en anpassad sida infogar en kort översikt över materialet</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sv" sz="1800" b="0" i="0" strike="noStrike" cap="none" spc="0" baseline="0">
                <a:solidFill>
                  <a:srgbClr val="000000"/>
                </a:solidFill>
                <a:effectLst/>
                <a:latin typeface="Helvetica"/>
                <a:ea typeface="Helvetica"/>
                <a:cs typeface="Helvetica"/>
              </a:rPr>
              <a:t>Det finns fem huvudsakliga dammkontrolltekniker som används för att hantera RCS, som är en del av NEPSIs bra metoder.</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839038"/>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lIns="91440" tIns="45720" rIns="91440" bIns="45720" anchor="t"/>
          <a:lstStyle/>
          <a:p>
            <a:pPr>
              <a:lnSpc>
                <a:spcPct val="100000"/>
              </a:lnSpc>
            </a:pPr>
            <a:r>
              <a:rPr lang="sv" sz="2800" i="0" strike="noStrike" cap="none" spc="0" baseline="0" dirty="0">
                <a:solidFill>
                  <a:srgbClr val="F6A317"/>
                </a:solidFill>
                <a:effectLst/>
                <a:latin typeface="Helvetica"/>
                <a:ea typeface="Helvetica"/>
                <a:cs typeface="Helvetica"/>
              </a:rPr>
              <a:t>RISKERNA MED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96457"/>
            <a:ext cx="5623556" cy="2938988"/>
          </a:xfrm>
        </p:spPr>
        <p:txBody>
          <a:bodyPr anchor="t"/>
          <a:lstStyle/>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Bra metoder är viktiga för att skydda oss mot RCS</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dirty="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dirty="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dirty="0">
                <a:solidFill>
                  <a:srgbClr val="000000"/>
                </a:solidFill>
                <a:effectLst/>
                <a:latin typeface="Helvetica"/>
                <a:ea typeface="Helvetica"/>
                <a:cs typeface="Helvetica"/>
              </a:rPr>
              <a:t>Hur ska du tillbringa din tid som pensionär?</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STOPPA DAMMET VID KÄLLAN</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2" y="2747934"/>
            <a:ext cx="5638305" cy="3236531"/>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Vi måste försöka minska risken för att damm genereras i första hand.</a:t>
            </a:r>
          </a:p>
          <a:p>
            <a:pPr>
              <a:lnSpc>
                <a:spcPts val="2400"/>
              </a:lnSpc>
            </a:pPr>
            <a:r>
              <a:rPr lang="sv" sz="1800" b="0" i="0" strike="noStrike" cap="none" spc="0" baseline="0" dirty="0">
                <a:solidFill>
                  <a:srgbClr val="000000"/>
                </a:solidFill>
                <a:effectLst/>
                <a:latin typeface="Helvetica"/>
                <a:ea typeface="Helvetica"/>
                <a:cs typeface="Helvetica"/>
              </a:rPr>
              <a:t>Om vi inte kan undvika dammgenereringen, är det mest effektiva sättet att kontrollera dammet vid källan.</a:t>
            </a:r>
          </a:p>
          <a:p>
            <a:pPr>
              <a:lnSpc>
                <a:spcPts val="2400"/>
              </a:lnSpc>
            </a:pPr>
            <a:r>
              <a:rPr lang="sv" sz="1800" b="0" i="0" strike="noStrike" cap="none" spc="0" baseline="0" dirty="0">
                <a:solidFill>
                  <a:srgbClr val="000000"/>
                </a:solidFill>
                <a:effectLst/>
                <a:latin typeface="Helvetica"/>
                <a:ea typeface="Helvetica"/>
                <a:cs typeface="Helvetica"/>
              </a:rPr>
              <a:t>Det betyder att man innesluter eller separerar dammet från personalen genom att använda en barriär eller inneslutning, ventilationssystem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(t.ex. utsug) och/eller vattendämpningssystem.</a:t>
            </a:r>
          </a:p>
          <a:p>
            <a:pPr>
              <a:lnSpc>
                <a:spcPts val="24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TA HAND OM SPILL OMEDELBART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sv" sz="1800" b="0" i="0" strike="noStrike" cap="none" spc="0" baseline="0">
                <a:solidFill>
                  <a:srgbClr val="000000"/>
                </a:solidFill>
                <a:effectLst/>
                <a:latin typeface="Helvetica"/>
                <a:ea typeface="Helvetica"/>
                <a:cs typeface="Helvetica"/>
              </a:rPr>
              <a:t>Att omedelbart hantera dammspill (och dess orsak) kommer att minska risken för att damm som ligger på golvet blir luftburet.</a:t>
            </a:r>
          </a:p>
          <a:p>
            <a:pPr>
              <a:lnSpc>
                <a:spcPts val="2400"/>
              </a:lnSpc>
              <a:spcAft>
                <a:spcPts val="1000"/>
              </a:spcAft>
            </a:pPr>
            <a:r>
              <a:rPr lang="sv" sz="1800" b="0" i="0" strike="noStrike" cap="none" spc="0" baseline="0">
                <a:solidFill>
                  <a:srgbClr val="000000"/>
                </a:solidFill>
                <a:effectLst/>
                <a:latin typeface="Helvetica"/>
                <a:ea typeface="Helvetica"/>
                <a:cs typeface="Helvetica"/>
              </a:rPr>
              <a:t>Inandningsbara dammpartiklar är osynliga för blotta ögat, om inte en kraftfull ljuskälla används för att belysa dem. Dammet kan förbli luftburet i dagar eller veckor.</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sv" sz="2800" b="1" i="0" strike="noStrike" cap="none" spc="0" baseline="0" dirty="0">
                <a:solidFill>
                  <a:srgbClr val="F6A317"/>
                </a:solidFill>
                <a:effectLst/>
                <a:latin typeface="Helvetica"/>
                <a:ea typeface="Helvetica"/>
                <a:cs typeface="Helvetica"/>
              </a:rPr>
              <a:t>BÄR SKYDDSUTRUSTNING</a:t>
            </a:r>
          </a:p>
          <a:p>
            <a:pPr>
              <a:lnSpc>
                <a:spcPct val="100000"/>
              </a:lnSpc>
              <a:spcBef>
                <a:spcPts val="0"/>
              </a:spcBef>
            </a:pPr>
            <a:r>
              <a:rPr lang="sv" sz="2800" b="1" i="0" strike="noStrike" cap="none" spc="0" baseline="0" dirty="0">
                <a:solidFill>
                  <a:srgbClr val="F6A317"/>
                </a:solidFill>
                <a:effectLst/>
                <a:latin typeface="Helvetica"/>
                <a:ea typeface="Helvetica"/>
                <a:cs typeface="Helvetica"/>
              </a:rPr>
              <a:t>(OM NÖDVÄNDIGT)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sv" sz="1800" b="0" i="0" strike="noStrike" cap="none" spc="0" baseline="0">
                <a:solidFill>
                  <a:srgbClr val="000000"/>
                </a:solidFill>
                <a:effectLst/>
                <a:latin typeface="Helvetica"/>
                <a:ea typeface="Helvetica"/>
                <a:cs typeface="Helvetica"/>
              </a:rPr>
              <a:t>Om alla andra dammkontrollåtgärder (se de fem huvudsakliga kontrollteknikerna) är otillräckliga för att förhindra exponering för damm ska du bära skyddsutrustning.</a:t>
            </a:r>
          </a:p>
          <a:p>
            <a:pPr>
              <a:lnSpc>
                <a:spcPts val="2400"/>
              </a:lnSpc>
              <a:spcAft>
                <a:spcPts val="1000"/>
              </a:spcAft>
            </a:pPr>
            <a:r>
              <a:rPr lang="sv" sz="1800" b="0" i="0" strike="noStrike" cap="none" spc="0" baseline="0">
                <a:solidFill>
                  <a:srgbClr val="000000"/>
                </a:solidFill>
                <a:effectLst/>
                <a:latin typeface="Helvetica"/>
                <a:ea typeface="Helvetica"/>
                <a:cs typeface="Helvetica"/>
              </a:rPr>
              <a:t>Skyddsutrustning är inte på något sätt en ersättning för andra dammkontrollåtgärder. Ansiktsmasker skyddar tillfälligt enskilda anställda, men den allmänna luftkvaliteten kan fortfarande äventyras av damm.</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SAKER ATT GÖRA OCH INTE GÖRA NÄR DET GÄLLER GRUNDLÄGGANDE BRA METODER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22062"/>
            <a:ext cx="10955577" cy="3230407"/>
          </a:xfrm>
        </p:spPr>
        <p:txBody>
          <a:bodyPr lIns="91440" tIns="45720" rIns="91440" bIns="45720" anchor="t"/>
          <a:lstStyle/>
          <a:p>
            <a:pPr>
              <a:lnSpc>
                <a:spcPts val="2400"/>
              </a:lnSpc>
              <a:spcBef>
                <a:spcPts val="600"/>
              </a:spcBef>
            </a:pPr>
            <a:r>
              <a:rPr lang="sv" sz="1800" b="1" i="0" strike="noStrike" cap="none" spc="0" baseline="0" dirty="0">
                <a:solidFill>
                  <a:srgbClr val="000000"/>
                </a:solidFill>
                <a:effectLst/>
                <a:latin typeface="Helvetica"/>
                <a:ea typeface="Helvetica"/>
                <a:cs typeface="Helvetica"/>
              </a:rPr>
              <a:t>GÖR SÅ HÄR</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Begränsa åtkomst till arbetsplatser/dammexponerade områden för enbart anställda och behörig personal</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Använd ventilationssystem eller vattendämpning för att minska luftburet damm</a:t>
            </a:r>
            <a:r>
              <a:rPr lang="sv" sz="1800" dirty="0">
                <a:solidFill>
                  <a:srgbClr val="000000"/>
                </a:solidFill>
                <a:latin typeface="Helvetica"/>
                <a:ea typeface="Helvetica"/>
                <a:cs typeface="Helvetica"/>
              </a:rPr>
              <a:t> </a:t>
            </a:r>
            <a:endParaRPr lang="sv"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Utför jobbet utomhus om det är möjligt</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Använd dammsugning eller våta rengöringsmetoder</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Planera i förväg för att säkerställa att arbetsplatsen är säker och att utrustningen fungerar</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Rapportera fel och ha en plan för att åtgärda dem snabbt och säkert</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Bär skyddsutrustningen så länge uppgiften pågår. Se till att ansiktsmasken sitter bra</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SAKER ATT GÖRA OCH INTE GÖRA NÄR DET GÄLLER BRA METODER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400"/>
              </a:lnSpc>
              <a:spcBef>
                <a:spcPts val="600"/>
              </a:spcBef>
            </a:pPr>
            <a:r>
              <a:rPr lang="sv" sz="1800" b="1" i="0" strike="noStrike" cap="none" spc="0" baseline="0" dirty="0">
                <a:solidFill>
                  <a:srgbClr val="000000"/>
                </a:solidFill>
                <a:effectLst/>
                <a:latin typeface="Helvetica"/>
                <a:ea typeface="Helvetica"/>
                <a:cs typeface="Helvetica"/>
              </a:rPr>
              <a:t>GÖR INTE SÅ HÄR</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Använd en torr borste – använd en dammsugare eller våta rengöringsmetoder</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Använd tryckluft för att städa bort damm</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Ta med dig smutsiga arbetskläder eller skyddsutrustning hem</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Använd skadad skyddsutrustning</a:t>
            </a:r>
          </a:p>
          <a:p>
            <a:pPr marL="285750" indent="-285750">
              <a:lnSpc>
                <a:spcPts val="2400"/>
              </a:lnSpc>
              <a:spcBef>
                <a:spcPts val="600"/>
              </a:spcBef>
              <a:buSzPct val="85000"/>
              <a:buFont typeface=".Apple Color Emoji UI"/>
              <a:buChar char="❌"/>
            </a:pPr>
            <a:r>
              <a:rPr lang="sv" sz="1800" b="0" i="0" strike="noStrike" cap="none" spc="0" baseline="0" dirty="0">
                <a:solidFill>
                  <a:srgbClr val="000000"/>
                </a:solidFill>
                <a:effectLst/>
                <a:latin typeface="Helvetica"/>
                <a:ea typeface="Helvetica"/>
                <a:cs typeface="Helvetica"/>
              </a:rPr>
              <a:t>Rök eller ät i processområdena på din arbetsplats</a:t>
            </a:r>
          </a:p>
          <a:p>
            <a:pPr marL="285750" indent="-285750">
              <a:lnSpc>
                <a:spcPts val="2400"/>
              </a:lnSpc>
              <a:spcBef>
                <a:spcPts val="600"/>
              </a:spcBef>
              <a:buSzPct val="85000"/>
              <a:buFont typeface=".Apple Color Emoji UI"/>
              <a:buChar char="❌"/>
            </a:pPr>
            <a:endParaRPr lang="en-US" sz="1800" dirty="0"/>
          </a:p>
          <a:p>
            <a:pPr marL="285750" indent="-285750">
              <a:lnSpc>
                <a:spcPts val="2400"/>
              </a:lnSpc>
              <a:spcBef>
                <a:spcPts val="600"/>
              </a:spcBef>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36860"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667802" cy="3682369"/>
          </a:xfrm>
        </p:spPr>
        <p:txBody>
          <a:bodyPr lIns="91440" tIns="45720" rIns="91440" bIns="45720" anchor="t"/>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När du arbetar med mineraler som innehåller kristallinkiseldioxid ska du komma ihåg att: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Alltid sträva efter att stoppa damm vid källan</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En ren arbetsmiljö är en säker arbetsmiljö</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Begränsa åtkomsten till </a:t>
            </a:r>
            <a:r>
              <a:rPr lang="sv" sz="1800" b="0" i="0" strike="noStrike" cap="none" spc="0" baseline="0" dirty="0" err="1">
                <a:solidFill>
                  <a:srgbClr val="000000"/>
                </a:solidFill>
                <a:effectLst/>
                <a:latin typeface="Helvetica"/>
                <a:ea typeface="Helvetica"/>
                <a:cs typeface="Helvetica"/>
              </a:rPr>
              <a:t>dammexponerade</a:t>
            </a:r>
            <a:r>
              <a:rPr lang="sv" sz="1800" b="0" i="0" strike="noStrike" cap="none" spc="0" baseline="0" dirty="0">
                <a:solidFill>
                  <a:srgbClr val="000000"/>
                </a:solidFill>
                <a:effectLst/>
                <a:latin typeface="Helvetica"/>
                <a:ea typeface="Helvetica"/>
                <a:cs typeface="Helvetica"/>
              </a:rPr>
              <a:t> områden är ett säkert sätt att förhindra exponering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Undvika rökning — rökning ökar de negativa hälsoeffekterna av RCS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UTBILDNINGSMATERIAL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3" history="0"/>
              </a:rPr>
              <a:t>Bra metoder för rengöring av ytor och installationer (uppgiftsblad 2.1.1a)</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3" history="0"/>
              </a:rPr>
              <a:t>Bra metoder för god hygien (uppgiftsblad 2.1.10)</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4" history="0"/>
              </a:rPr>
              <a:t>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5" history="0"/>
              </a:rPr>
              <a:t>Nepsis guide för små och medelstora företag</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2218"/>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6"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terms/"/>
    <ds:schemaRef ds:uri="http://purl.org/dc/elements/1.1/"/>
    <ds:schemaRef ds:uri="http://schemas.microsoft.com/office/2006/documentManagement/types"/>
    <ds:schemaRef ds:uri="http://schemas.microsoft.com/office/infopath/2007/PartnerControls"/>
    <ds:schemaRef ds:uri="http://schemas.microsoft.com/office/2006/metadata/properties"/>
    <ds:schemaRef ds:uri="6d9d7403-2d8c-4818-ae25-2c5629bc7330"/>
    <ds:schemaRef ds:uri="http://schemas.openxmlformats.org/package/2006/metadata/core-properties"/>
    <ds:schemaRef ds:uri="d8ecf516-e360-4672-81b9-68723bedb71f"/>
    <ds:schemaRef ds:uri="http://www.w3.org/XML/1998/namespace"/>
    <ds:schemaRef ds:uri="http://purl.org/dc/dcmitype/"/>
  </ds:schemaRefs>
</ds:datastoreItem>
</file>

<file path=customXml/itemProps2.xml><?xml version="1.0" encoding="utf-8"?>
<ds:datastoreItem xmlns:ds="http://schemas.openxmlformats.org/officeDocument/2006/customXml" ds:itemID="{23DE7B4D-8365-4F3F-8A44-E58F1C22CA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116</TotalTime>
  <Words>979</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55</cp:revision>
  <dcterms:created xsi:type="dcterms:W3CDTF">2020-06-24T14:35:04Z</dcterms:created>
  <dcterms:modified xsi:type="dcterms:W3CDTF">2024-11-13T11:36:23Z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