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72" r:id="rId8"/>
    <p:sldId id="276" r:id="rId9"/>
    <p:sldId id="279" r:id="rId10"/>
    <p:sldId id="274" r:id="rId11"/>
    <p:sldId id="275" r:id="rId12"/>
    <p:sldId id="268" r:id="rId13"/>
    <p:sldId id="264" r:id="rId14"/>
    <p:sldId id="266"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11" autoAdjust="0"/>
    <p:restoredTop sz="80952"/>
  </p:normalViewPr>
  <p:slideViewPr>
    <p:cSldViewPr snapToGrid="0" snapToObjects="1">
      <p:cViewPr varScale="1">
        <p:scale>
          <a:sx n="98" d="100"/>
          <a:sy n="98" d="100"/>
        </p:scale>
        <p:origin x="1824"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133256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 sz="1200" b="0" i="0" strike="noStrike" cap="none" spc="0" baseline="0" dirty="0">
                <a:solidFill>
                  <a:srgbClr val="000000"/>
                </a:solidFill>
                <a:effectLst/>
                <a:latin typeface="+mn-lt"/>
                <a:ea typeface="Calibri"/>
                <a:cs typeface="Calibri"/>
              </a:rPr>
              <a:t>Expunerea excesivă la cristale de silice respirabile (RCS) are consecințe grave pe termen lung. Din acest motiv, este important ca toți lucrătorii să cunoască bune practici care limitează sau elimină expunerea la praful de silice. </a:t>
            </a:r>
          </a:p>
          <a:p>
            <a:endParaRPr lang="en-US" sz="1200" b="0" i="0" u="none" strike="noStrike" kern="1200" dirty="0">
              <a:solidFill>
                <a:schemeClr val="tx1"/>
              </a:solidFill>
              <a:effectLst/>
              <a:latin typeface="+mn-lt"/>
              <a:ea typeface="+mn-ea"/>
              <a:cs typeface="+mn-cs"/>
            </a:endParaRPr>
          </a:p>
          <a:p>
            <a:r>
              <a:rPr lang="ro" sz="1200" b="0" i="0" strike="noStrike" cap="none" spc="0" baseline="0" dirty="0">
                <a:solidFill>
                  <a:srgbClr val="000000"/>
                </a:solidFill>
                <a:effectLst/>
                <a:latin typeface="+mn-lt"/>
                <a:ea typeface="Calibri"/>
                <a:cs typeface="Calibri"/>
              </a:rPr>
              <a:t>Acest curs oferă informații despre îngrădirea proceselor. Rețineți că este necesară o evaluare a riscurilor înainte de proiectarea unor procese îngrădite, deși acesta este un aspect care privește în principal conducerea.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692379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41683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51603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611952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149944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557428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2667334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ro" sz="1000" b="0" i="0" strike="noStrike" cap="none" spc="0" baseline="0">
                <a:solidFill>
                  <a:srgbClr val="000000"/>
                </a:solidFill>
                <a:effectLst/>
                <a:latin typeface="Helvetica"/>
                <a:ea typeface="Helvetica"/>
                <a:cs typeface="Helvetica"/>
              </a:rPr>
              <a:t>Acest pachet de materiale de formare a fost elaborat ca parte din Ghidul NEPSI de bune practici – vizitați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F849516-AA19-3D46-9A5F-42366BC6957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BD320CFC-6F29-3B43-89D6-E5D26E6D334C}"/>
              </a:ext>
            </a:extLst>
          </p:cNvPr>
          <p:cNvSpPr txBox="1"/>
          <p:nvPr userDrawn="1"/>
        </p:nvSpPr>
        <p:spPr>
          <a:xfrm>
            <a:off x="7955279" y="429114"/>
            <a:ext cx="386207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o" sz="1400" b="1" i="0" strike="noStrike" cap="none" spc="0" baseline="0">
                <a:solidFill>
                  <a:srgbClr val="F6A317"/>
                </a:solidFill>
                <a:effectLst/>
                <a:latin typeface="Helvetica"/>
                <a:ea typeface="Helvetica"/>
                <a:cs typeface="Helvetica"/>
              </a:rPr>
              <a:t>CURS DE BUNE PRACTICI PENTRU ÎNGRĂDIREA PROCESELOR</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hyperlink" Target="https://training.nepsi.eu/" TargetMode="External"/><Relationship Id="rId4"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pPr>
              <a:lnSpc>
                <a:spcPct val="100000"/>
              </a:lnSpc>
            </a:pPr>
            <a:r>
              <a:rPr lang="ro" sz="2800" b="1" i="0" strike="noStrike" cap="none" spc="0" baseline="0" dirty="0">
                <a:solidFill>
                  <a:srgbClr val="FFFFFF"/>
                </a:solidFill>
                <a:effectLst/>
                <a:latin typeface="Helvetica"/>
                <a:ea typeface="Helvetica"/>
                <a:cs typeface="Helvetica"/>
              </a:rPr>
              <a:t>CURS DE BUNE PRACTICI PENTRU ÎNGRĂDIREA PROCESELOR</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5AABC0BD-1A3A-A149-87EF-3C6B21A03FC4}"/>
              </a:ext>
            </a:extLst>
          </p:cNvPr>
          <p:cNvSpPr/>
          <p:nvPr/>
        </p:nvSpPr>
        <p:spPr>
          <a:xfrm>
            <a:off x="8245929" y="321972"/>
            <a:ext cx="3551119" cy="6310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ro-RO" sz="2800" dirty="0"/>
              <a:t>PREAMBUL (PENTRU FORMATOR)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ro-RO" sz="1800" dirty="0">
                <a:latin typeface="Helvetica"/>
                <a:cs typeface="Helvetica"/>
              </a:rPr>
              <a:t>În cadrul etapei de educație din implementarea Bunelor Practici NEPSI, NEPSI a elaborat o serie de resurse educaționale.</a:t>
            </a:r>
          </a:p>
          <a:p>
            <a:pPr>
              <a:lnSpc>
                <a:spcPts val="2400"/>
              </a:lnSpc>
            </a:pPr>
            <a:r>
              <a:rPr lang="ro-RO" sz="1800" dirty="0">
                <a:latin typeface="Helvetica"/>
                <a:cs typeface="Helvetica"/>
              </a:rPr>
              <a:t>Fiecare pachet de cursuri PowerPoint vizează o temă relevantă pentru lucrătorii din toate industriile, care folosesc materiale ce conțin cristale de silice. Pachetele oferă informații despre riscurile expunerii la praf, asociate cu tema, precum și despre bunele practici și măsurile existente pentru a le reduce. Scopul cursurilor este să informeze și să educe lucrătorii, pentru a îi ajuta să folosească eficient măsurile de control și să își reducă expunerea la cristale de silice respirabile (RCS) la locul de muncă.</a:t>
            </a:r>
          </a:p>
          <a:p>
            <a:pPr>
              <a:lnSpc>
                <a:spcPts val="2400"/>
              </a:lnSpc>
            </a:pPr>
            <a:r>
              <a:rPr lang="ro-RO" sz="1800" dirty="0">
                <a:latin typeface="Helvetica"/>
                <a:cs typeface="Helvetica"/>
              </a:rPr>
              <a:t>Folosiți șablonul blanc și spațiile prevăzute pentru a adăuga informații suplimentare la acest pachet de cursuri, după cum este necesar.</a:t>
            </a:r>
          </a:p>
        </p:txBody>
      </p:sp>
    </p:spTree>
    <p:extLst>
      <p:ext uri="{BB962C8B-B14F-4D97-AF65-F5344CB8AC3E}">
        <p14:creationId xmlns:p14="http://schemas.microsoft.com/office/powerpoint/2010/main" val="415096138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REȚINEȚI</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ro" sz="1800" b="0" i="0" strike="noStrike" cap="none" spc="0" baseline="0">
                <a:solidFill>
                  <a:srgbClr val="000000"/>
                </a:solidFill>
                <a:effectLst/>
                <a:latin typeface="Helvetica"/>
                <a:ea typeface="Helvetica"/>
                <a:cs typeface="Helvetica"/>
              </a:rPr>
              <a:t>Informațiile din acest curs PowerPoint sunt de natură consultativă și au conținut informativ. Ele nu reprezintă un standard sau o reglementare și nu creează noi obligații legale, nici nu modifică obligațiile existente create de legislația și politicile de sănătate.</a:t>
            </a:r>
          </a:p>
        </p:txBody>
      </p:sp>
    </p:spTree>
    <p:extLst>
      <p:ext uri="{BB962C8B-B14F-4D97-AF65-F5344CB8AC3E}">
        <p14:creationId xmlns:p14="http://schemas.microsoft.com/office/powerpoint/2010/main" val="375059257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INTRODUCERE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ro" sz="1800" b="1" i="0" strike="noStrike" cap="none" spc="0" baseline="0" dirty="0">
                <a:solidFill>
                  <a:srgbClr val="000000"/>
                </a:solidFill>
                <a:effectLst/>
                <a:latin typeface="Helvetica"/>
                <a:ea typeface="Helvetica"/>
                <a:cs typeface="Helvetica"/>
              </a:rPr>
              <a:t>Este o prioritate să învățăm să ne protejăm de pericolele asociate cu munca.</a:t>
            </a:r>
          </a:p>
          <a:p>
            <a:pPr>
              <a:lnSpc>
                <a:spcPts val="2400"/>
              </a:lnSpc>
            </a:pPr>
            <a:r>
              <a:rPr lang="ro" sz="1800" b="0" i="0" strike="noStrike" cap="none" spc="0" baseline="0" dirty="0">
                <a:solidFill>
                  <a:srgbClr val="000000"/>
                </a:solidFill>
                <a:effectLst/>
                <a:latin typeface="Helvetica"/>
                <a:ea typeface="Helvetica"/>
                <a:cs typeface="Helvetica"/>
              </a:rPr>
              <a:t>În acest curs PowerPont veți învăța despre:</a:t>
            </a:r>
          </a:p>
          <a:p>
            <a:pPr marL="285750" indent="-285750">
              <a:lnSpc>
                <a:spcPts val="24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Cum procesele îngrădite reduc expunerea la praf de cristale de silice respirabile (RCS)</a:t>
            </a:r>
          </a:p>
          <a:p>
            <a:pPr marL="285750" indent="-285750">
              <a:lnSpc>
                <a:spcPts val="24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Îndrumări elementare pentru îngrădirea proceselor</a:t>
            </a:r>
          </a:p>
          <a:p>
            <a:pPr marL="285750" indent="-285750">
              <a:lnSpc>
                <a:spcPts val="2400"/>
              </a:lnSpc>
              <a:buFont typeface="Arial" panose="020B0604020202020204" pitchFamily="34" charset="0"/>
              <a:buChar char="•"/>
            </a:pPr>
            <a:r>
              <a:rPr lang="ro" sz="1800" b="0" i="0" strike="noStrike" cap="none" spc="0" baseline="0" dirty="0">
                <a:solidFill>
                  <a:srgbClr val="FF0000"/>
                </a:solidFill>
                <a:effectLst/>
                <a:latin typeface="Helvetica"/>
                <a:ea typeface="Helvetica"/>
                <a:cs typeface="Helvetica"/>
              </a:rPr>
              <a:t>Text de completat pentru formator - dacă ați adăugat un slide personalizat, introduceți o scurtă prezentare a materialului contextual</a:t>
            </a:r>
          </a:p>
          <a:p>
            <a:pPr marL="285750" indent="-285750">
              <a:lnSpc>
                <a:spcPts val="2400"/>
              </a:lnSpc>
              <a:buFont typeface="Arial" panose="020B0604020202020204" pitchFamily="34" charset="0"/>
              <a:buChar char="•"/>
            </a:pPr>
            <a:endParaRPr lang="en-US" sz="1800" dirty="0"/>
          </a:p>
          <a:p>
            <a:pPr marL="285750" indent="-285750">
              <a:lnSpc>
                <a:spcPts val="2400"/>
              </a:lnSpc>
              <a:buFont typeface="Arial" panose="020B0604020202020204" pitchFamily="34" charset="0"/>
              <a:buChar char="•"/>
            </a:pPr>
            <a:endParaRPr lang="en-US" sz="1800" dirty="0"/>
          </a:p>
        </p:txBody>
      </p:sp>
      <p:pic>
        <p:nvPicPr>
          <p:cNvPr id="10" name="Picture 9">
            <a:extLst>
              <a:ext uri="{FF2B5EF4-FFF2-40B4-BE49-F238E27FC236}">
                <a16:creationId xmlns:a16="http://schemas.microsoft.com/office/drawing/2014/main" id="{760860C5-0CBA-2242-8E0A-3F6EB8D1FAE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21078" y="1409545"/>
            <a:ext cx="3888456" cy="4635500"/>
          </a:xfrm>
          <a:prstGeom prst="rect">
            <a:avLst/>
          </a:prstGeom>
        </p:spPr>
      </p:pic>
    </p:spTree>
    <p:extLst>
      <p:ext uri="{BB962C8B-B14F-4D97-AF65-F5344CB8AC3E}">
        <p14:creationId xmlns:p14="http://schemas.microsoft.com/office/powerpoint/2010/main" val="100997523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1043870"/>
          </a:xfrm>
        </p:spPr>
        <p:txBody>
          <a:bodyPr/>
          <a:lstStyle/>
          <a:p>
            <a:pPr>
              <a:lnSpc>
                <a:spcPct val="100000"/>
              </a:lnSpc>
            </a:pPr>
            <a:r>
              <a:rPr lang="ro" sz="2800" b="1" i="0" strike="noStrike" cap="none" spc="0" baseline="0">
                <a:solidFill>
                  <a:srgbClr val="F6A317"/>
                </a:solidFill>
                <a:effectLst/>
                <a:latin typeface="Helvetica"/>
                <a:ea typeface="Helvetica"/>
                <a:cs typeface="Helvetica"/>
              </a:rPr>
              <a:t>TEHNICI DE CONTROLUL PRAFULUI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ro" sz="1800" b="0" i="0" strike="noStrike" cap="none" spc="0" baseline="0">
                <a:solidFill>
                  <a:srgbClr val="000000"/>
                </a:solidFill>
                <a:effectLst/>
                <a:latin typeface="Helvetica"/>
                <a:ea typeface="Helvetica"/>
                <a:cs typeface="Helvetica"/>
              </a:rPr>
              <a:t>Îngrădirea proceselor este una dintre cele cinci tehnici principale de control al prafului. </a:t>
            </a:r>
          </a:p>
        </p:txBody>
      </p:sp>
      <p:pic>
        <p:nvPicPr>
          <p:cNvPr id="22" name="Picture 21" descr="A screenshot of a cell phone&#10;&#10;Description automatically generated">
            <a:extLst>
              <a:ext uri="{FF2B5EF4-FFF2-40B4-BE49-F238E27FC236}">
                <a16:creationId xmlns:a16="http://schemas.microsoft.com/office/drawing/2014/main" id="{68818E16-91E9-784D-B4E3-689DB471E948}"/>
              </a:ext>
            </a:extLst>
          </p:cNvPr>
          <p:cNvPicPr>
            <a:picLocks noChangeAspect="1"/>
          </p:cNvPicPr>
          <p:nvPr/>
        </p:nvPicPr>
        <p:blipFill>
          <a:blip r:embed="rId3"/>
          <a:srcRect l="6858" t="62670" r="77165" b="13177"/>
          <a:stretch>
            <a:fillRect/>
          </a:stretch>
        </p:blipFill>
        <p:spPr>
          <a:xfrm>
            <a:off x="8647437" y="3330000"/>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D8C09F87-375D-CD40-86A8-BA10D2F5DD56}"/>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9FECBC9-9CF9-0243-BEF6-45B0997BC4E3}"/>
              </a:ext>
            </a:extLst>
          </p:cNvPr>
          <p:cNvPicPr>
            <a:picLocks noChangeAspect="1"/>
          </p:cNvPicPr>
          <p:nvPr/>
        </p:nvPicPr>
        <p:blipFill>
          <a:blip r:embed="rId3"/>
          <a:srcRect l="7057" t="9146" r="76967" b="66230"/>
          <a:stretch>
            <a:fillRect/>
          </a:stretch>
        </p:blipFill>
        <p:spPr>
          <a:xfrm>
            <a:off x="5365058" y="3330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CF873D9-0EB7-034E-A2C5-1DB4C1E8928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6323561-2819-0946-A0E6-0253502A7E6A}"/>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1EA0067-ECC0-9F46-B509-6F01E2568439}"/>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BUNĂ IGIENĂ / GOSPODĂRIRE</a:t>
            </a:r>
          </a:p>
          <a:p>
            <a:r>
              <a:rPr lang="ro" sz="1200" b="0" i="0" strike="noStrike" cap="none" spc="0" baseline="0">
                <a:solidFill>
                  <a:srgbClr val="000000"/>
                </a:solidFill>
                <a:effectLst/>
                <a:latin typeface="Calibri"/>
                <a:ea typeface="Calibri"/>
                <a:cs typeface="Calibri"/>
              </a:rPr>
              <a:t>Spălarea hainelor de lucru și aspirarea prafului produs în cursul proceselor împiedică acumularea prafului în timp - un spațiu de lucru curat este un spațiu sigur</a:t>
            </a:r>
          </a:p>
          <a:p>
            <a:endParaRPr lang="en-US"/>
          </a:p>
        </p:txBody>
      </p:sp>
      <p:sp>
        <p:nvSpPr>
          <p:cNvPr id="28" name="TextBox 27">
            <a:extLst>
              <a:ext uri="{FF2B5EF4-FFF2-40B4-BE49-F238E27FC236}">
                <a16:creationId xmlns:a16="http://schemas.microsoft.com/office/drawing/2014/main" id="{8D9DCF61-CEA2-724F-B242-1E76E64974CC}"/>
              </a:ext>
            </a:extLst>
          </p:cNvPr>
          <p:cNvSpPr txBox="1"/>
          <p:nvPr/>
        </p:nvSpPr>
        <p:spPr>
          <a:xfrm>
            <a:off x="6579514" y="3330000"/>
            <a:ext cx="2134063" cy="1334834"/>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SPAȚIU ÎNCHIS</a:t>
            </a:r>
          </a:p>
          <a:p>
            <a:pPr>
              <a:spcAft>
                <a:spcPts val="300"/>
              </a:spcAft>
            </a:pPr>
            <a:r>
              <a:rPr lang="ro" sz="1200" b="0" i="0" strike="noStrike" cap="none" spc="0" baseline="0">
                <a:solidFill>
                  <a:srgbClr val="000000"/>
                </a:solidFill>
                <a:effectLst/>
                <a:latin typeface="Calibri"/>
                <a:ea typeface="Calibri"/>
                <a:cs typeface="Calibri"/>
              </a:rPr>
              <a:t>Desfășurarea proceselor care produc RCS într-un mediu închis împiedică expunerea la praf la sursă</a:t>
            </a:r>
          </a:p>
          <a:p>
            <a:pPr>
              <a:spcAft>
                <a:spcPts val="300"/>
              </a:spcAft>
            </a:pPr>
            <a:endParaRPr lang="en-US"/>
          </a:p>
        </p:txBody>
      </p:sp>
      <p:sp>
        <p:nvSpPr>
          <p:cNvPr id="29" name="TextBox 28">
            <a:extLst>
              <a:ext uri="{FF2B5EF4-FFF2-40B4-BE49-F238E27FC236}">
                <a16:creationId xmlns:a16="http://schemas.microsoft.com/office/drawing/2014/main" id="{CE4E4F25-4CFB-3A49-A64A-A70F15E1F980}"/>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EXTRACȚIA / VENTILAȚIA</a:t>
            </a:r>
          </a:p>
          <a:p>
            <a:pPr>
              <a:spcAft>
                <a:spcPts val="300"/>
              </a:spcAft>
            </a:pPr>
            <a:r>
              <a:rPr lang="ro" sz="1200" b="0" i="0" strike="noStrike" cap="none" spc="0" baseline="0">
                <a:solidFill>
                  <a:srgbClr val="000000"/>
                </a:solidFill>
                <a:effectLst/>
                <a:latin typeface="Calibri"/>
                <a:ea typeface="Calibri"/>
                <a:cs typeface="Calibri"/>
              </a:rPr>
              <a:t>Captarea RCS la sursă, înainte de a fi expuși la ele și înlocuirea aerului contaminat cu aer curat.</a:t>
            </a:r>
          </a:p>
          <a:p>
            <a:endParaRPr lang="en-US"/>
          </a:p>
        </p:txBody>
      </p:sp>
      <p:sp>
        <p:nvSpPr>
          <p:cNvPr id="30" name="TextBox 29">
            <a:extLst>
              <a:ext uri="{FF2B5EF4-FFF2-40B4-BE49-F238E27FC236}">
                <a16:creationId xmlns:a16="http://schemas.microsoft.com/office/drawing/2014/main" id="{78636677-A458-1348-9592-41FF06655114}"/>
              </a:ext>
            </a:extLst>
          </p:cNvPr>
          <p:cNvSpPr txBox="1"/>
          <p:nvPr/>
        </p:nvSpPr>
        <p:spPr>
          <a:xfrm>
            <a:off x="9787266" y="3330000"/>
            <a:ext cx="2134062" cy="2006065"/>
          </a:xfrm>
          <a:prstGeom prst="rect">
            <a:avLst/>
          </a:prstGeom>
          <a:noFill/>
        </p:spPr>
        <p:txBody>
          <a:bodyPr wrap="square" rtlCol="0">
            <a:spAutoFit/>
          </a:bodyPr>
          <a:lstStyle/>
          <a:p>
            <a:pPr>
              <a:spcAft>
                <a:spcPts val="300"/>
              </a:spcAft>
            </a:pPr>
            <a:r>
              <a:rPr lang="ro" sz="1050" b="1" i="0" strike="noStrike" cap="none" spc="50" baseline="0" dirty="0">
                <a:solidFill>
                  <a:srgbClr val="EF9A2E"/>
                </a:solidFill>
                <a:effectLst/>
                <a:latin typeface="Futura Medium"/>
                <a:ea typeface="Futura Medium"/>
                <a:cs typeface="Futura Medium"/>
              </a:rPr>
              <a:t>ECHIPAMENT DE PROTECȚIE</a:t>
            </a:r>
          </a:p>
          <a:p>
            <a:r>
              <a:rPr lang="ro" sz="1200" b="0" i="0" strike="noStrike" cap="none" spc="0" baseline="0" dirty="0">
                <a:solidFill>
                  <a:srgbClr val="000000"/>
                </a:solidFill>
                <a:effectLst/>
                <a:latin typeface="Calibri"/>
                <a:ea typeface="Calibri"/>
                <a:cs typeface="Calibri"/>
              </a:rPr>
              <a:t>Echipamentele personale de protecție (de ex. măști faciale) protejează lucrătorii de praf atunci când toate celelalte măsuri de control sunt insuficiente pentru a controla riscul de expunere</a:t>
            </a:r>
          </a:p>
          <a:p>
            <a:endParaRPr lang="en-US" dirty="0"/>
          </a:p>
        </p:txBody>
      </p:sp>
      <p:sp>
        <p:nvSpPr>
          <p:cNvPr id="31" name="TextBox 30">
            <a:extLst>
              <a:ext uri="{FF2B5EF4-FFF2-40B4-BE49-F238E27FC236}">
                <a16:creationId xmlns:a16="http://schemas.microsoft.com/office/drawing/2014/main" id="{EE692C28-2726-4C44-B23E-0B6547100EB6}"/>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APA</a:t>
            </a:r>
          </a:p>
          <a:p>
            <a:pPr>
              <a:spcAft>
                <a:spcPts val="300"/>
              </a:spcAft>
            </a:pPr>
            <a:r>
              <a:rPr lang="ro" sz="1200" b="0" i="0" strike="noStrike" cap="none" spc="0" baseline="0">
                <a:solidFill>
                  <a:srgbClr val="000000"/>
                </a:solidFill>
                <a:effectLst/>
                <a:latin typeface="Calibri"/>
                <a:ea typeface="Calibri"/>
                <a:cs typeface="Calibri"/>
              </a:rPr>
              <a:t>Menținerea umezelii în procese împiedică ridicarea prafului în aer, particulele fiind captate cu apă</a:t>
            </a:r>
          </a:p>
          <a:p>
            <a:pPr>
              <a:spcAft>
                <a:spcPts val="300"/>
              </a:spcAft>
            </a:pPr>
            <a:endParaRPr lang="en-US"/>
          </a:p>
        </p:txBody>
      </p:sp>
    </p:spTree>
    <p:extLst>
      <p:ext uri="{BB962C8B-B14F-4D97-AF65-F5344CB8AC3E}">
        <p14:creationId xmlns:p14="http://schemas.microsoft.com/office/powerpoint/2010/main" val="64991283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ro" sz="2800" b="1" i="0" strike="noStrike" cap="none" spc="0" baseline="0">
                <a:solidFill>
                  <a:srgbClr val="F6A317"/>
                </a:solidFill>
                <a:effectLst/>
                <a:latin typeface="Helvetica"/>
                <a:ea typeface="Helvetica"/>
                <a:cs typeface="Helvetica"/>
              </a:rPr>
              <a:t>RISCURILE CREATE DE ACEASTĂ ACTIVITATE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5982785" cy="2938988"/>
          </a:xfrm>
        </p:spPr>
        <p:txBody>
          <a:bodyPr anchor="t"/>
          <a:lstStyle/>
          <a:p>
            <a:pPr marL="342900" indent="-342900">
              <a:lnSpc>
                <a:spcPts val="24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Funcționarea corectă a acestor echipamente este esențială pentru a ne proteja de RCS</a:t>
            </a:r>
          </a:p>
          <a:p>
            <a:pPr marL="342900" indent="-342900">
              <a:lnSpc>
                <a:spcPts val="24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Expunerea îndelungată la niveluri ridicate de RCS poate cauza boli pulmonare care creează dizabilitate</a:t>
            </a:r>
          </a:p>
          <a:p>
            <a:pPr>
              <a:lnSpc>
                <a:spcPts val="2400"/>
              </a:lnSpc>
            </a:pPr>
            <a:r>
              <a:rPr lang="ro" sz="1800" b="0" i="0" strike="noStrike" cap="none" spc="0" baseline="0" dirty="0">
                <a:solidFill>
                  <a:srgbClr val="000000"/>
                </a:solidFill>
                <a:effectLst/>
                <a:latin typeface="Helvetica"/>
                <a:ea typeface="Helvetica"/>
                <a:cs typeface="Helvetica"/>
              </a:rPr>
              <a:t>Este important să ne protejăm în fiecare zi de expunerea la acest praf ridicat în aer. </a:t>
            </a:r>
          </a:p>
          <a:p>
            <a:pPr>
              <a:lnSpc>
                <a:spcPts val="2400"/>
              </a:lnSpc>
            </a:pPr>
            <a:r>
              <a:rPr lang="ro" sz="1800" b="0" i="0" strike="noStrike" cap="none" spc="0" baseline="0" dirty="0">
                <a:solidFill>
                  <a:srgbClr val="000000"/>
                </a:solidFill>
                <a:effectLst/>
                <a:latin typeface="Helvetica"/>
                <a:ea typeface="Helvetica"/>
                <a:cs typeface="Helvetica"/>
              </a:rPr>
              <a:t>Urmând bune practici astăzi, ne protejăm sănătatea în viitor.</a:t>
            </a:r>
          </a:p>
          <a:p>
            <a:pPr>
              <a:lnSpc>
                <a:spcPts val="2400"/>
              </a:lnSpc>
            </a:pPr>
            <a:r>
              <a:rPr lang="ro" sz="1800" b="0" i="0" strike="noStrike" cap="none" spc="0" baseline="0" dirty="0">
                <a:solidFill>
                  <a:srgbClr val="000000"/>
                </a:solidFill>
                <a:effectLst/>
                <a:latin typeface="Helvetica"/>
                <a:ea typeface="Helvetica"/>
                <a:cs typeface="Helvetica"/>
              </a:rPr>
              <a:t>Cum vă veți petrece anii de pensie?</a:t>
            </a:r>
          </a:p>
        </p:txBody>
      </p:sp>
      <p:pic>
        <p:nvPicPr>
          <p:cNvPr id="7" name="Picture Placeholder 6" descr="A picture containing person, indoor, bed, room">
            <a:extLst>
              <a:ext uri="{FF2B5EF4-FFF2-40B4-BE49-F238E27FC236}">
                <a16:creationId xmlns:a16="http://schemas.microsoft.com/office/drawing/2014/main" id="{75584AA5-573D-3143-A3D7-8466C5F1D7B1}"/>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a wave on a surfboard in the ocean&#10;&#10;">
            <a:extLst>
              <a:ext uri="{FF2B5EF4-FFF2-40B4-BE49-F238E27FC236}">
                <a16:creationId xmlns:a16="http://schemas.microsoft.com/office/drawing/2014/main" id="{5777F1DB-FD2D-604D-BCED-03F299D03C6A}"/>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982785" cy="850900"/>
          </a:xfrm>
        </p:spPr>
        <p:txBody>
          <a:bodyPr/>
          <a:lstStyle/>
          <a:p>
            <a:pPr>
              <a:lnSpc>
                <a:spcPct val="100000"/>
              </a:lnSpc>
            </a:pPr>
            <a:r>
              <a:rPr lang="ro" sz="2800" b="1" i="0" strike="noStrike" cap="none" spc="0" baseline="0" dirty="0">
                <a:solidFill>
                  <a:srgbClr val="F6A317"/>
                </a:solidFill>
                <a:effectLst/>
                <a:latin typeface="Helvetica"/>
                <a:ea typeface="Helvetica"/>
                <a:cs typeface="Helvetica"/>
              </a:rPr>
              <a:t>ÎN CE FEL PROCESELE ÎNGRĂDITE AJUTĂ LA REDUCEREA EXPUNERII LA 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3122073"/>
            <a:ext cx="5453624" cy="3343886"/>
          </a:xfrm>
        </p:spPr>
        <p:txBody>
          <a:bodyPr/>
          <a:lstStyle/>
          <a:p>
            <a:pPr>
              <a:lnSpc>
                <a:spcPts val="2400"/>
              </a:lnSpc>
            </a:pPr>
            <a:r>
              <a:rPr lang="ro" sz="1800" b="0" i="0" strike="noStrike" cap="none" spc="0" baseline="0" dirty="0">
                <a:solidFill>
                  <a:srgbClr val="000000"/>
                </a:solidFill>
                <a:effectLst/>
                <a:latin typeface="Helvetica"/>
                <a:ea typeface="Helvetica"/>
                <a:cs typeface="Helvetica"/>
              </a:rPr>
              <a:t>Un proces îngrădit este o metodă de control al prafului și un mod de a reduce expunerea la praf, închizând sau izolând sursa unui proces care produce praf.</a:t>
            </a:r>
          </a:p>
          <a:p>
            <a:pPr>
              <a:lnSpc>
                <a:spcPts val="2400"/>
              </a:lnSpc>
            </a:pPr>
            <a:r>
              <a:rPr lang="ro" sz="1800" b="0" i="0" strike="noStrike" cap="none" spc="0" baseline="0" dirty="0">
                <a:solidFill>
                  <a:srgbClr val="000000"/>
                </a:solidFill>
                <a:effectLst/>
                <a:latin typeface="Helvetica"/>
                <a:ea typeface="Helvetica"/>
                <a:cs typeface="Helvetica"/>
              </a:rPr>
              <a:t>Plasând pur și simplu o barieră între sursă și lucrători, nivelul de expunere la praf poate fi redus semnificativ. Îngrădirea se poate aplica în multe procese industriale.</a:t>
            </a:r>
          </a:p>
          <a:p>
            <a:pPr>
              <a:lnSpc>
                <a:spcPts val="2400"/>
              </a:lnSpc>
            </a:pPr>
            <a:endParaRPr lang="en-GB" sz="1800" dirty="0"/>
          </a:p>
        </p:txBody>
      </p:sp>
      <p:pic>
        <p:nvPicPr>
          <p:cNvPr id="7" name="Picture Placeholder 6">
            <a:extLst>
              <a:ext uri="{FF2B5EF4-FFF2-40B4-BE49-F238E27FC236}">
                <a16:creationId xmlns:a16="http://schemas.microsoft.com/office/drawing/2014/main" id="{63580427-43A6-D54D-ACF6-A07EB7A71289}"/>
              </a:ext>
            </a:extLst>
          </p:cNvPr>
          <p:cNvPicPr>
            <a:picLocks noGrp="1" noChangeAspect="1"/>
          </p:cNvPicPr>
          <p:nvPr>
            <p:ph type="pic" sz="quarter" idx="12"/>
          </p:nvPr>
        </p:nvPicPr>
        <p:blipFill rotWithShape="1">
          <a:blip r:embed="rId2" cstate="print">
            <a:extLst>
              <a:ext uri="{28A0092B-C50C-407E-A947-70E740481C1C}">
                <a14:useLocalDpi xmlns:a14="http://schemas.microsoft.com/office/drawing/2010/main"/>
              </a:ext>
            </a:extLst>
          </a:blip>
          <a:srcRect l="9636" t="736" r="15948" b="-736"/>
          <a:stretch/>
        </p:blipFill>
        <p:spPr>
          <a:xfrm>
            <a:off x="6858000" y="1608138"/>
            <a:ext cx="4959350" cy="4437062"/>
          </a:xfrm>
          <a:prstGeom prst="rect">
            <a:avLst/>
          </a:prstGeom>
        </p:spPr>
      </p:pic>
    </p:spTree>
    <p:extLst>
      <p:ext uri="{BB962C8B-B14F-4D97-AF65-F5344CB8AC3E}">
        <p14:creationId xmlns:p14="http://schemas.microsoft.com/office/powerpoint/2010/main" val="320852827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2D07F6-F671-414B-9E70-788937392699}"/>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ÎNDRUMĂRI ELEMENTARE PENTRU ÎNGRĂDIREA PROCESELOR</a:t>
            </a:r>
          </a:p>
        </p:txBody>
      </p:sp>
      <p:sp>
        <p:nvSpPr>
          <p:cNvPr id="3" name="Text Placeholder 2">
            <a:extLst>
              <a:ext uri="{FF2B5EF4-FFF2-40B4-BE49-F238E27FC236}">
                <a16:creationId xmlns:a16="http://schemas.microsoft.com/office/drawing/2014/main" id="{3ECECF46-66B8-494E-9163-99E894D41121}"/>
              </a:ext>
            </a:extLst>
          </p:cNvPr>
          <p:cNvSpPr>
            <a:spLocks noGrp="1"/>
          </p:cNvSpPr>
          <p:nvPr>
            <p:ph type="body" sz="quarter" idx="11"/>
          </p:nvPr>
        </p:nvSpPr>
        <p:spPr>
          <a:xfrm>
            <a:off x="777243" y="2700338"/>
            <a:ext cx="10333122" cy="3263491"/>
          </a:xfrm>
        </p:spPr>
        <p:txBody>
          <a:bodyPr anchor="t"/>
          <a:lstStyle/>
          <a:p>
            <a:pPr>
              <a:lnSpc>
                <a:spcPts val="2400"/>
              </a:lnSpc>
              <a:spcAft>
                <a:spcPts val="1000"/>
              </a:spcAft>
            </a:pPr>
            <a:r>
              <a:rPr lang="ro" sz="1800" b="0" i="0" strike="noStrike" cap="none" spc="0" baseline="0" dirty="0">
                <a:solidFill>
                  <a:srgbClr val="000000"/>
                </a:solidFill>
                <a:effectLst/>
                <a:latin typeface="Helvetica"/>
                <a:ea typeface="Helvetica"/>
                <a:cs typeface="Helvetica"/>
              </a:rPr>
              <a:t>Îngrădirea proceselor este unul dintre cele mai eficiente moduri de a controla praful:</a:t>
            </a:r>
          </a:p>
          <a:p>
            <a:pPr marL="342900" indent="-342900">
              <a:lnSpc>
                <a:spcPts val="2400"/>
              </a:lnSpc>
              <a:spcAft>
                <a:spcPts val="1000"/>
              </a:spcAft>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Întotdeauna este preferabil să controlați praful la sursă, în loc să vă bazați pe echipamentele personale de protecție (de ex. măști de praf) pentru lucrători, care îl protejează doar pe cel care le poartă și este posibil să nu fie întotdeauna fiabile.</a:t>
            </a:r>
          </a:p>
          <a:p>
            <a:pPr marL="342900" indent="-342900">
              <a:lnSpc>
                <a:spcPts val="2400"/>
              </a:lnSpc>
              <a:spcAft>
                <a:spcPts val="1000"/>
              </a:spcAft>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Folosirea ventilației de evacuare și a presiunii negative poate să susțină metodele de îngrădire. Ventilația corespunzătoare a spațiului de lucru asigură o bună calitate a aerului și împiedică reintrarea prafului.</a:t>
            </a:r>
          </a:p>
          <a:p>
            <a:pPr>
              <a:lnSpc>
                <a:spcPts val="2400"/>
              </a:lnSpc>
              <a:spcAft>
                <a:spcPts val="1000"/>
              </a:spcAft>
            </a:pPr>
            <a:endParaRPr lang="en-GB" sz="1800" dirty="0"/>
          </a:p>
        </p:txBody>
      </p:sp>
    </p:spTree>
    <p:extLst>
      <p:ext uri="{BB962C8B-B14F-4D97-AF65-F5344CB8AC3E}">
        <p14:creationId xmlns:p14="http://schemas.microsoft.com/office/powerpoint/2010/main" val="56090273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6780844" cy="850900"/>
          </a:xfrm>
        </p:spPr>
        <p:txBody>
          <a:bodyPr anchor="t"/>
          <a:lstStyle/>
          <a:p>
            <a:pPr>
              <a:lnSpc>
                <a:spcPct val="100000"/>
              </a:lnSpc>
            </a:pPr>
            <a:r>
              <a:rPr lang="ro" sz="2800" b="1" i="0" strike="noStrike" cap="none" spc="0" baseline="0">
                <a:solidFill>
                  <a:srgbClr val="F6A317"/>
                </a:solidFill>
                <a:effectLst/>
                <a:latin typeface="Helvetica"/>
                <a:ea typeface="Helvetica"/>
                <a:cs typeface="Helvetica"/>
              </a:rPr>
              <a:t>CE SĂ FACEȚI ȘI CE SĂ NU FACEȚI ÎN CAZUL PROCESELOR DE ÎNGRĂDIRE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613470"/>
            <a:ext cx="10995658" cy="3230407"/>
          </a:xfrm>
        </p:spPr>
        <p:txBody>
          <a:bodyPr/>
          <a:lstStyle/>
          <a:p>
            <a:pPr>
              <a:lnSpc>
                <a:spcPct val="95000"/>
              </a:lnSpc>
              <a:spcBef>
                <a:spcPts val="300"/>
              </a:spcBef>
            </a:pPr>
            <a:r>
              <a:rPr lang="ro" sz="1600" b="1" i="0" strike="noStrike" cap="none" spc="0" baseline="0" dirty="0">
                <a:solidFill>
                  <a:srgbClr val="000000"/>
                </a:solidFill>
                <a:effectLst/>
                <a:latin typeface="Helvetica"/>
                <a:ea typeface="Helvetica"/>
                <a:cs typeface="Helvetica"/>
              </a:rPr>
              <a:t>CE SĂ FACEȚI</a:t>
            </a:r>
          </a:p>
          <a:p>
            <a:pPr marL="285750" indent="-285750">
              <a:lnSpc>
                <a:spcPct val="95000"/>
              </a:lnSpc>
              <a:spcBef>
                <a:spcPts val="3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Folosiți procesul numai atunci când îngrădirea este închisă și sistemul de ventilație funcționează</a:t>
            </a:r>
          </a:p>
          <a:p>
            <a:pPr marL="285750" indent="-285750">
              <a:lnSpc>
                <a:spcPct val="95000"/>
              </a:lnSpc>
              <a:spcBef>
                <a:spcPts val="3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Verificați regulat să nu existe deteriorări ale îngrădirii și raportați defectele</a:t>
            </a:r>
          </a:p>
          <a:p>
            <a:pPr marL="285750" indent="-285750">
              <a:lnSpc>
                <a:spcPct val="95000"/>
              </a:lnSpc>
              <a:spcBef>
                <a:spcPts val="3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Elaborați un plan pentru a gestiona în siguranță defectările utilajelor și scurgerile care se produc în interiorul îngrădirii</a:t>
            </a:r>
          </a:p>
          <a:p>
            <a:pPr marL="285750" indent="-285750">
              <a:lnSpc>
                <a:spcPct val="95000"/>
              </a:lnSpc>
              <a:spcBef>
                <a:spcPts val="3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Opriți procesul și lăsați timp pentru ca aerul să se curețe înainte de a intra în interiorul îngrădirii</a:t>
            </a:r>
          </a:p>
          <a:p>
            <a:pPr marL="285750" indent="-285750">
              <a:lnSpc>
                <a:spcPct val="95000"/>
              </a:lnSpc>
              <a:spcBef>
                <a:spcPts val="300"/>
              </a:spcBef>
              <a:spcAft>
                <a:spcPts val="1000"/>
              </a:spcAft>
              <a:buSzPct val="85000"/>
              <a:buFont typeface=".Apple Color Emoji UI"/>
              <a:buChar char="✅"/>
            </a:pPr>
            <a:r>
              <a:rPr lang="ro" sz="1600" b="0" i="0" strike="noStrike" cap="none" spc="0" baseline="0" dirty="0">
                <a:solidFill>
                  <a:srgbClr val="FF0000"/>
                </a:solidFill>
                <a:effectLst/>
                <a:latin typeface="Helvetica"/>
                <a:ea typeface="Helvetica"/>
                <a:cs typeface="Helvetica"/>
              </a:rPr>
              <a:t>Text pentru formator — Adăugați și alte texte privind îngrădirea proceselor relevante pentru propriul dumneavoastră context</a:t>
            </a:r>
          </a:p>
          <a:p>
            <a:pPr>
              <a:lnSpc>
                <a:spcPct val="95000"/>
              </a:lnSpc>
              <a:spcBef>
                <a:spcPts val="300"/>
              </a:spcBef>
            </a:pPr>
            <a:r>
              <a:rPr lang="ro" sz="1600" b="1" i="0" strike="noStrike" cap="none" spc="0" baseline="0" dirty="0">
                <a:solidFill>
                  <a:srgbClr val="000000"/>
                </a:solidFill>
                <a:effectLst/>
                <a:latin typeface="Helvetica"/>
                <a:ea typeface="Helvetica"/>
                <a:cs typeface="Helvetica"/>
              </a:rPr>
              <a:t>CE SĂ NU FACEȚI</a:t>
            </a:r>
          </a:p>
          <a:p>
            <a:pPr marL="285750" indent="-285750">
              <a:lnSpc>
                <a:spcPct val="95000"/>
              </a:lnSpc>
              <a:spcBef>
                <a:spcPts val="3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Nu intrați în interiorul îngrădirii fără să respectați precauțiile în legătură cu expunerea la praf. (De exemplu echipament personal de protecție)</a:t>
            </a:r>
          </a:p>
          <a:p>
            <a:pPr marL="285750" indent="-285750">
              <a:lnSpc>
                <a:spcPct val="95000"/>
              </a:lnSpc>
              <a:spcBef>
                <a:spcPts val="3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Nu folosiți un proces atunci când ușile îngrădirii sunt deschise</a:t>
            </a:r>
          </a:p>
          <a:p>
            <a:pPr marL="285750" indent="-285750">
              <a:lnSpc>
                <a:spcPct val="95000"/>
              </a:lnSpc>
              <a:spcBef>
                <a:spcPts val="300"/>
              </a:spcBef>
              <a:buSzPct val="85000"/>
              <a:buFont typeface=".Apple Color Emoji UI"/>
              <a:buChar char="❌"/>
            </a:pPr>
            <a:r>
              <a:rPr lang="ro" sz="1600" b="0" i="0" strike="noStrike" cap="none" spc="0" baseline="0" dirty="0">
                <a:solidFill>
                  <a:srgbClr val="FF0000"/>
                </a:solidFill>
                <a:effectLst/>
                <a:latin typeface="Helvetica"/>
                <a:ea typeface="Helvetica"/>
                <a:cs typeface="Helvetica"/>
              </a:rPr>
              <a:t>Text pentru formator — Adăugați și alte texte privind îngrădirea proceselor relevante pentru propriul dumneavoastră context</a:t>
            </a:r>
          </a:p>
          <a:p>
            <a:pPr marL="285750" indent="-285750">
              <a:lnSpc>
                <a:spcPct val="95000"/>
              </a:lnSpc>
              <a:spcBef>
                <a:spcPts val="300"/>
              </a:spcBef>
              <a:buSzPct val="85000"/>
              <a:buFont typeface=".Apple Color Emoji UI"/>
              <a:buChar char="✅"/>
            </a:pPr>
            <a:endParaRPr lang="en-US" dirty="0">
              <a:solidFill>
                <a:srgbClr val="FF0000"/>
              </a:solidFill>
            </a:endParaRPr>
          </a:p>
        </p:txBody>
      </p:sp>
    </p:spTree>
    <p:extLst>
      <p:ext uri="{BB962C8B-B14F-4D97-AF65-F5344CB8AC3E}">
        <p14:creationId xmlns:p14="http://schemas.microsoft.com/office/powerpoint/2010/main" val="344713297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CONCLUZIE</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ro" sz="1800" b="0" i="0" strike="noStrike" cap="none" spc="0" baseline="0" dirty="0">
                <a:solidFill>
                  <a:srgbClr val="000000"/>
                </a:solidFill>
                <a:effectLst/>
                <a:latin typeface="Helvetica"/>
                <a:ea typeface="Helvetica"/>
                <a:cs typeface="Helvetica"/>
              </a:rPr>
              <a:t>Îngrădirea proceselor este unul dintre cele mai eficiente mijloace de a controla praful. Rețineți:</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dirty="0">
                <a:solidFill>
                  <a:srgbClr val="000000"/>
                </a:solidFill>
                <a:effectLst/>
                <a:latin typeface="Helvetica"/>
                <a:ea typeface="Helvetica"/>
                <a:cs typeface="Helvetica"/>
              </a:rPr>
              <a:t>Folosiți întotdeauna procesele cu îngrădire împreună cu sistemele de ventilație, atunci când acestea sunt disponibile — raportați defecțiunile</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dirty="0">
                <a:solidFill>
                  <a:srgbClr val="000000"/>
                </a:solidFill>
                <a:effectLst/>
                <a:latin typeface="Helvetica"/>
                <a:ea typeface="Helvetica"/>
                <a:cs typeface="Helvetica"/>
              </a:rPr>
              <a:t>Elaborați un plan pentru a gestiona în siguranță situațiile în care trebuie să intrați în interiorul îngrădirii</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dirty="0">
                <a:solidFill>
                  <a:srgbClr val="FF0000"/>
                </a:solidFill>
                <a:effectLst/>
                <a:latin typeface="Helvetica"/>
                <a:ea typeface="Helvetica"/>
                <a:cs typeface="Helvetica"/>
              </a:rPr>
              <a:t>Formatorul va adăuga concluzii contextuale</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69714290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SLIDE GOL</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2" y="2362676"/>
            <a:ext cx="5688871" cy="3682369"/>
          </a:xfrm>
        </p:spPr>
        <p:txBody>
          <a:bodyPr/>
          <a:lstStyle/>
          <a:p>
            <a:pPr>
              <a:lnSpc>
                <a:spcPts val="2400"/>
              </a:lnSpc>
            </a:pPr>
            <a:r>
              <a:rPr lang="ro" sz="1800" b="0" i="0" strike="noStrike" cap="none" spc="0" baseline="0" dirty="0">
                <a:solidFill>
                  <a:srgbClr val="000000"/>
                </a:solidFill>
                <a:effectLst/>
                <a:latin typeface="Helvetica"/>
                <a:ea typeface="Helvetica"/>
                <a:cs typeface="Helvetica"/>
              </a:rPr>
              <a:t>Folosiți acest slide pentru a crea materiale de curs personalizate, specifice unui mediu/context de lucru.</a:t>
            </a:r>
          </a:p>
          <a:p>
            <a:pPr>
              <a:lnSpc>
                <a:spcPts val="2400"/>
              </a:lnSpc>
            </a:pPr>
            <a:r>
              <a:rPr lang="ro" sz="1800" b="0" i="0" strike="noStrike" cap="none" spc="0" baseline="0" dirty="0">
                <a:solidFill>
                  <a:srgbClr val="000000"/>
                </a:solidFill>
                <a:effectLst/>
                <a:latin typeface="Helvetica"/>
                <a:ea typeface="Helvetica"/>
                <a:cs typeface="Helvetica"/>
              </a:rPr>
              <a:t>Pentru a schimba imaginea, apăsați butonul din dreapta al mouse-ului  &gt; schimbă imaginea &gt; </a:t>
            </a:r>
            <a:br>
              <a:rPr lang="en-IN" sz="1800" b="0" i="0" strike="noStrike" cap="none" spc="0" baseline="0" dirty="0">
                <a:solidFill>
                  <a:srgbClr val="000000"/>
                </a:solidFill>
                <a:effectLst/>
                <a:latin typeface="Helvetica"/>
                <a:ea typeface="Helvetica"/>
                <a:cs typeface="Helvetica"/>
              </a:rPr>
            </a:br>
            <a:r>
              <a:rPr lang="ro" sz="1800" b="0" i="0" strike="noStrike" cap="none" spc="0" baseline="0" dirty="0">
                <a:solidFill>
                  <a:srgbClr val="000000"/>
                </a:solidFill>
                <a:effectLst/>
                <a:latin typeface="Helvetica"/>
                <a:ea typeface="Helvetica"/>
                <a:cs typeface="Helvetica"/>
              </a:rPr>
              <a:t>din fișier.</a:t>
            </a:r>
          </a:p>
          <a:p>
            <a:pPr>
              <a:lnSpc>
                <a:spcPts val="2400"/>
              </a:lnSpc>
            </a:pPr>
            <a:r>
              <a:rPr lang="ro" sz="1800" b="0" i="0" strike="noStrike" cap="none" spc="0" baseline="0" dirty="0">
                <a:solidFill>
                  <a:srgbClr val="000000"/>
                </a:solidFill>
                <a:effectLst/>
                <a:latin typeface="Helvetica"/>
                <a:ea typeface="Helvetica"/>
                <a:cs typeface="Helvetica"/>
              </a:rPr>
              <a:t>Pentru a crea mai multe slide-uri, apăsați pe câmpul „Slide nou” de mai sus.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475298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ro" sz="2800" b="1" i="0" strike="noStrike" cap="none" spc="0" baseline="0">
                <a:solidFill>
                  <a:srgbClr val="F6A317"/>
                </a:solidFill>
                <a:effectLst/>
                <a:latin typeface="Helvetica"/>
                <a:ea typeface="Helvetica"/>
                <a:cs typeface="Helvetica"/>
              </a:rPr>
              <a:t>ALTE MATERIALE DE ÎNVĂȚARE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a:solidFill>
                  <a:srgbClr val="000000"/>
                </a:solidFill>
                <a:effectLst/>
                <a:latin typeface="Helvetica"/>
                <a:ea typeface="Helvetica"/>
                <a:cs typeface="Helvetica"/>
                <a:hlinkClick r:id="rId3" history="0"/>
              </a:rPr>
              <a:t>Ghid de bune practici NEPSI</a:t>
            </a:r>
          </a:p>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a:solidFill>
                  <a:srgbClr val="000000"/>
                </a:solidFill>
                <a:effectLst/>
                <a:latin typeface="Helvetica"/>
                <a:ea typeface="Helvetica"/>
                <a:cs typeface="Helvetica"/>
                <a:hlinkClick r:id="rId4" history="0"/>
              </a:rPr>
              <a:t>Ghid NEPSI pentru IMM-uri</a:t>
            </a:r>
          </a:p>
        </p:txBody>
      </p:sp>
      <p:sp>
        <p:nvSpPr>
          <p:cNvPr id="4" name="Rounded Rectangle 3">
            <a:extLst>
              <a:ext uri="{FF2B5EF4-FFF2-40B4-BE49-F238E27FC236}">
                <a16:creationId xmlns:a16="http://schemas.microsoft.com/office/drawing/2014/main" id="{F7893D7C-3663-E843-BD9F-D8A29E67A4E2}"/>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F847176E-8490-B540-BA3B-9AB4076A48C6}"/>
              </a:ext>
            </a:extLst>
          </p:cNvPr>
          <p:cNvSpPr/>
          <p:nvPr/>
        </p:nvSpPr>
        <p:spPr>
          <a:xfrm>
            <a:off x="1088454" y="5244989"/>
            <a:ext cx="10022946" cy="472912"/>
          </a:xfrm>
          <a:prstGeom prst="rect">
            <a:avLst/>
          </a:prstGeom>
          <a:noFill/>
          <a:ln>
            <a:noFill/>
          </a:ln>
        </p:spPr>
        <p:txBody>
          <a:bodyPr wrap="square" anchor="ctr">
            <a:spAutoFit/>
          </a:bodyPr>
          <a:lstStyle/>
          <a:p>
            <a:pPr>
              <a:lnSpc>
                <a:spcPts val="3000"/>
              </a:lnSpc>
              <a:spcBef>
                <a:spcPts val="1200"/>
              </a:spcBef>
              <a:spcAft>
                <a:spcPts val="1200"/>
              </a:spcAft>
              <a:buSzPct val="130000"/>
            </a:pPr>
            <a:r>
              <a:rPr lang="ro" sz="1750" b="0" i="0" strike="noStrike" cap="none" spc="0" baseline="0">
                <a:solidFill>
                  <a:srgbClr val="000000"/>
                </a:solidFill>
                <a:effectLst/>
                <a:latin typeface="Calibri"/>
                <a:ea typeface="Calibri"/>
                <a:cs typeface="Calibri"/>
              </a:rPr>
              <a:t>Vizitați </a:t>
            </a:r>
            <a:r>
              <a:rPr lang="ro" sz="1750" b="1" i="0" strike="noStrike" cap="none" spc="0" baseline="0">
                <a:solidFill>
                  <a:srgbClr val="000000"/>
                </a:solidFill>
                <a:effectLst/>
                <a:latin typeface="Calibri"/>
                <a:ea typeface="Calibri"/>
                <a:cs typeface="Calibri"/>
              </a:rPr>
              <a:t>Platforma de e-learning NEPSI</a:t>
            </a:r>
            <a:r>
              <a:rPr lang="ro" sz="1750" b="0" i="0" strike="noStrike" cap="none" spc="0" baseline="0">
                <a:solidFill>
                  <a:srgbClr val="000000"/>
                </a:solidFill>
                <a:effectLst/>
                <a:latin typeface="Calibri"/>
                <a:ea typeface="Calibri"/>
                <a:cs typeface="Calibri"/>
              </a:rPr>
              <a:t> la </a:t>
            </a:r>
            <a:r>
              <a:rPr lang="ro" sz="1750" b="0" i="0" strike="noStrike" cap="none" spc="0" baseline="0">
                <a:solidFill>
                  <a:srgbClr val="000000"/>
                </a:solidFill>
                <a:effectLst/>
                <a:latin typeface="Calibri"/>
                <a:ea typeface="Calibri"/>
                <a:cs typeface="Calibri"/>
                <a:hlinkClick r:id="rId5" history="0"/>
              </a:rPr>
              <a:t>training.nepsi.eu</a:t>
            </a:r>
            <a:r>
              <a:rPr lang="ro" sz="1750" b="0" i="0" strike="noStrike" cap="none" spc="0" baseline="0">
                <a:solidFill>
                  <a:srgbClr val="000000"/>
                </a:solidFill>
                <a:effectLst/>
                <a:latin typeface="Calibri"/>
                <a:ea typeface="Calibri"/>
                <a:cs typeface="Calibri"/>
              </a:rPr>
              <a:t> pentru mai multe resurse de învățare privind RCS</a:t>
            </a:r>
          </a:p>
        </p:txBody>
      </p:sp>
    </p:spTree>
    <p:extLst>
      <p:ext uri="{BB962C8B-B14F-4D97-AF65-F5344CB8AC3E}">
        <p14:creationId xmlns:p14="http://schemas.microsoft.com/office/powerpoint/2010/main" val="26042314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http://purl.org/dc/dcmitype/"/>
    <ds:schemaRef ds:uri="d8ecf516-e360-4672-81b9-68723bedb71f"/>
    <ds:schemaRef ds:uri="6d9d7403-2d8c-4818-ae25-2c5629bc7330"/>
    <ds:schemaRef ds:uri="http://schemas.microsoft.com/office/2006/documentManagement/types"/>
    <ds:schemaRef ds:uri="http://purl.org/dc/terms/"/>
    <ds:schemaRef ds:uri="http://www.w3.org/XML/1998/namespace"/>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C0A00441-96D3-49E8-805C-07349C38D94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109</TotalTime>
  <Words>999</Words>
  <Application>Microsoft Macintosh PowerPoint</Application>
  <PresentationFormat>Widescreen</PresentationFormat>
  <Paragraphs>74</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38</cp:revision>
  <dcterms:created xsi:type="dcterms:W3CDTF">2020-07-22T09:08:33Z</dcterms:created>
  <dcterms:modified xsi:type="dcterms:W3CDTF">2024-11-13T12:03:09Z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