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7.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80" r:id="rId6"/>
    <p:sldId id="278" r:id="rId7"/>
    <p:sldId id="268" r:id="rId8"/>
    <p:sldId id="276" r:id="rId9"/>
    <p:sldId id="279" r:id="rId10"/>
    <p:sldId id="269" r:id="rId11"/>
    <p:sldId id="271" r:id="rId12"/>
    <p:sldId id="270" r:id="rId13"/>
    <p:sldId id="274" r:id="rId14"/>
    <p:sldId id="266"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44FEAB-354F-44B5-B4C5-5C951F48A728}" v="6" dt="2022-09-26T16:26:35.984"/>
    <p1510:client id="{4FC06583-31FD-BD48-89EF-682565EB6103}" v="2" dt="2020-12-09T20:16:50.934"/>
    <p1510:client id="{6E1BE9FC-3183-49AF-A883-4A33029D84C5}" v="112" dt="2022-09-27T12:34:18.580"/>
    <p1510:client id="{ECBD2A8D-7659-49DB-8F06-475A491FCED5}" v="7" dt="2022-09-26T16:30:09.7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94"/>
    <p:restoredTop sz="84762"/>
  </p:normalViewPr>
  <p:slideViewPr>
    <p:cSldViewPr snapToGrid="0" snapToObjects="1">
      <p:cViewPr varScale="1">
        <p:scale>
          <a:sx n="103" d="100"/>
          <a:sy n="103" d="100"/>
        </p:scale>
        <p:origin x="10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9.xml"/><Relationship Id="rId4"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89704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090971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Прекомерното излагане на респирабилен кристален силициев прах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Това обучение дава насоки за процеса на работа (пробиване, рязане, шлифоване) с материали, съдържащи кристален силициев диоксид, използвайки ръчни инструменти с водни системи.</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049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0280780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За да избегнете излагане на опасни нива на прах, създаден при високо енергийна обработка, поддържайте мокри процеси за контрол на праха. Водата улавя праха и излагането се свежда до минимум.</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15506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Следващият видеоклип показва водата като средство за потискане на праха при мокри процеси. До видеоклипа виждате графика и червена лента, показваща концентрацията на прах в мг/м3. </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Измерването на концентрацията на прах не се свежда само до кристалния диоксид, а се основава на полуколичествено измерване. Тук от съществено значение, не е стойността на концентрацията на прах, а относителната разлика между нивата на излагане по време на препоръчителната и друга практика.</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655899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Винаги, когато е възможно трябва да се използва мокър процес за да се намали образуването на летлив прах. Не всички електрически уреди са приспособени за мокър процес. Уверете се, че използваното оборудване е подходящо за целта.</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Преди да започнете мокър процес се уверете, че оборудването и водната система работят правилно. Ако се съмнявате, че оборудването не функционира нормално се обърнете към отговорника на обекта.</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endParaRPr lang="en-US" sz="1200" dirty="0">
              <a:latin typeface="+mn-lt"/>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95809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19046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624825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6355097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1950234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4A81AC-5D7E-834D-8C49-FC2BAD8893A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F7BD5776-D12F-8E4A-BADD-A65A4BAF6E25}"/>
              </a:ext>
            </a:extLst>
          </p:cNvPr>
          <p:cNvSpPr txBox="1"/>
          <p:nvPr userDrawn="1"/>
        </p:nvSpPr>
        <p:spPr>
          <a:xfrm>
            <a:off x="8347165" y="429114"/>
            <a:ext cx="34701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a:solidFill>
                  <a:srgbClr val="F6A317"/>
                </a:solidFill>
                <a:effectLst/>
                <a:latin typeface="Helvetica"/>
                <a:ea typeface="Helvetica"/>
                <a:cs typeface="Helvetica"/>
              </a:rPr>
              <a:t>ОБУЧЕНИЕ ДОБРИ ПРАКТИКИ ЗА МОКРИ ПРОЦЕСИ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1.mp4"/><Relationship Id="rId7" Type="http://schemas.openxmlformats.org/officeDocument/2006/relationships/notesSlide" Target="../notesSlides/notesSlide7.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9.tiff"/><Relationship Id="rId5" Type="http://schemas.openxmlformats.org/officeDocument/2006/relationships/notesSlide" Target="../notesSlides/notesSlide8.xml"/><Relationship Id="rId4"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0.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11.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0.xml"/><Relationship Id="rId7" Type="http://schemas.openxmlformats.org/officeDocument/2006/relationships/hyperlink" Target="https://guide.nepsi.eu/sheets" TargetMode="Externa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notesSlide" Target="../notesSlides/notesSlide12.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1.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723665" cy="850900"/>
          </a:xfrm>
        </p:spPr>
        <p:txBody>
          <a:bodyPr anchor="t"/>
          <a:lstStyle/>
          <a:p>
            <a:pPr>
              <a:lnSpc>
                <a:spcPct val="100000"/>
              </a:lnSpc>
            </a:pPr>
            <a:r>
              <a:rPr lang="bg" sz="2800" b="1" i="0" strike="noStrike" cap="none" spc="0" baseline="0">
                <a:solidFill>
                  <a:srgbClr val="FFFFFF"/>
                </a:solidFill>
                <a:effectLst/>
                <a:latin typeface="Helvetica"/>
                <a:ea typeface="Helvetica"/>
                <a:cs typeface="Helvetica"/>
              </a:rPr>
              <a:t>ОБУЧЕНИЕ ДОБРИ ПРАКТИКИ ЗА МОКРИ ПРОЦЕСИ</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5EB8E72-0BB0-3040-B453-ECEA6A8A193E}"/>
              </a:ext>
            </a:extLst>
          </p:cNvPr>
          <p:cNvSpPr/>
          <p:nvPr/>
        </p:nvSpPr>
        <p:spPr>
          <a:xfrm>
            <a:off x="7819697" y="308919"/>
            <a:ext cx="3981006" cy="667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a:t>
            </a:r>
            <a:r>
              <a:rPr lang="ru-RU" sz="1800" dirty="0">
                <a:latin typeface="Helvetica"/>
                <a:cs typeface="Helvetica"/>
              </a:rPr>
              <a:t> пакет, </a:t>
            </a:r>
            <a:r>
              <a:rPr lang="ru-RU" sz="1800" dirty="0" err="1">
                <a:latin typeface="Helvetica"/>
                <a:cs typeface="Helvetica"/>
              </a:rPr>
              <a:t>ако</a:t>
            </a:r>
            <a:r>
              <a:rPr lang="ru-RU" sz="1800" dirty="0">
                <a:latin typeface="Helvetica"/>
                <a:cs typeface="Helvetica"/>
              </a:rPr>
              <a:t> е необходимо. </a:t>
            </a:r>
          </a:p>
        </p:txBody>
      </p:sp>
    </p:spTree>
    <p:extLst>
      <p:ext uri="{BB962C8B-B14F-4D97-AF65-F5344CB8AC3E}">
        <p14:creationId xmlns:p14="http://schemas.microsoft.com/office/powerpoint/2010/main" val="1463187291"/>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109366277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834970" y="2362676"/>
            <a:ext cx="6894418" cy="3682369"/>
          </a:xfrm>
        </p:spPr>
        <p:txBody>
          <a:bodyPr lIns="91440" tIns="45720" rIns="91440" bIns="45720" anchor="t"/>
          <a:lstStyle/>
          <a:p>
            <a:pPr>
              <a:lnSpc>
                <a:spcPts val="2200"/>
              </a:lnSpc>
              <a:spcBef>
                <a:spcPts val="600"/>
              </a:spcBef>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200"/>
              </a:lnSpc>
              <a:spcBef>
                <a:spcPts val="600"/>
              </a:spcBef>
            </a:pPr>
            <a:r>
              <a:rPr lang="bg" sz="1800" b="0" i="0" strike="noStrike" cap="none" spc="0" baseline="0" dirty="0">
                <a:solidFill>
                  <a:srgbClr val="000000"/>
                </a:solidFill>
                <a:effectLst/>
                <a:latin typeface="Helvetica"/>
                <a:ea typeface="Helvetica"/>
                <a:cs typeface="Helvetica"/>
              </a:rPr>
              <a:t>В това PоwerPoint обучение Вие ще научите:</a:t>
            </a:r>
          </a:p>
          <a:p>
            <a:pPr marL="285750" indent="-285750">
              <a:lnSpc>
                <a:spcPts val="22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 водата се използва във </a:t>
            </a:r>
            <a:r>
              <a:rPr lang="bg" sz="1800" dirty="0">
                <a:solidFill>
                  <a:srgbClr val="000000"/>
                </a:solidFill>
                <a:latin typeface="Helvetica"/>
                <a:ea typeface="Helvetica"/>
                <a:cs typeface="Helvetica"/>
              </a:rPr>
              <a:t>високоенергийните</a:t>
            </a:r>
          </a:p>
          <a:p>
            <a:pPr>
              <a:lnSpc>
                <a:spcPts val="2200"/>
              </a:lnSpc>
              <a:spcBef>
                <a:spcPts val="600"/>
              </a:spcBef>
            </a:pPr>
            <a:r>
              <a:rPr lang="bg" sz="1800" dirty="0">
                <a:solidFill>
                  <a:srgbClr val="000000"/>
                </a:solidFill>
                <a:latin typeface="Helvetica"/>
                <a:ea typeface="Helvetica"/>
                <a:cs typeface="Helvetica"/>
              </a:rPr>
              <a:t>     </a:t>
            </a:r>
            <a:r>
              <a:rPr lang="bg" sz="1800" b="0" i="0" strike="noStrike" cap="none" spc="0" baseline="0" dirty="0">
                <a:solidFill>
                  <a:srgbClr val="000000"/>
                </a:solidFill>
                <a:effectLst/>
                <a:latin typeface="Helvetica"/>
                <a:ea typeface="Helvetica"/>
                <a:cs typeface="Helvetica"/>
              </a:rPr>
              <a:t>процеси за да намали излагането на </a:t>
            </a:r>
            <a:r>
              <a:rPr lang="bg" sz="1800" dirty="0" err="1">
                <a:solidFill>
                  <a:srgbClr val="000000"/>
                </a:solidFill>
                <a:latin typeface="Helvetica"/>
                <a:ea typeface="Helvetica"/>
                <a:cs typeface="Helvetica"/>
              </a:rPr>
              <a:t>респирабилен</a:t>
            </a:r>
            <a:r>
              <a:rPr lang="bg" sz="1800" dirty="0">
                <a:solidFill>
                  <a:srgbClr val="000000"/>
                </a:solidFill>
                <a:latin typeface="Helvetica"/>
                <a:ea typeface="Helvetica"/>
                <a:cs typeface="Helvetica"/>
              </a:rPr>
              <a:t>     </a:t>
            </a:r>
            <a:r>
              <a:rPr lang="bg" sz="1800" b="0" i="0" strike="noStrike" cap="none" spc="0" baseline="0" dirty="0">
                <a:solidFill>
                  <a:srgbClr val="000000"/>
                </a:solidFill>
                <a:effectLst/>
                <a:latin typeface="Helvetica"/>
                <a:ea typeface="Helvetica"/>
                <a:cs typeface="Helvetica"/>
              </a:rPr>
              <a:t>кристален силициев прах (RCS).</a:t>
            </a:r>
            <a:endParaRPr lang="bg" dirty="0"/>
          </a:p>
          <a:p>
            <a:pPr marL="285750" indent="-285750">
              <a:lnSpc>
                <a:spcPts val="22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 и кога да използвате мокрите процеси.</a:t>
            </a:r>
          </a:p>
          <a:p>
            <a:pPr marL="285750" indent="-285750">
              <a:lnSpc>
                <a:spcPts val="22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Най-добрите практики и правете/не правете свързани с водните процеси.</a:t>
            </a:r>
          </a:p>
          <a:p>
            <a:pPr marL="285750" indent="-285750">
              <a:lnSpc>
                <a:spcPts val="2200"/>
              </a:lnSpc>
              <a:spcBef>
                <a:spcPts val="600"/>
              </a:spcBef>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обучаващ, ако е въведен персонализиран слайд, вмъкване и преглед на съдържанието.</a:t>
            </a:r>
          </a:p>
          <a:p>
            <a:pPr marL="285750" indent="-285750">
              <a:lnSpc>
                <a:spcPts val="2200"/>
              </a:lnSpc>
              <a:spcBef>
                <a:spcPts val="600"/>
              </a:spcBef>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66BF78FB-F37A-554A-ABBB-B91356185370}"/>
              </a:ext>
            </a:extLst>
          </p:cNvPr>
          <p:cNvPicPr>
            <a:picLocks noGrp="1" noChangeAspect="1"/>
          </p:cNvPicPr>
          <p:nvPr>
            <p:ph type="pic" sz="quarter" idx="12"/>
          </p:nvPr>
        </p:nvPicPr>
        <p:blipFill rotWithShape="1">
          <a:blip r:embed="rId3"/>
          <a:srcRect l="41568" t="-2522" r="28737" b="2522"/>
          <a:stretch/>
        </p:blipFill>
        <p:spPr>
          <a:xfrm>
            <a:off x="7702658" y="2204486"/>
            <a:ext cx="4015300" cy="3682369"/>
          </a:xfrm>
          <a:prstGeom prst="rect">
            <a:avLst/>
          </a:prstGeom>
        </p:spPr>
      </p:pic>
    </p:spTree>
    <p:extLst>
      <p:ext uri="{BB962C8B-B14F-4D97-AF65-F5344CB8AC3E}">
        <p14:creationId xmlns:p14="http://schemas.microsoft.com/office/powerpoint/2010/main" val="243392267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Мокрият процес е една от петте основни техники за контрол на прах. </a:t>
            </a:r>
          </a:p>
        </p:txBody>
      </p:sp>
      <p:pic>
        <p:nvPicPr>
          <p:cNvPr id="22" name="Picture 21" descr="A screenshot of a cell phone&#10;&#10;Description automatically generated">
            <a:extLst>
              <a:ext uri="{FF2B5EF4-FFF2-40B4-BE49-F238E27FC236}">
                <a16:creationId xmlns:a16="http://schemas.microsoft.com/office/drawing/2014/main" id="{0786DAF8-2407-7947-8415-A43F23227704}"/>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6343F1E3-C1DE-B14F-ABDA-83D79668E294}"/>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8D1EAB9-3F07-0346-B8A5-3700AE92ACBF}"/>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D5572B39-9834-774B-91F1-7528854162EE}"/>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DC17C51-CF16-5144-8563-965E65195F4F}"/>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6837312B-85DE-234B-B72E-17F879AAC441}"/>
              </a:ext>
            </a:extLst>
          </p:cNvPr>
          <p:cNvSpPr txBox="1"/>
          <p:nvPr/>
        </p:nvSpPr>
        <p:spPr>
          <a:xfrm>
            <a:off x="6579514" y="1702138"/>
            <a:ext cx="2049057" cy="2189128"/>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8" name="TextBox 27">
            <a:extLst>
              <a:ext uri="{FF2B5EF4-FFF2-40B4-BE49-F238E27FC236}">
                <a16:creationId xmlns:a16="http://schemas.microsoft.com/office/drawing/2014/main" id="{70BED722-BFA9-9741-BE4F-AF5C4967D13A}"/>
              </a:ext>
            </a:extLst>
          </p:cNvPr>
          <p:cNvSpPr txBox="1"/>
          <p:nvPr/>
        </p:nvSpPr>
        <p:spPr>
          <a:xfrm>
            <a:off x="6579514" y="3636000"/>
            <a:ext cx="2134063" cy="1517897"/>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dirty="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dirty="0"/>
          </a:p>
        </p:txBody>
      </p:sp>
      <p:sp>
        <p:nvSpPr>
          <p:cNvPr id="29" name="TextBox 28">
            <a:extLst>
              <a:ext uri="{FF2B5EF4-FFF2-40B4-BE49-F238E27FC236}">
                <a16:creationId xmlns:a16="http://schemas.microsoft.com/office/drawing/2014/main" id="{E7B6EB00-04D7-E04D-B005-1C65962724C2}"/>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dirty="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dirty="0"/>
          </a:p>
        </p:txBody>
      </p:sp>
      <p:sp>
        <p:nvSpPr>
          <p:cNvPr id="30" name="TextBox 29">
            <a:extLst>
              <a:ext uri="{FF2B5EF4-FFF2-40B4-BE49-F238E27FC236}">
                <a16:creationId xmlns:a16="http://schemas.microsoft.com/office/drawing/2014/main" id="{143B49D8-84A0-2B4C-ACCC-21F8A05E6CB8}"/>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контролиране на риска са недостатъчни.</a:t>
            </a:r>
          </a:p>
          <a:p>
            <a:endParaRPr lang="en-US"/>
          </a:p>
        </p:txBody>
      </p:sp>
      <p:sp>
        <p:nvSpPr>
          <p:cNvPr id="31" name="TextBox 30">
            <a:extLst>
              <a:ext uri="{FF2B5EF4-FFF2-40B4-BE49-F238E27FC236}">
                <a16:creationId xmlns:a16="http://schemas.microsoft.com/office/drawing/2014/main" id="{2522C148-AB1A-3844-9FDA-2CFE80D7FB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423908970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825034"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Правилната работа на това оборудване е от съществена важност за да ни предпази от RCS.</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a sick person in bed.">
            <a:extLst>
              <a:ext uri="{FF2B5EF4-FFF2-40B4-BE49-F238E27FC236}">
                <a16:creationId xmlns:a16="http://schemas.microsoft.com/office/drawing/2014/main" id="{E2B0ED43-D11E-3F40-9C86-96A1BB9169B0}"/>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FF12F4DE-AD7F-7145-9D37-5F55BD5E53A5}"/>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E2E12F-2912-9143-8098-BCD15103CC5C}"/>
              </a:ext>
            </a:extLst>
          </p:cNvPr>
          <p:cNvSpPr>
            <a:spLocks noGrp="1"/>
          </p:cNvSpPr>
          <p:nvPr>
            <p:ph type="body" sz="quarter" idx="10"/>
          </p:nvPr>
        </p:nvSpPr>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КАК МОКРИТЕ ПРОЦЕСИ НАМАЛЯВАТ ИЗЛАГАНЕТО НА RCS</a:t>
            </a:r>
          </a:p>
        </p:txBody>
      </p:sp>
      <p:sp>
        <p:nvSpPr>
          <p:cNvPr id="3" name="Text Placeholder 2">
            <a:extLst>
              <a:ext uri="{FF2B5EF4-FFF2-40B4-BE49-F238E27FC236}">
                <a16:creationId xmlns:a16="http://schemas.microsoft.com/office/drawing/2014/main" id="{926732F3-93D0-A149-A429-13E12B8C1A66}"/>
              </a:ext>
            </a:extLst>
          </p:cNvPr>
          <p:cNvSpPr>
            <a:spLocks noGrp="1"/>
          </p:cNvSpPr>
          <p:nvPr>
            <p:ph type="body" sz="quarter" idx="11"/>
          </p:nvPr>
        </p:nvSpPr>
        <p:spPr>
          <a:xfrm>
            <a:off x="777244" y="3020033"/>
            <a:ext cx="5639054" cy="3669152"/>
          </a:xfrm>
        </p:spPr>
        <p:txBody>
          <a:bodyPr lIns="91440" tIns="45720" rIns="91440" bIns="45720" anchor="t"/>
          <a:lstStyle/>
          <a:p>
            <a:pPr>
              <a:lnSpc>
                <a:spcPts val="2100"/>
              </a:lnSpc>
              <a:spcBef>
                <a:spcPts val="600"/>
              </a:spcBef>
            </a:pPr>
            <a:r>
              <a:rPr lang="bg" b="0" i="0" strike="noStrike" cap="none" spc="0" baseline="0" dirty="0">
                <a:solidFill>
                  <a:srgbClr val="000000"/>
                </a:solidFill>
                <a:effectLst/>
                <a:latin typeface="Helvetica"/>
                <a:ea typeface="Helvetica"/>
                <a:cs typeface="Helvetica"/>
              </a:rPr>
              <a:t>Мокрите процеси се използват във </a:t>
            </a:r>
            <a:r>
              <a:rPr lang="bg" dirty="0">
                <a:solidFill>
                  <a:srgbClr val="000000"/>
                </a:solidFill>
                <a:latin typeface="Helvetica"/>
                <a:ea typeface="Helvetica"/>
                <a:cs typeface="Helvetica"/>
              </a:rPr>
              <a:t>високоенергийни</a:t>
            </a:r>
            <a:r>
              <a:rPr lang="bg" b="0" i="0" strike="noStrike" cap="none" spc="0" baseline="0" dirty="0">
                <a:solidFill>
                  <a:srgbClr val="000000"/>
                </a:solidFill>
                <a:effectLst/>
                <a:latin typeface="Helvetica"/>
                <a:ea typeface="Helvetica"/>
                <a:cs typeface="Helvetica"/>
              </a:rPr>
              <a:t> промишлени </a:t>
            </a:r>
            <a:r>
              <a:rPr lang="bg" dirty="0">
                <a:solidFill>
                  <a:srgbClr val="000000"/>
                </a:solidFill>
                <a:latin typeface="Helvetica"/>
                <a:ea typeface="Helvetica"/>
                <a:cs typeface="Helvetica"/>
              </a:rPr>
              <a:t>дейности</a:t>
            </a:r>
            <a:r>
              <a:rPr lang="bg" b="0" i="0" strike="noStrike" cap="none" spc="0" baseline="0" dirty="0">
                <a:solidFill>
                  <a:srgbClr val="000000"/>
                </a:solidFill>
                <a:effectLst/>
                <a:latin typeface="Helvetica"/>
                <a:ea typeface="Helvetica"/>
                <a:cs typeface="Helvetica"/>
              </a:rPr>
              <a:t>,</a:t>
            </a:r>
            <a:r>
              <a:rPr lang="bg" dirty="0">
                <a:solidFill>
                  <a:srgbClr val="000000"/>
                </a:solidFill>
                <a:latin typeface="Helvetica"/>
                <a:ea typeface="Helvetica"/>
                <a:cs typeface="Helvetica"/>
              </a:rPr>
              <a:t> като пробиване, рязане, смилане и шлифоване, </a:t>
            </a:r>
            <a:r>
              <a:rPr lang="bg" b="0" i="0" strike="noStrike" cap="none" spc="0" baseline="0" dirty="0">
                <a:solidFill>
                  <a:srgbClr val="000000"/>
                </a:solidFill>
                <a:effectLst/>
                <a:latin typeface="Helvetica"/>
                <a:ea typeface="Helvetica"/>
                <a:cs typeface="Helvetica"/>
              </a:rPr>
              <a:t>включващи материали, които съдържат кристален силициев диоксид</a:t>
            </a:r>
            <a:r>
              <a:rPr lang="bg" dirty="0">
                <a:solidFill>
                  <a:srgbClr val="000000"/>
                </a:solidFill>
                <a:latin typeface="Helvetica"/>
                <a:ea typeface="Helvetica"/>
                <a:cs typeface="Helvetica"/>
              </a:rPr>
              <a:t>. </a:t>
            </a:r>
            <a:r>
              <a:rPr lang="bg" b="0" i="0" strike="noStrike" cap="none" spc="0" baseline="0" dirty="0">
                <a:solidFill>
                  <a:srgbClr val="000000"/>
                </a:solidFill>
                <a:effectLst/>
                <a:latin typeface="Helvetica"/>
                <a:ea typeface="Helvetica"/>
                <a:cs typeface="Helvetica"/>
              </a:rPr>
              <a:t>Водните системи могат да бъдат интегрирани в инструменти и оборудване.</a:t>
            </a:r>
          </a:p>
          <a:p>
            <a:pPr>
              <a:lnSpc>
                <a:spcPts val="2100"/>
              </a:lnSpc>
              <a:spcBef>
                <a:spcPts val="600"/>
              </a:spcBef>
            </a:pPr>
            <a:r>
              <a:rPr lang="bg" b="0" i="0" strike="noStrike" cap="none" spc="0" baseline="0" dirty="0">
                <a:solidFill>
                  <a:srgbClr val="000000"/>
                </a:solidFill>
                <a:effectLst/>
                <a:latin typeface="Helvetica"/>
                <a:ea typeface="Helvetica"/>
                <a:cs typeface="Helvetica"/>
              </a:rPr>
              <a:t>Водата може да се използва за контролиране на праха във въздуха, създаден от движението на превозни средства по пътищата и строителните площадки, както и за общо почистване.</a:t>
            </a:r>
          </a:p>
          <a:p>
            <a:pPr>
              <a:lnSpc>
                <a:spcPts val="2100"/>
              </a:lnSpc>
              <a:spcBef>
                <a:spcPts val="600"/>
              </a:spcBef>
            </a:pPr>
            <a:r>
              <a:rPr lang="bg" b="0" i="0" strike="noStrike" cap="none" spc="0" baseline="0" dirty="0">
                <a:solidFill>
                  <a:srgbClr val="000000"/>
                </a:solidFill>
                <a:effectLst/>
                <a:latin typeface="Helvetica"/>
                <a:ea typeface="Helvetica"/>
                <a:cs typeface="Helvetica"/>
              </a:rPr>
              <a:t>Водата задържа праховите частици и предотвратява те да се превърнат в летливи.</a:t>
            </a:r>
          </a:p>
        </p:txBody>
      </p:sp>
      <p:pic>
        <p:nvPicPr>
          <p:cNvPr id="8" name="Picture Placeholder 7">
            <a:extLst>
              <a:ext uri="{FF2B5EF4-FFF2-40B4-BE49-F238E27FC236}">
                <a16:creationId xmlns:a16="http://schemas.microsoft.com/office/drawing/2014/main" id="{D968DB4E-FBDD-4A44-B8A7-A91D33C6AF4F}"/>
              </a:ext>
            </a:extLst>
          </p:cNvPr>
          <p:cNvPicPr>
            <a:picLocks noGrp="1" noChangeAspect="1"/>
          </p:cNvPicPr>
          <p:nvPr>
            <p:ph type="pic" sz="quarter" idx="12"/>
          </p:nvPr>
        </p:nvPicPr>
        <p:blipFill>
          <a:blip r:embed="rId3"/>
          <a:srcRect l="10794" r="10794"/>
          <a:stretch>
            <a:fillRect/>
          </a:stretch>
        </p:blipFill>
        <p:spPr>
          <a:prstGeom prst="rect">
            <a:avLst/>
          </a:prstGeom>
        </p:spPr>
      </p:pic>
    </p:spTree>
    <p:extLst>
      <p:ext uri="{BB962C8B-B14F-4D97-AF65-F5344CB8AC3E}">
        <p14:creationId xmlns:p14="http://schemas.microsoft.com/office/powerpoint/2010/main" val="341393337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59665C5-6330-CB4D-BCC6-3796C7B2AED5}"/>
              </a:ext>
            </a:extLst>
          </p:cNvPr>
          <p:cNvSpPr>
            <a:spLocks noGrp="1"/>
          </p:cNvSpPr>
          <p:nvPr>
            <p:ph type="body" sz="quarter" idx="10"/>
            <p:custDataLst>
              <p:tags r:id="rId1"/>
            </p:custDataLst>
          </p:nvPr>
        </p:nvSpPr>
        <p:spPr>
          <a:xfrm>
            <a:off x="777244" y="1640901"/>
            <a:ext cx="4879637"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ПОТИСКАНЕТО НА ПРАХ С ВОДА</a:t>
            </a:r>
          </a:p>
        </p:txBody>
      </p:sp>
      <p:sp>
        <p:nvSpPr>
          <p:cNvPr id="3" name="Text Placeholder 2">
            <a:extLst>
              <a:ext uri="{FF2B5EF4-FFF2-40B4-BE49-F238E27FC236}">
                <a16:creationId xmlns:a16="http://schemas.microsoft.com/office/drawing/2014/main" id="{63762E77-9C3C-DD4E-B624-4F9B2661B7CA}"/>
              </a:ext>
            </a:extLst>
          </p:cNvPr>
          <p:cNvSpPr>
            <a:spLocks noGrp="1"/>
          </p:cNvSpPr>
          <p:nvPr>
            <p:ph type="body" sz="quarter" idx="11"/>
            <p:custDataLst>
              <p:tags r:id="rId2"/>
            </p:custDataLst>
          </p:nvPr>
        </p:nvSpPr>
        <p:spPr>
          <a:xfrm>
            <a:off x="777243" y="2796209"/>
            <a:ext cx="5453624" cy="3248836"/>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Водата намалява нивата на прах, създаден от </a:t>
            </a:r>
            <a:r>
              <a:rPr lang="bg" sz="1800" dirty="0">
                <a:solidFill>
                  <a:srgbClr val="000000"/>
                </a:solidFill>
                <a:latin typeface="Helvetica"/>
                <a:ea typeface="Helvetica"/>
                <a:cs typeface="Helvetica"/>
              </a:rPr>
              <a:t>високоенергийни</a:t>
            </a:r>
            <a:r>
              <a:rPr lang="bg" sz="1800" b="0" i="0" strike="noStrike" cap="none" spc="0" baseline="0" dirty="0">
                <a:solidFill>
                  <a:srgbClr val="000000"/>
                </a:solidFill>
                <a:effectLst/>
                <a:latin typeface="Helvetica"/>
                <a:ea typeface="Helvetica"/>
                <a:cs typeface="Helvetica"/>
              </a:rPr>
              <a:t> процеси.</a:t>
            </a:r>
          </a:p>
          <a:p>
            <a:pPr>
              <a:lnSpc>
                <a:spcPts val="2400"/>
              </a:lnSpc>
            </a:pPr>
            <a:r>
              <a:rPr lang="bg" sz="1800" b="0" i="0" strike="noStrike" cap="none" spc="0" baseline="0" dirty="0">
                <a:solidFill>
                  <a:srgbClr val="000000"/>
                </a:solidFill>
                <a:effectLst/>
                <a:latin typeface="Helvetica"/>
                <a:ea typeface="Helvetica"/>
                <a:cs typeface="Helvetica"/>
              </a:rPr>
              <a:t>Кликнете за да изгледате видеоклипа.</a:t>
            </a:r>
          </a:p>
        </p:txBody>
      </p:sp>
      <p:pic>
        <p:nvPicPr>
          <p:cNvPr id="6" name="WetProcesses.mp4" descr="WetProcesses.mp4">
            <a:hlinkClick r:id="" action="ppaction://media"/>
            <a:extLst>
              <a:ext uri="{FF2B5EF4-FFF2-40B4-BE49-F238E27FC236}">
                <a16:creationId xmlns:a16="http://schemas.microsoft.com/office/drawing/2014/main" id="{2BD82198-DA92-D14B-B21F-584B98E0095E}"/>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38337230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996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p:cTn id="12" fill="hold" display="0">
                  <p:stCondLst>
                    <p:cond delay="indefinite"/>
                  </p:stCondLst>
                </p:cTn>
                <p:tgtEl>
                  <p:spTgt spid="6"/>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0B23A0-2127-4046-8890-7DD359A9FB3F}"/>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ИЗПОЛЗВАНЕТО НА МОКРИ ПРОЦЕСИ</a:t>
            </a:r>
          </a:p>
        </p:txBody>
      </p:sp>
      <p:sp>
        <p:nvSpPr>
          <p:cNvPr id="3" name="Text Placeholder 2">
            <a:extLst>
              <a:ext uri="{FF2B5EF4-FFF2-40B4-BE49-F238E27FC236}">
                <a16:creationId xmlns:a16="http://schemas.microsoft.com/office/drawing/2014/main" id="{020B212C-3901-1347-8517-AFA29C8BED9E}"/>
              </a:ext>
            </a:extLst>
          </p:cNvPr>
          <p:cNvSpPr>
            <a:spLocks noGrp="1"/>
          </p:cNvSpPr>
          <p:nvPr>
            <p:ph type="body" sz="quarter" idx="11"/>
            <p:custDataLst>
              <p:tags r:id="rId2"/>
            </p:custDataLst>
          </p:nvPr>
        </p:nvSpPr>
        <p:spPr>
          <a:xfrm>
            <a:off x="777242" y="2719137"/>
            <a:ext cx="6104005" cy="3682369"/>
          </a:xfrm>
        </p:spPr>
        <p:txBody>
          <a:bodyPr lIns="91440" tIns="45720" rIns="91440" bIns="45720" anchor="t"/>
          <a:lstStyle/>
          <a:p>
            <a:pPr>
              <a:lnSpc>
                <a:spcPts val="2100"/>
              </a:lnSpc>
              <a:spcBef>
                <a:spcPts val="800"/>
              </a:spcBef>
            </a:pPr>
            <a:r>
              <a:rPr lang="bg" b="0" i="0" strike="noStrike" cap="none" spc="0" baseline="0" dirty="0">
                <a:solidFill>
                  <a:srgbClr val="000000"/>
                </a:solidFill>
                <a:effectLst/>
                <a:latin typeface="Helvetica"/>
                <a:ea typeface="Helvetica"/>
                <a:cs typeface="Helvetica"/>
              </a:rPr>
              <a:t>Мокрите процеси са винаги за предпочитане, когато са налични (и безопасни за използване). Когато използвате мокри процеси: </a:t>
            </a:r>
          </a:p>
          <a:p>
            <a:pPr marL="342900" indent="-342900">
              <a:lnSpc>
                <a:spcPts val="2100"/>
              </a:lnSpc>
              <a:spcBef>
                <a:spcPts val="8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Бъдете сигурни, че пространството е добре вентилирано.</a:t>
            </a:r>
          </a:p>
          <a:p>
            <a:pPr marL="342900" indent="-342900">
              <a:lnSpc>
                <a:spcPts val="2100"/>
              </a:lnSpc>
              <a:spcBef>
                <a:spcPts val="8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Уверете се, че водоснабдяването е подходящо и отговаря на целта.</a:t>
            </a:r>
          </a:p>
          <a:p>
            <a:pPr marL="342900" indent="-342900">
              <a:lnSpc>
                <a:spcPts val="2100"/>
              </a:lnSpc>
              <a:spcBef>
                <a:spcPts val="8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Почистване с мокри методи.</a:t>
            </a:r>
          </a:p>
          <a:p>
            <a:pPr marL="342900" indent="-342900">
              <a:lnSpc>
                <a:spcPts val="2100"/>
              </a:lnSpc>
              <a:spcBef>
                <a:spcPts val="8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Предпазете водоизточниците от замръзване.</a:t>
            </a:r>
          </a:p>
          <a:p>
            <a:pPr marL="342900" indent="-342900">
              <a:lnSpc>
                <a:spcPts val="2100"/>
              </a:lnSpc>
              <a:spcBef>
                <a:spcPts val="800"/>
              </a:spcBef>
              <a:buFont typeface="Arial" panose="020B0604020202020204" pitchFamily="34" charset="0"/>
              <a:buChar char="•"/>
            </a:pPr>
            <a:r>
              <a:rPr lang="bg" b="0" i="0" strike="noStrike" cap="none" spc="0" baseline="0" dirty="0">
                <a:solidFill>
                  <a:srgbClr val="000000"/>
                </a:solidFill>
                <a:effectLst/>
                <a:latin typeface="Helvetica"/>
                <a:ea typeface="Helvetica"/>
                <a:cs typeface="Helvetica"/>
              </a:rPr>
              <a:t>Проверете за растеж на бактерии във </a:t>
            </a:r>
            <a:r>
              <a:rPr lang="bg" dirty="0">
                <a:solidFill>
                  <a:srgbClr val="000000"/>
                </a:solidFill>
                <a:latin typeface="Helvetica"/>
                <a:ea typeface="Helvetica"/>
                <a:cs typeface="Helvetica"/>
              </a:rPr>
              <a:t>водоизточниците</a:t>
            </a:r>
            <a:r>
              <a:rPr lang="bg" b="0" i="0" strike="noStrike" cap="none" spc="0" baseline="0" dirty="0">
                <a:solidFill>
                  <a:srgbClr val="000000"/>
                </a:solidFill>
                <a:effectLst/>
                <a:latin typeface="Helvetica"/>
                <a:ea typeface="Helvetica"/>
                <a:cs typeface="Helvetica"/>
              </a:rPr>
              <a:t>, причинен от образуване на въздушни капчици.</a:t>
            </a:r>
          </a:p>
        </p:txBody>
      </p:sp>
      <p:pic>
        <p:nvPicPr>
          <p:cNvPr id="5" name="Picture Placeholder 4">
            <a:extLst>
              <a:ext uri="{FF2B5EF4-FFF2-40B4-BE49-F238E27FC236}">
                <a16:creationId xmlns:a16="http://schemas.microsoft.com/office/drawing/2014/main" id="{4B28EFD8-EB9B-A249-9167-D0BC6155567F}"/>
              </a:ext>
            </a:extLst>
          </p:cNvPr>
          <p:cNvPicPr>
            <a:picLocks noGrp="1" noChangeAspect="1"/>
          </p:cNvPicPr>
          <p:nvPr>
            <p:ph type="pic" sz="quarter" idx="12"/>
            <p:custDataLst>
              <p:tags r:id="rId3"/>
            </p:custDataLst>
          </p:nvPr>
        </p:nvPicPr>
        <p:blipFill rotWithShape="1">
          <a:blip r:embed="rId6"/>
          <a:srcRect l="8600" t="15461" r="22789" b="-83"/>
          <a:stretch/>
        </p:blipFill>
        <p:spPr>
          <a:xfrm>
            <a:off x="7020732" y="1608138"/>
            <a:ext cx="4796618" cy="4437062"/>
          </a:xfrm>
          <a:prstGeom prst="rect">
            <a:avLst/>
          </a:prstGeom>
        </p:spPr>
      </p:pic>
    </p:spTree>
    <p:extLst>
      <p:ext uri="{BB962C8B-B14F-4D97-AF65-F5344CB8AC3E}">
        <p14:creationId xmlns:p14="http://schemas.microsoft.com/office/powerpoint/2010/main" val="2690523852"/>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7095894"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КАКВО ДА СЕ ПРАВИ И КАКВО НЕ ПРИ ВОДНИТЕ ПРОЦЕСИ</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750996"/>
            <a:ext cx="10583015" cy="3230407"/>
          </a:xfrm>
        </p:spPr>
        <p:txBody>
          <a:bodyPr/>
          <a:lstStyle/>
          <a:p>
            <a:pPr>
              <a:lnSpc>
                <a:spcPct val="100000"/>
              </a:lnSpc>
              <a:spcBef>
                <a:spcPts val="800"/>
              </a:spcBef>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spcBef>
                <a:spcPts val="8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Прилагайте водно прахоподтискане, когато е възможно и безопасно.</a:t>
            </a:r>
          </a:p>
          <a:p>
            <a:pPr marL="285750" indent="-285750">
              <a:lnSpc>
                <a:spcPct val="100000"/>
              </a:lnSpc>
              <a:spcBef>
                <a:spcPts val="8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Уверете се, че водата се отича в подходяща канализационна система.</a:t>
            </a:r>
          </a:p>
          <a:p>
            <a:pPr marL="285750" indent="-285750">
              <a:lnSpc>
                <a:spcPct val="100000"/>
              </a:lnSpc>
              <a:spcBef>
                <a:spcPts val="800"/>
              </a:spcBef>
              <a:spcAft>
                <a:spcPts val="600"/>
              </a:spcAft>
              <a:buSzPct val="85000"/>
              <a:buFont typeface=".Apple Color Emoji UI"/>
              <a:buChar char="✅"/>
            </a:pPr>
            <a:r>
              <a:rPr lang="bg" sz="1600" b="0" i="0" strike="noStrike" cap="none" spc="0" baseline="0" dirty="0">
                <a:solidFill>
                  <a:srgbClr val="000000"/>
                </a:solidFill>
                <a:effectLst/>
                <a:latin typeface="Helvetica"/>
                <a:ea typeface="Helvetica"/>
                <a:cs typeface="Helvetica"/>
              </a:rPr>
              <a:t>Почиствайте разливи и локви незабавно.</a:t>
            </a:r>
          </a:p>
          <a:p>
            <a:pPr>
              <a:lnSpc>
                <a:spcPct val="100000"/>
              </a:lnSpc>
              <a:spcBef>
                <a:spcPts val="800"/>
              </a:spcBef>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spcBef>
                <a:spcPts val="8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използвайте прекалено високо водно налягане. Водната мъгла или спрей са по-ефективни от водоструйка под налягане.</a:t>
            </a:r>
          </a:p>
          <a:p>
            <a:pPr marL="285750" indent="-285750">
              <a:lnSpc>
                <a:spcPct val="100000"/>
              </a:lnSpc>
              <a:spcBef>
                <a:spcPts val="800"/>
              </a:spcBef>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използвайте вода с устройства, които не са пригодени за работа с вода.</a:t>
            </a:r>
          </a:p>
          <a:p>
            <a:pPr marL="285750" indent="-285750">
              <a:lnSpc>
                <a:spcPct val="100000"/>
              </a:lnSpc>
              <a:spcBef>
                <a:spcPts val="800"/>
              </a:spcBef>
              <a:buSzPct val="85000"/>
              <a:buFont typeface=".Apple Color Emoji UI"/>
              <a:buChar char="❌"/>
            </a:pPr>
            <a:r>
              <a:rPr lang="bg" sz="1600" b="0" i="0" strike="noStrike" cap="none" spc="0" baseline="0" dirty="0">
                <a:solidFill>
                  <a:srgbClr val="FF0000"/>
                </a:solidFill>
                <a:effectLst/>
                <a:latin typeface="Helvetica"/>
                <a:ea typeface="Helvetica"/>
                <a:cs typeface="Helvetica"/>
              </a:rPr>
              <a:t>Текст за обучаващия при нужда от допълнителна информация,свързана с мокрия процес, свързан с Вашия контекст.</a:t>
            </a:r>
          </a:p>
          <a:p>
            <a:pPr marL="285750" indent="-285750">
              <a:lnSpc>
                <a:spcPct val="100000"/>
              </a:lnSpc>
              <a:spcBef>
                <a:spcPts val="800"/>
              </a:spcBef>
              <a:buSzPct val="85000"/>
              <a:buFont typeface=".Apple Color Emoji UI"/>
              <a:buChar char="✅"/>
            </a:pPr>
            <a:endParaRPr lang="en-US" dirty="0"/>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28306537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3485114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3" y="2362676"/>
            <a:ext cx="5980018" cy="3682369"/>
          </a:xfrm>
        </p:spPr>
        <p:txBody>
          <a:bodyPr anchor="t"/>
          <a:lstStyle/>
          <a:p>
            <a:pPr>
              <a:lnSpc>
                <a:spcPts val="2400"/>
              </a:lnSpc>
              <a:spcBef>
                <a:spcPts val="600"/>
              </a:spcBef>
              <a:spcAft>
                <a:spcPts val="1000"/>
              </a:spcAft>
            </a:pPr>
            <a:r>
              <a:rPr lang="bg" sz="2000" b="0" i="0" strike="noStrike" cap="none" spc="0" baseline="0" dirty="0">
                <a:solidFill>
                  <a:srgbClr val="000000"/>
                </a:solidFill>
                <a:effectLst/>
                <a:latin typeface="Helvetica"/>
                <a:ea typeface="Helvetica"/>
                <a:cs typeface="Helvetica"/>
              </a:rPr>
              <a:t>Мокрите процеси свеждат праха до минимум и намаляват риска от излагане на RCS.</a:t>
            </a:r>
          </a:p>
          <a:p>
            <a:pPr>
              <a:lnSpc>
                <a:spcPts val="2400"/>
              </a:lnSpc>
              <a:spcBef>
                <a:spcPts val="600"/>
              </a:spcBef>
              <a:spcAft>
                <a:spcPts val="1000"/>
              </a:spcAft>
            </a:pPr>
            <a:r>
              <a:rPr lang="bg" sz="2000" b="0" i="0" strike="noStrike" cap="none" spc="0" baseline="0" dirty="0">
                <a:solidFill>
                  <a:srgbClr val="000000"/>
                </a:solidFill>
                <a:effectLst/>
                <a:latin typeface="Helvetica"/>
                <a:ea typeface="Helvetica"/>
                <a:cs typeface="Helvetica"/>
              </a:rPr>
              <a:t>Запомнете:</a:t>
            </a:r>
          </a:p>
          <a:p>
            <a:pPr marL="285750" indent="-285750">
              <a:lnSpc>
                <a:spcPts val="2400"/>
              </a:lnSpc>
              <a:spcBef>
                <a:spcPts val="600"/>
              </a:spcBef>
              <a:spcAft>
                <a:spcPts val="600"/>
              </a:spcAft>
              <a:buClr>
                <a:srgbClr val="F1B600"/>
              </a:buClr>
              <a:buSzPct val="120000"/>
              <a:buFont typeface="Wingdings" pitchFamily="2" charset="2"/>
              <a:buChar char="q"/>
            </a:pPr>
            <a:r>
              <a:rPr lang="bg" sz="2000" b="0" i="0" strike="noStrike" cap="none" spc="0" baseline="0" dirty="0">
                <a:solidFill>
                  <a:srgbClr val="000000"/>
                </a:solidFill>
                <a:effectLst/>
                <a:latin typeface="Helvetica"/>
                <a:ea typeface="Helvetica"/>
                <a:cs typeface="Helvetica"/>
              </a:rPr>
              <a:t>Винаги, когато е възможно използвайте мокри процеси.</a:t>
            </a:r>
          </a:p>
          <a:p>
            <a:pPr marL="285750" indent="-285750">
              <a:lnSpc>
                <a:spcPts val="2400"/>
              </a:lnSpc>
              <a:spcBef>
                <a:spcPts val="600"/>
              </a:spcBef>
              <a:spcAft>
                <a:spcPts val="600"/>
              </a:spcAft>
              <a:buClr>
                <a:srgbClr val="F1B600"/>
              </a:buClr>
              <a:buSzPct val="120000"/>
              <a:buFont typeface="Wingdings" pitchFamily="2" charset="2"/>
              <a:buChar char="q"/>
            </a:pPr>
            <a:r>
              <a:rPr lang="bg" sz="2000" b="0" i="0" strike="noStrike" cap="none" spc="0" baseline="0" dirty="0">
                <a:solidFill>
                  <a:srgbClr val="000000"/>
                </a:solidFill>
                <a:effectLst/>
                <a:latin typeface="Helvetica"/>
                <a:ea typeface="Helvetica"/>
                <a:cs typeface="Helvetica"/>
              </a:rPr>
              <a:t>Уверете се, че използваното оборудване е подходящо за целта.</a:t>
            </a:r>
          </a:p>
          <a:p>
            <a:pPr marL="285750" indent="-285750">
              <a:lnSpc>
                <a:spcPts val="2400"/>
              </a:lnSpc>
              <a:spcBef>
                <a:spcPts val="600"/>
              </a:spcBef>
              <a:spcAft>
                <a:spcPts val="600"/>
              </a:spcAft>
              <a:buClr>
                <a:srgbClr val="F1B600"/>
              </a:buClr>
              <a:buSzPct val="120000"/>
              <a:buFont typeface="Wingdings" pitchFamily="2" charset="2"/>
              <a:buChar char="q"/>
            </a:pPr>
            <a:r>
              <a:rPr lang="bg" sz="2000" b="0" i="0" strike="noStrike" cap="none" spc="0" baseline="0" dirty="0">
                <a:solidFill>
                  <a:srgbClr val="000000"/>
                </a:solidFill>
                <a:effectLst/>
                <a:latin typeface="Helvetica"/>
                <a:ea typeface="Helvetica"/>
                <a:cs typeface="Helvetica"/>
              </a:rPr>
              <a:t>Ако се съмнявате, че оборудването не функционира нормално се обърнете към отговорника на обекта.</a:t>
            </a:r>
          </a:p>
          <a:p>
            <a:pPr marL="285750" indent="-285750">
              <a:lnSpc>
                <a:spcPts val="2400"/>
              </a:lnSpc>
              <a:spcBef>
                <a:spcPts val="600"/>
              </a:spcBef>
              <a:spcAft>
                <a:spcPts val="600"/>
              </a:spcAft>
              <a:buClr>
                <a:srgbClr val="F1B600"/>
              </a:buClr>
              <a:buSzPct val="120000"/>
              <a:buFont typeface="Wingdings" pitchFamily="2" charset="2"/>
              <a:buChar char="q"/>
            </a:pPr>
            <a:endParaRPr lang="en-GB" sz="2000" dirty="0"/>
          </a:p>
          <a:p>
            <a:pPr>
              <a:lnSpc>
                <a:spcPts val="2400"/>
              </a:lnSpc>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70799655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a:xfrm>
            <a:off x="777242" y="2362676"/>
            <a:ext cx="11051901" cy="2785201"/>
          </a:xfrm>
        </p:spPr>
        <p:txBody>
          <a:bodyPr numCol="2"/>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7" history="0"/>
              </a:rPr>
              <a:t>Добри практики за мокра обработка на минерални детайли, съдържащи кристален силициев диоксид, с помощта на ръчни електроинструменти (Лист със задачи 2.1.14d)</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7" history="0"/>
              </a:rPr>
              <a:t>Добри практики за използване на вода/добавки по пътищата или откритите повърхности за намаляване на нивата на прах (Лист със задачи 2.2.27)</a:t>
            </a:r>
            <a:endParaRPr lang="en-IN"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endParaRPr lang="bg" sz="1600" b="0" i="0" strike="noStrike" cap="none" spc="0" baseline="0" dirty="0">
              <a:solidFill>
                <a:srgbClr val="000000"/>
              </a:solidFill>
              <a:effectLst/>
              <a:latin typeface="Helvetica"/>
              <a:ea typeface="Helvetica"/>
              <a:cs typeface="Helvetica"/>
              <a:hlinkClick r:id="rId7" history="0"/>
            </a:endParaRP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7" history="0"/>
              </a:rPr>
              <a:t>Добри практики за потискане на прах с вода (Лист със задачи 2.2.35)</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7" history="0"/>
              </a:rPr>
              <a:t>Добри практики за процеси на мокро рязане на зидария, агломерирани и естествени камъни (Лист със задачи 2.2.42)</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8" history="0"/>
              </a:rPr>
              <a:t>NEPSI наръчник с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9" history="0"/>
              </a:rPr>
              <a:t>NEPSI наръчник SMEs</a:t>
            </a:r>
          </a:p>
        </p:txBody>
      </p:sp>
      <p:sp>
        <p:nvSpPr>
          <p:cNvPr id="4" name="Rounded Rectangle 3">
            <a:extLst>
              <a:ext uri="{FF2B5EF4-FFF2-40B4-BE49-F238E27FC236}">
                <a16:creationId xmlns:a16="http://schemas.microsoft.com/office/drawing/2014/main" id="{77DEDC51-779A-7E44-95A7-38B3ED4D9FAA}"/>
              </a:ext>
            </a:extLst>
          </p:cNvPr>
          <p:cNvSpPr/>
          <p:nvPr>
            <p:custDataLst>
              <p:tags r:id="rId3"/>
            </p:custDataLst>
          </p:nvPr>
        </p:nvSpPr>
        <p:spPr>
          <a:xfrm>
            <a:off x="957262" y="5362432"/>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8BF290C-45A8-6E4D-90E6-D90E346D838B}"/>
              </a:ext>
            </a:extLst>
          </p:cNvPr>
          <p:cNvSpPr/>
          <p:nvPr>
            <p:custDataLst>
              <p:tags r:id="rId4"/>
            </p:custDataLst>
          </p:nvPr>
        </p:nvSpPr>
        <p:spPr>
          <a:xfrm>
            <a:off x="1030398" y="5433671"/>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10"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165999710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3"/>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28"/>
</p:tagLst>
</file>

<file path=ppt/tags/tag26.xml><?xml version="1.0" encoding="utf-8"?>
<p:tagLst xmlns:a="http://schemas.openxmlformats.org/drawingml/2006/main" xmlns:r="http://schemas.openxmlformats.org/officeDocument/2006/relationships" xmlns:p="http://schemas.openxmlformats.org/presentationml/2006/main">
  <p:tag name="AS_UNIQUEID" val="29"/>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40"/>
</p:tagLst>
</file>

<file path=ppt/tags/tag29.xml><?xml version="1.0" encoding="utf-8"?>
<p:tagLst xmlns:a="http://schemas.openxmlformats.org/drawingml/2006/main" xmlns:r="http://schemas.openxmlformats.org/officeDocument/2006/relationships" xmlns:p="http://schemas.openxmlformats.org/presentationml/2006/main">
  <p:tag name="AS_UNIQUEID" val="41"/>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36"/>
</p:tagLst>
</file>

<file path=ppt/tags/tag33.xml><?xml version="1.0" encoding="utf-8"?>
<p:tagLst xmlns:a="http://schemas.openxmlformats.org/drawingml/2006/main" xmlns:r="http://schemas.openxmlformats.org/officeDocument/2006/relationships" xmlns:p="http://schemas.openxmlformats.org/presentationml/2006/main">
  <p:tag name="AS_UNIQUEID" val="37"/>
</p:tagLst>
</file>

<file path=ppt/tags/tag34.xml><?xml version="1.0" encoding="utf-8"?>
<p:tagLst xmlns:a="http://schemas.openxmlformats.org/drawingml/2006/main" xmlns:r="http://schemas.openxmlformats.org/officeDocument/2006/relationships" xmlns:p="http://schemas.openxmlformats.org/presentationml/2006/main">
  <p:tag name="AS_UNIQUEID" val="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d8ecf516-e360-4672-81b9-68723bedb71f"/>
    <ds:schemaRef ds:uri="http://purl.org/dc/elements/1.1/"/>
    <ds:schemaRef ds:uri="http://schemas.microsoft.com/office/infopath/2007/PartnerControls"/>
    <ds:schemaRef ds:uri="http://schemas.microsoft.com/office/2006/metadata/properties"/>
    <ds:schemaRef ds:uri="http://purl.org/dc/term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D9A0FF40-0E81-46D9-8A07-8E9B4ADB0C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TotalTime>
  <Words>1234</Words>
  <Application>Microsoft Macintosh PowerPoint</Application>
  <PresentationFormat>Widescreen</PresentationFormat>
  <Paragraphs>98</Paragraphs>
  <Slides>13</Slides>
  <Notes>12</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82</cp:revision>
  <dcterms:created xsi:type="dcterms:W3CDTF">2020-01-29T17:43:15Z</dcterms:created>
  <dcterms:modified xsi:type="dcterms:W3CDTF">2024-11-13T11:40:57Z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